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7" r:id="rId2"/>
    <p:sldId id="259" r:id="rId3"/>
    <p:sldId id="510" r:id="rId4"/>
    <p:sldId id="346" r:id="rId5"/>
    <p:sldId id="511" r:id="rId6"/>
    <p:sldId id="492" r:id="rId7"/>
    <p:sldId id="371" r:id="rId8"/>
    <p:sldId id="489" r:id="rId9"/>
    <p:sldId id="372" r:id="rId10"/>
    <p:sldId id="421" r:id="rId11"/>
    <p:sldId id="373" r:id="rId12"/>
    <p:sldId id="493" r:id="rId13"/>
    <p:sldId id="490" r:id="rId14"/>
    <p:sldId id="494" r:id="rId15"/>
    <p:sldId id="495" r:id="rId16"/>
    <p:sldId id="376" r:id="rId17"/>
    <p:sldId id="423" r:id="rId18"/>
    <p:sldId id="377" r:id="rId19"/>
    <p:sldId id="496" r:id="rId20"/>
    <p:sldId id="378" r:id="rId21"/>
    <p:sldId id="379" r:id="rId22"/>
    <p:sldId id="380" r:id="rId23"/>
    <p:sldId id="381" r:id="rId24"/>
    <p:sldId id="497" r:id="rId25"/>
    <p:sldId id="382" r:id="rId26"/>
    <p:sldId id="383" r:id="rId27"/>
    <p:sldId id="384" r:id="rId28"/>
    <p:sldId id="385" r:id="rId29"/>
    <p:sldId id="498" r:id="rId30"/>
    <p:sldId id="386" r:id="rId31"/>
    <p:sldId id="387" r:id="rId32"/>
    <p:sldId id="388" r:id="rId33"/>
    <p:sldId id="389" r:id="rId34"/>
    <p:sldId id="499" r:id="rId35"/>
    <p:sldId id="505" r:id="rId36"/>
    <p:sldId id="506" r:id="rId37"/>
    <p:sldId id="507" r:id="rId38"/>
    <p:sldId id="508" r:id="rId39"/>
    <p:sldId id="509" r:id="rId40"/>
    <p:sldId id="500" r:id="rId41"/>
    <p:sldId id="413" r:id="rId42"/>
    <p:sldId id="390" r:id="rId43"/>
    <p:sldId id="391" r:id="rId44"/>
    <p:sldId id="392" r:id="rId45"/>
    <p:sldId id="393" r:id="rId46"/>
    <p:sldId id="394" r:id="rId47"/>
    <p:sldId id="396" r:id="rId48"/>
    <p:sldId id="501" r:id="rId49"/>
    <p:sldId id="430" r:id="rId50"/>
    <p:sldId id="475" r:id="rId51"/>
    <p:sldId id="512" r:id="rId52"/>
    <p:sldId id="403" r:id="rId53"/>
    <p:sldId id="431" r:id="rId54"/>
    <p:sldId id="438" r:id="rId55"/>
    <p:sldId id="404" r:id="rId56"/>
    <p:sldId id="405" r:id="rId5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548235"/>
    <a:srgbClr val="682D90"/>
    <a:srgbClr val="53823B"/>
    <a:srgbClr val="3E4157"/>
    <a:srgbClr val="FFF5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13"/>
    <p:restoredTop sz="94674"/>
  </p:normalViewPr>
  <p:slideViewPr>
    <p:cSldViewPr snapToGrid="0" snapToObjects="1">
      <p:cViewPr varScale="1">
        <p:scale>
          <a:sx n="124" d="100"/>
          <a:sy n="124" d="100"/>
        </p:scale>
        <p:origin x="512" y="16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9DA468-BD04-0B4F-9D20-5974A305CDDD}" type="datetimeFigureOut">
              <a:rPr kumimoji="1" lang="ja-JP" altLang="en-US" smtClean="0"/>
              <a:t>2024/10/27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7A048E-131D-EF48-9601-CE9B2FABC240}" type="slidenum">
              <a:rPr kumimoji="1" lang="ja-JP" altLang="en-US" smtClean="0"/>
              <a:t>‹#›</a:t>
            </a:fld>
            <a:endParaRPr kumimoji="1" lang="ja-JP" altLang="en-US"/>
          </a:p>
        </p:txBody>
      </p:sp>
    </p:spTree>
    <p:extLst>
      <p:ext uri="{BB962C8B-B14F-4D97-AF65-F5344CB8AC3E}">
        <p14:creationId xmlns:p14="http://schemas.microsoft.com/office/powerpoint/2010/main" val="1034438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4F2AE5A-8733-D340-9EA5-1530FB7E2B9C}" type="slidenum">
              <a:rPr kumimoji="1" lang="ja-JP" altLang="en-US" smtClean="0"/>
              <a:t>1</a:t>
            </a:fld>
            <a:endParaRPr kumimoji="1" lang="ja-JP" altLang="en-US"/>
          </a:p>
        </p:txBody>
      </p:sp>
    </p:spTree>
    <p:extLst>
      <p:ext uri="{BB962C8B-B14F-4D97-AF65-F5344CB8AC3E}">
        <p14:creationId xmlns:p14="http://schemas.microsoft.com/office/powerpoint/2010/main" val="3304919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2550" y="741363"/>
            <a:ext cx="6577013" cy="3700462"/>
          </a:xfrm>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562AB13A-A073-481F-81B1-4144CF140A6D}" type="slidenum">
              <a:rPr kumimoji="1" lang="ja-JP" altLang="en-US" smtClean="0"/>
              <a:pPr/>
              <a:t>31</a:t>
            </a:fld>
            <a:endParaRPr kumimoji="1" lang="ja-JP" altLang="en-US"/>
          </a:p>
        </p:txBody>
      </p:sp>
    </p:spTree>
    <p:extLst>
      <p:ext uri="{BB962C8B-B14F-4D97-AF65-F5344CB8AC3E}">
        <p14:creationId xmlns:p14="http://schemas.microsoft.com/office/powerpoint/2010/main" val="1266612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8CA92C2-1B42-4A4D-9632-BF57FE7AD56A}" type="slidenum">
              <a:rPr kumimoji="1" lang="ja-JP" altLang="en-US" smtClean="0"/>
              <a:pPr/>
              <a:t>34</a:t>
            </a:fld>
            <a:endParaRPr kumimoji="1" lang="ja-JP" altLang="en-US"/>
          </a:p>
        </p:txBody>
      </p:sp>
    </p:spTree>
    <p:extLst>
      <p:ext uri="{BB962C8B-B14F-4D97-AF65-F5344CB8AC3E}">
        <p14:creationId xmlns:p14="http://schemas.microsoft.com/office/powerpoint/2010/main" val="1747603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a:t>
            </a:r>
            <a:r>
              <a:rPr kumimoji="1" lang="en-US" altLang="ja-JP" dirty="0" err="1"/>
              <a:t>www.infoq.com</a:t>
            </a:r>
            <a:r>
              <a:rPr kumimoji="1" lang="en-US" altLang="ja-JP" dirty="0"/>
              <a:t>/presentations/Null-References-The-Billion-Dollar-Mistake-Tony-Hoare</a:t>
            </a:r>
          </a:p>
          <a:p>
            <a:endParaRPr kumimoji="1" lang="en-US" altLang="ja-JP" dirty="0"/>
          </a:p>
          <a:p>
            <a:r>
              <a:rPr kumimoji="1" lang="en-US" altLang="ja-JP" dirty="0"/>
              <a:t>Null</a:t>
            </a:r>
            <a:r>
              <a:rPr kumimoji="1" lang="ja-JP" altLang="en-US" dirty="0"/>
              <a:t>の発明は</a:t>
            </a:r>
            <a:r>
              <a:rPr kumimoji="1" lang="en-US" altLang="ja-JP" dirty="0"/>
              <a:t>10</a:t>
            </a:r>
            <a:r>
              <a:rPr kumimoji="1" lang="ja-JP" altLang="en-US" dirty="0"/>
              <a:t>億ドルの失敗だった．</a:t>
            </a:r>
          </a:p>
          <a:p>
            <a:endParaRPr kumimoji="1" lang="ja-JP" altLang="en-US" dirty="0"/>
          </a:p>
        </p:txBody>
      </p:sp>
      <p:sp>
        <p:nvSpPr>
          <p:cNvPr id="4" name="スライド番号プレースホルダー 3"/>
          <p:cNvSpPr>
            <a:spLocks noGrp="1"/>
          </p:cNvSpPr>
          <p:nvPr>
            <p:ph type="sldNum" sz="quarter" idx="10"/>
          </p:nvPr>
        </p:nvSpPr>
        <p:spPr/>
        <p:txBody>
          <a:bodyPr/>
          <a:lstStyle/>
          <a:p>
            <a:fld id="{E4F2AE5A-8733-D340-9EA5-1530FB7E2B9C}" type="slidenum">
              <a:rPr kumimoji="1" lang="ja-JP" altLang="en-US" smtClean="0"/>
              <a:t>42</a:t>
            </a:fld>
            <a:endParaRPr kumimoji="1" lang="ja-JP" altLang="en-US"/>
          </a:p>
        </p:txBody>
      </p:sp>
    </p:spTree>
    <p:extLst>
      <p:ext uri="{BB962C8B-B14F-4D97-AF65-F5344CB8AC3E}">
        <p14:creationId xmlns:p14="http://schemas.microsoft.com/office/powerpoint/2010/main" val="1814692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4F2AE5A-8733-D340-9EA5-1530FB7E2B9C}" type="slidenum">
              <a:rPr kumimoji="1" lang="ja-JP" altLang="en-US" smtClean="0"/>
              <a:t>44</a:t>
            </a:fld>
            <a:endParaRPr kumimoji="1" lang="ja-JP" altLang="en-US"/>
          </a:p>
        </p:txBody>
      </p:sp>
    </p:spTree>
    <p:extLst>
      <p:ext uri="{BB962C8B-B14F-4D97-AF65-F5344CB8AC3E}">
        <p14:creationId xmlns:p14="http://schemas.microsoft.com/office/powerpoint/2010/main" val="2553884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2550" y="741363"/>
            <a:ext cx="6577013" cy="3700462"/>
          </a:xfrm>
        </p:spPr>
      </p:sp>
      <p:sp>
        <p:nvSpPr>
          <p:cNvPr id="3" name="ノート プレースホルダ 2"/>
          <p:cNvSpPr>
            <a:spLocks noGrp="1"/>
          </p:cNvSpPr>
          <p:nvPr>
            <p:ph type="body" idx="1"/>
          </p:nvPr>
        </p:nvSpPr>
        <p:spPr/>
        <p:txBody>
          <a:bodyPr>
            <a:normAutofit/>
          </a:bodyPr>
          <a:lstStyle/>
          <a:p>
            <a:r>
              <a:rPr lang="ja-JP" altLang="en-US" dirty="0"/>
              <a:t>情報の共有は，どの会社でも永遠の課題．</a:t>
            </a:r>
            <a:endParaRPr lang="en-US" altLang="ja-JP" dirty="0"/>
          </a:p>
          <a:p>
            <a:r>
              <a:rPr lang="ja-JP" altLang="en-US" dirty="0"/>
              <a:t>そのような中で名前が付けられているので，共有が簡単になる．</a:t>
            </a:r>
            <a:endParaRPr lang="en-US" altLang="ja-JP" dirty="0"/>
          </a:p>
          <a:p>
            <a:r>
              <a:rPr lang="ja-JP" altLang="en-US" dirty="0"/>
              <a:t>逆に，デザインパターンを知らなければ，自分一人だけが情報から取り残されることになる．</a:t>
            </a:r>
          </a:p>
        </p:txBody>
      </p:sp>
      <p:sp>
        <p:nvSpPr>
          <p:cNvPr id="4" name="スライド番号プレースホルダ 3"/>
          <p:cNvSpPr>
            <a:spLocks noGrp="1"/>
          </p:cNvSpPr>
          <p:nvPr>
            <p:ph type="sldNum" sz="quarter" idx="10"/>
          </p:nvPr>
        </p:nvSpPr>
        <p:spPr/>
        <p:txBody>
          <a:bodyPr/>
          <a:lstStyle/>
          <a:p>
            <a:fld id="{562AB13A-A073-481F-81B1-4144CF140A6D}" type="slidenum">
              <a:rPr kumimoji="1" lang="ja-JP" altLang="en-US" smtClean="0"/>
              <a:pPr/>
              <a:t>46</a:t>
            </a:fld>
            <a:endParaRPr kumimoji="1" lang="ja-JP" altLang="en-US"/>
          </a:p>
        </p:txBody>
      </p:sp>
    </p:spTree>
    <p:extLst>
      <p:ext uri="{BB962C8B-B14F-4D97-AF65-F5344CB8AC3E}">
        <p14:creationId xmlns:p14="http://schemas.microsoft.com/office/powerpoint/2010/main" val="3455836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67716-0688-F0E4-8104-0B2453F7DBB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06C3EAA-8A96-9BAC-5246-5D8CB3669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9C4408D-C799-3C87-D137-5F5803C4E17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CB6FFB7-B4AD-17E2-37EB-2F13CEC3CC62}"/>
              </a:ext>
            </a:extLst>
          </p:cNvPr>
          <p:cNvSpPr>
            <a:spLocks noGrp="1"/>
          </p:cNvSpPr>
          <p:nvPr>
            <p:ph type="sldNum" sz="quarter" idx="10"/>
          </p:nvPr>
        </p:nvSpPr>
        <p:spPr/>
        <p:txBody>
          <a:bodyPr/>
          <a:lstStyle/>
          <a:p>
            <a:fld id="{E4F2AE5A-8733-D340-9EA5-1530FB7E2B9C}" type="slidenum">
              <a:rPr kumimoji="1" lang="ja-JP" altLang="en-US" smtClean="0"/>
              <a:t>49</a:t>
            </a:fld>
            <a:endParaRPr kumimoji="1" lang="ja-JP" altLang="en-US"/>
          </a:p>
        </p:txBody>
      </p:sp>
    </p:spTree>
    <p:extLst>
      <p:ext uri="{BB962C8B-B14F-4D97-AF65-F5344CB8AC3E}">
        <p14:creationId xmlns:p14="http://schemas.microsoft.com/office/powerpoint/2010/main" val="3218615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72A6D-55AB-93C9-3F7A-4C7088BE7E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3520B29-304E-2E9D-B2E2-D23EEDF8E84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E1612AA-C4B5-3C7F-80CC-6B5A0736196E}"/>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8BF9EE4-DE03-650B-EAF8-B5D01FCAA80A}"/>
              </a:ext>
            </a:extLst>
          </p:cNvPr>
          <p:cNvSpPr>
            <a:spLocks noGrp="1"/>
          </p:cNvSpPr>
          <p:nvPr>
            <p:ph type="sldNum" sz="quarter" idx="10"/>
          </p:nvPr>
        </p:nvSpPr>
        <p:spPr/>
        <p:txBody>
          <a:bodyPr/>
          <a:lstStyle/>
          <a:p>
            <a:fld id="{E4F2AE5A-8733-D340-9EA5-1530FB7E2B9C}" type="slidenum">
              <a:rPr kumimoji="1" lang="ja-JP" altLang="en-US" smtClean="0"/>
              <a:t>50</a:t>
            </a:fld>
            <a:endParaRPr kumimoji="1" lang="ja-JP" altLang="en-US"/>
          </a:p>
        </p:txBody>
      </p:sp>
    </p:spTree>
    <p:extLst>
      <p:ext uri="{BB962C8B-B14F-4D97-AF65-F5344CB8AC3E}">
        <p14:creationId xmlns:p14="http://schemas.microsoft.com/office/powerpoint/2010/main" val="2375079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BD68B-BC3B-EE62-CBB2-8CFABC769C4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099DA52-8D2A-D4D6-2EC6-5EB2E42624B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B90F226-5867-5B5A-A7E3-557FC0BE78A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5A7D849-5305-9666-74CD-C07CCAC0C414}"/>
              </a:ext>
            </a:extLst>
          </p:cNvPr>
          <p:cNvSpPr>
            <a:spLocks noGrp="1"/>
          </p:cNvSpPr>
          <p:nvPr>
            <p:ph type="sldNum" sz="quarter" idx="10"/>
          </p:nvPr>
        </p:nvSpPr>
        <p:spPr/>
        <p:txBody>
          <a:bodyPr/>
          <a:lstStyle/>
          <a:p>
            <a:fld id="{E4F2AE5A-8733-D340-9EA5-1530FB7E2B9C}" type="slidenum">
              <a:rPr kumimoji="1" lang="ja-JP" altLang="en-US" smtClean="0"/>
              <a:t>51</a:t>
            </a:fld>
            <a:endParaRPr kumimoji="1" lang="ja-JP" altLang="en-US"/>
          </a:p>
        </p:txBody>
      </p:sp>
    </p:spTree>
    <p:extLst>
      <p:ext uri="{BB962C8B-B14F-4D97-AF65-F5344CB8AC3E}">
        <p14:creationId xmlns:p14="http://schemas.microsoft.com/office/powerpoint/2010/main" val="1151093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4F2AE5A-8733-D340-9EA5-1530FB7E2B9C}" type="slidenum">
              <a:rPr kumimoji="1" lang="ja-JP" altLang="en-US" smtClean="0"/>
              <a:t>52</a:t>
            </a:fld>
            <a:endParaRPr kumimoji="1" lang="ja-JP" altLang="en-US"/>
          </a:p>
        </p:txBody>
      </p:sp>
    </p:spTree>
    <p:extLst>
      <p:ext uri="{BB962C8B-B14F-4D97-AF65-F5344CB8AC3E}">
        <p14:creationId xmlns:p14="http://schemas.microsoft.com/office/powerpoint/2010/main" val="1313092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4F2AE5A-8733-D340-9EA5-1530FB7E2B9C}" type="slidenum">
              <a:rPr kumimoji="1" lang="ja-JP" altLang="en-US" smtClean="0"/>
              <a:t>55</a:t>
            </a:fld>
            <a:endParaRPr kumimoji="1" lang="ja-JP" altLang="en-US"/>
          </a:p>
        </p:txBody>
      </p:sp>
    </p:spTree>
    <p:extLst>
      <p:ext uri="{BB962C8B-B14F-4D97-AF65-F5344CB8AC3E}">
        <p14:creationId xmlns:p14="http://schemas.microsoft.com/office/powerpoint/2010/main" val="1072528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4F2AE5A-8733-D340-9EA5-1530FB7E2B9C}" type="slidenum">
              <a:rPr kumimoji="1" lang="ja-JP" altLang="en-US" smtClean="0"/>
              <a:t>2</a:t>
            </a:fld>
            <a:endParaRPr kumimoji="1" lang="ja-JP" altLang="en-US"/>
          </a:p>
        </p:txBody>
      </p:sp>
    </p:spTree>
    <p:extLst>
      <p:ext uri="{BB962C8B-B14F-4D97-AF65-F5344CB8AC3E}">
        <p14:creationId xmlns:p14="http://schemas.microsoft.com/office/powerpoint/2010/main" val="2324771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BD68B-BC3B-EE62-CBB2-8CFABC769C4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099DA52-8D2A-D4D6-2EC6-5EB2E42624B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B90F226-5867-5B5A-A7E3-557FC0BE78A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5A7D849-5305-9666-74CD-C07CCAC0C414}"/>
              </a:ext>
            </a:extLst>
          </p:cNvPr>
          <p:cNvSpPr>
            <a:spLocks noGrp="1"/>
          </p:cNvSpPr>
          <p:nvPr>
            <p:ph type="sldNum" sz="quarter" idx="10"/>
          </p:nvPr>
        </p:nvSpPr>
        <p:spPr/>
        <p:txBody>
          <a:bodyPr/>
          <a:lstStyle/>
          <a:p>
            <a:fld id="{E4F2AE5A-8733-D340-9EA5-1530FB7E2B9C}" type="slidenum">
              <a:rPr kumimoji="1" lang="ja-JP" altLang="en-US" smtClean="0"/>
              <a:t>5</a:t>
            </a:fld>
            <a:endParaRPr kumimoji="1" lang="ja-JP" altLang="en-US"/>
          </a:p>
        </p:txBody>
      </p:sp>
    </p:spTree>
    <p:extLst>
      <p:ext uri="{BB962C8B-B14F-4D97-AF65-F5344CB8AC3E}">
        <p14:creationId xmlns:p14="http://schemas.microsoft.com/office/powerpoint/2010/main" val="1151093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8CA92C2-1B42-4A4D-9632-BF57FE7AD56A}" type="slidenum">
              <a:rPr kumimoji="1" lang="ja-JP" altLang="en-US" smtClean="0"/>
              <a:pPr/>
              <a:t>13</a:t>
            </a:fld>
            <a:endParaRPr kumimoji="1" lang="ja-JP" altLang="en-US"/>
          </a:p>
        </p:txBody>
      </p:sp>
    </p:spTree>
    <p:extLst>
      <p:ext uri="{BB962C8B-B14F-4D97-AF65-F5344CB8AC3E}">
        <p14:creationId xmlns:p14="http://schemas.microsoft.com/office/powerpoint/2010/main" val="360561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8CA92C2-1B42-4A4D-9632-BF57FE7AD56A}" type="slidenum">
              <a:rPr kumimoji="1" lang="ja-JP" altLang="en-US" smtClean="0"/>
              <a:pPr/>
              <a:t>14</a:t>
            </a:fld>
            <a:endParaRPr kumimoji="1" lang="ja-JP" altLang="en-US"/>
          </a:p>
        </p:txBody>
      </p:sp>
    </p:spTree>
    <p:extLst>
      <p:ext uri="{BB962C8B-B14F-4D97-AF65-F5344CB8AC3E}">
        <p14:creationId xmlns:p14="http://schemas.microsoft.com/office/powerpoint/2010/main" val="795346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8CA92C2-1B42-4A4D-9632-BF57FE7AD56A}" type="slidenum">
              <a:rPr kumimoji="1" lang="ja-JP" altLang="en-US" smtClean="0"/>
              <a:pPr/>
              <a:t>15</a:t>
            </a:fld>
            <a:endParaRPr kumimoji="1" lang="ja-JP" altLang="en-US"/>
          </a:p>
        </p:txBody>
      </p:sp>
    </p:spTree>
    <p:extLst>
      <p:ext uri="{BB962C8B-B14F-4D97-AF65-F5344CB8AC3E}">
        <p14:creationId xmlns:p14="http://schemas.microsoft.com/office/powerpoint/2010/main" val="1523023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8CA92C2-1B42-4A4D-9632-BF57FE7AD56A}" type="slidenum">
              <a:rPr kumimoji="1" lang="ja-JP" altLang="en-US" smtClean="0"/>
              <a:pPr/>
              <a:t>19</a:t>
            </a:fld>
            <a:endParaRPr kumimoji="1" lang="ja-JP" altLang="en-US"/>
          </a:p>
        </p:txBody>
      </p:sp>
    </p:spTree>
    <p:extLst>
      <p:ext uri="{BB962C8B-B14F-4D97-AF65-F5344CB8AC3E}">
        <p14:creationId xmlns:p14="http://schemas.microsoft.com/office/powerpoint/2010/main" val="4275600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8CA92C2-1B42-4A4D-9632-BF57FE7AD56A}" type="slidenum">
              <a:rPr kumimoji="1" lang="ja-JP" altLang="en-US" smtClean="0"/>
              <a:pPr/>
              <a:t>24</a:t>
            </a:fld>
            <a:endParaRPr kumimoji="1" lang="ja-JP" altLang="en-US"/>
          </a:p>
        </p:txBody>
      </p:sp>
    </p:spTree>
    <p:extLst>
      <p:ext uri="{BB962C8B-B14F-4D97-AF65-F5344CB8AC3E}">
        <p14:creationId xmlns:p14="http://schemas.microsoft.com/office/powerpoint/2010/main" val="1220052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8CA92C2-1B42-4A4D-9632-BF57FE7AD56A}" type="slidenum">
              <a:rPr kumimoji="1" lang="ja-JP" altLang="en-US" smtClean="0"/>
              <a:pPr/>
              <a:t>29</a:t>
            </a:fld>
            <a:endParaRPr kumimoji="1" lang="ja-JP" altLang="en-US"/>
          </a:p>
        </p:txBody>
      </p:sp>
    </p:spTree>
    <p:extLst>
      <p:ext uri="{BB962C8B-B14F-4D97-AF65-F5344CB8AC3E}">
        <p14:creationId xmlns:p14="http://schemas.microsoft.com/office/powerpoint/2010/main" val="1686284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rgbClr val="FFFFFF"/>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F04393-6BAA-C741-B246-0A163FC9ED3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3692B9-C118-B64E-A057-CB487F3CB168}"/>
              </a:ext>
            </a:extLst>
          </p:cNvPr>
          <p:cNvSpPr>
            <a:spLocks noGrp="1"/>
          </p:cNvSpPr>
          <p:nvPr>
            <p:ph type="subTitle" idx="1"/>
          </p:nvPr>
        </p:nvSpPr>
        <p:spPr>
          <a:xfrm>
            <a:off x="1524000" y="3602038"/>
            <a:ext cx="9144000" cy="1655762"/>
          </a:xfrm>
        </p:spPr>
        <p:txBody>
          <a:bodyPr>
            <a:normAutofit/>
          </a:bodyPr>
          <a:lstStyle>
            <a:lvl1pPr marL="0" indent="0" algn="ctr">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C08F01A-9726-214B-B8B0-4BB074D9FE89}"/>
              </a:ext>
            </a:extLst>
          </p:cNvPr>
          <p:cNvSpPr>
            <a:spLocks noGrp="1"/>
          </p:cNvSpPr>
          <p:nvPr>
            <p:ph type="dt" sz="half" idx="10"/>
          </p:nvPr>
        </p:nvSpPr>
        <p:spPr/>
        <p:txBody>
          <a:bodyPr/>
          <a:lstStyle/>
          <a:p>
            <a:r>
              <a:rPr kumimoji="1" lang="en-US" altLang="ja-JP"/>
              <a:t>2023-11-13</a:t>
            </a:r>
            <a:endParaRPr kumimoji="1" lang="ja-JP" altLang="en-US"/>
          </a:p>
        </p:txBody>
      </p:sp>
      <p:sp>
        <p:nvSpPr>
          <p:cNvPr id="5" name="フッター プレースホルダー 4">
            <a:extLst>
              <a:ext uri="{FF2B5EF4-FFF2-40B4-BE49-F238E27FC236}">
                <a16:creationId xmlns:a16="http://schemas.microsoft.com/office/drawing/2014/main" id="{A3542C6A-1356-CC45-81DB-7FA026E97CED}"/>
              </a:ext>
            </a:extLst>
          </p:cNvPr>
          <p:cNvSpPr>
            <a:spLocks noGrp="1"/>
          </p:cNvSpPr>
          <p:nvPr>
            <p:ph type="ftr" sz="quarter" idx="11"/>
          </p:nvPr>
        </p:nvSpPr>
        <p:spPr/>
        <p:txBody>
          <a:bodyPr/>
          <a:lstStyle/>
          <a:p>
            <a:r>
              <a:rPr kumimoji="1" lang="ja-JP" altLang="en-US"/>
              <a:t>ソフトウェア設計</a:t>
            </a:r>
          </a:p>
        </p:txBody>
      </p:sp>
      <p:sp>
        <p:nvSpPr>
          <p:cNvPr id="6" name="スライド番号プレースホルダー 5">
            <a:extLst>
              <a:ext uri="{FF2B5EF4-FFF2-40B4-BE49-F238E27FC236}">
                <a16:creationId xmlns:a16="http://schemas.microsoft.com/office/drawing/2014/main" id="{3AA47E8C-0096-5846-8017-34C044CEC615}"/>
              </a:ext>
            </a:extLst>
          </p:cNvPr>
          <p:cNvSpPr>
            <a:spLocks noGrp="1"/>
          </p:cNvSpPr>
          <p:nvPr>
            <p:ph type="sldNum" sz="quarter" idx="12"/>
          </p:nvPr>
        </p:nvSpPr>
        <p:spPr/>
        <p:txBody>
          <a:bodyPr/>
          <a:lstStyle/>
          <a:p>
            <a:fld id="{24785B65-FD71-8B41-B484-67B8C90169D7}" type="slidenum">
              <a:rPr kumimoji="1" lang="ja-JP" altLang="en-US" smtClean="0"/>
              <a:t>‹#›</a:t>
            </a:fld>
            <a:endParaRPr kumimoji="1" lang="ja-JP" altLang="en-US"/>
          </a:p>
        </p:txBody>
      </p:sp>
    </p:spTree>
    <p:extLst>
      <p:ext uri="{BB962C8B-B14F-4D97-AF65-F5344CB8AC3E}">
        <p14:creationId xmlns:p14="http://schemas.microsoft.com/office/powerpoint/2010/main" val="777244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0373EF-ACC5-E047-9041-CBD9CD6AFCD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A2ECE28-552D-3B44-AF4C-774F2439680B}"/>
              </a:ext>
            </a:extLst>
          </p:cNvPr>
          <p:cNvSpPr>
            <a:spLocks noGrp="1"/>
          </p:cNvSpPr>
          <p:nvPr>
            <p:ph idx="1"/>
          </p:nvPr>
        </p:nvSpPr>
        <p:spPr/>
        <p:txBody>
          <a:bodyPr/>
          <a:lstStyle>
            <a:lvl1pPr>
              <a:defRPr/>
            </a:lvl1pPr>
            <a:lvl2pPr>
              <a:defRPr/>
            </a:lvl2pPr>
            <a:lvl3pPr>
              <a:defRPr/>
            </a:lvl3pPr>
            <a:lvl4pPr>
              <a:defRPr/>
            </a:lvl4pPr>
            <a:lvl5pPr>
              <a:defRPr/>
            </a:lvl5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6800DE9-EB3E-984E-B41C-794C8BEDEC19}"/>
              </a:ext>
            </a:extLst>
          </p:cNvPr>
          <p:cNvSpPr>
            <a:spLocks noGrp="1"/>
          </p:cNvSpPr>
          <p:nvPr>
            <p:ph type="dt" sz="half" idx="10"/>
          </p:nvPr>
        </p:nvSpPr>
        <p:spPr/>
        <p:txBody>
          <a:bodyPr/>
          <a:lstStyle/>
          <a:p>
            <a:r>
              <a:rPr kumimoji="1" lang="en-US" altLang="ja-JP"/>
              <a:t>2023-11-13</a:t>
            </a:r>
            <a:endParaRPr kumimoji="1" lang="ja-JP" altLang="en-US"/>
          </a:p>
        </p:txBody>
      </p:sp>
      <p:sp>
        <p:nvSpPr>
          <p:cNvPr id="5" name="フッター プレースホルダー 4">
            <a:extLst>
              <a:ext uri="{FF2B5EF4-FFF2-40B4-BE49-F238E27FC236}">
                <a16:creationId xmlns:a16="http://schemas.microsoft.com/office/drawing/2014/main" id="{E40E5863-9317-FB4C-AD09-1B57C95088E8}"/>
              </a:ext>
            </a:extLst>
          </p:cNvPr>
          <p:cNvSpPr>
            <a:spLocks noGrp="1"/>
          </p:cNvSpPr>
          <p:nvPr>
            <p:ph type="ftr" sz="quarter" idx="11"/>
          </p:nvPr>
        </p:nvSpPr>
        <p:spPr/>
        <p:txBody>
          <a:bodyPr/>
          <a:lstStyle/>
          <a:p>
            <a:r>
              <a:rPr kumimoji="1" lang="ja-JP" altLang="en-US"/>
              <a:t>ソフトウェア設計</a:t>
            </a:r>
          </a:p>
        </p:txBody>
      </p:sp>
      <p:sp>
        <p:nvSpPr>
          <p:cNvPr id="6" name="スライド番号プレースホルダー 5">
            <a:extLst>
              <a:ext uri="{FF2B5EF4-FFF2-40B4-BE49-F238E27FC236}">
                <a16:creationId xmlns:a16="http://schemas.microsoft.com/office/drawing/2014/main" id="{8BE8947C-9B29-294D-AFC3-79C0355254BD}"/>
              </a:ext>
            </a:extLst>
          </p:cNvPr>
          <p:cNvSpPr>
            <a:spLocks noGrp="1"/>
          </p:cNvSpPr>
          <p:nvPr>
            <p:ph type="sldNum" sz="quarter" idx="12"/>
          </p:nvPr>
        </p:nvSpPr>
        <p:spPr/>
        <p:txBody>
          <a:bodyPr/>
          <a:lstStyle/>
          <a:p>
            <a:fld id="{24785B65-FD71-8B41-B484-67B8C90169D7}" type="slidenum">
              <a:rPr kumimoji="1" lang="ja-JP" altLang="en-US" smtClean="0"/>
              <a:t>‹#›</a:t>
            </a:fld>
            <a:endParaRPr kumimoji="1" lang="ja-JP" altLang="en-US"/>
          </a:p>
        </p:txBody>
      </p:sp>
    </p:spTree>
    <p:extLst>
      <p:ext uri="{BB962C8B-B14F-4D97-AF65-F5344CB8AC3E}">
        <p14:creationId xmlns:p14="http://schemas.microsoft.com/office/powerpoint/2010/main" val="211271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9EB94A-A5D9-A24B-AFE1-E34268FF72E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840C779-81CE-E945-8DCE-5E67EAE8C017}"/>
              </a:ext>
            </a:extLst>
          </p:cNvPr>
          <p:cNvSpPr>
            <a:spLocks noGrp="1"/>
          </p:cNvSpPr>
          <p:nvPr>
            <p:ph sz="half" idx="1"/>
          </p:nvPr>
        </p:nvSpPr>
        <p:spPr>
          <a:xfrm>
            <a:off x="838200" y="1825625"/>
            <a:ext cx="5181600" cy="4351338"/>
          </a:xfrm>
        </p:spPr>
        <p:txBody>
          <a:bodyPr/>
          <a:lstStyle>
            <a:lvl1pPr>
              <a:defRPr/>
            </a:lvl1pPr>
            <a:lvl2pPr>
              <a:defRPr/>
            </a:lvl2pPr>
            <a:lvl3pPr>
              <a:defRPr/>
            </a:lvl3pPr>
            <a:lvl4pPr>
              <a:defRPr/>
            </a:lvl4pPr>
            <a:lvl5pPr>
              <a:defRPr/>
            </a:lvl5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49A4823-4B03-CA45-8B89-0B80C18D4BBC}"/>
              </a:ext>
            </a:extLst>
          </p:cNvPr>
          <p:cNvSpPr>
            <a:spLocks noGrp="1"/>
          </p:cNvSpPr>
          <p:nvPr>
            <p:ph sz="half" idx="2"/>
          </p:nvPr>
        </p:nvSpPr>
        <p:spPr>
          <a:xfrm>
            <a:off x="6172200" y="1825625"/>
            <a:ext cx="5181600" cy="4351338"/>
          </a:xfrm>
        </p:spPr>
        <p:txBody>
          <a:bodyPr/>
          <a:lstStyle>
            <a:lvl1pPr>
              <a:defRPr/>
            </a:lvl1pPr>
            <a:lvl2pPr>
              <a:defRPr/>
            </a:lvl2pPr>
            <a:lvl3pPr>
              <a:defRPr/>
            </a:lvl3pPr>
            <a:lvl4pPr>
              <a:defRPr/>
            </a:lvl4pPr>
            <a:lvl5pPr>
              <a:defRPr/>
            </a:lvl5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371596D-4E5E-3540-B686-14F9373BE554}"/>
              </a:ext>
            </a:extLst>
          </p:cNvPr>
          <p:cNvSpPr>
            <a:spLocks noGrp="1"/>
          </p:cNvSpPr>
          <p:nvPr>
            <p:ph type="dt" sz="half" idx="10"/>
          </p:nvPr>
        </p:nvSpPr>
        <p:spPr/>
        <p:txBody>
          <a:bodyPr/>
          <a:lstStyle/>
          <a:p>
            <a:r>
              <a:rPr kumimoji="1" lang="en-US" altLang="ja-JP"/>
              <a:t>2023-11-13</a:t>
            </a:r>
            <a:endParaRPr kumimoji="1" lang="ja-JP" altLang="en-US"/>
          </a:p>
        </p:txBody>
      </p:sp>
      <p:sp>
        <p:nvSpPr>
          <p:cNvPr id="6" name="フッター プレースホルダー 5">
            <a:extLst>
              <a:ext uri="{FF2B5EF4-FFF2-40B4-BE49-F238E27FC236}">
                <a16:creationId xmlns:a16="http://schemas.microsoft.com/office/drawing/2014/main" id="{F73069E0-554E-4843-9F27-0053BA3CFF99}"/>
              </a:ext>
            </a:extLst>
          </p:cNvPr>
          <p:cNvSpPr>
            <a:spLocks noGrp="1"/>
          </p:cNvSpPr>
          <p:nvPr>
            <p:ph type="ftr" sz="quarter" idx="11"/>
          </p:nvPr>
        </p:nvSpPr>
        <p:spPr/>
        <p:txBody>
          <a:bodyPr/>
          <a:lstStyle/>
          <a:p>
            <a:r>
              <a:rPr kumimoji="1" lang="ja-JP" altLang="en-US"/>
              <a:t>ソフトウェア設計</a:t>
            </a:r>
          </a:p>
        </p:txBody>
      </p:sp>
      <p:sp>
        <p:nvSpPr>
          <p:cNvPr id="7" name="スライド番号プレースホルダー 6">
            <a:extLst>
              <a:ext uri="{FF2B5EF4-FFF2-40B4-BE49-F238E27FC236}">
                <a16:creationId xmlns:a16="http://schemas.microsoft.com/office/drawing/2014/main" id="{FEB55363-8F24-7041-B77C-802B2AD6EFBD}"/>
              </a:ext>
            </a:extLst>
          </p:cNvPr>
          <p:cNvSpPr>
            <a:spLocks noGrp="1"/>
          </p:cNvSpPr>
          <p:nvPr>
            <p:ph type="sldNum" sz="quarter" idx="12"/>
          </p:nvPr>
        </p:nvSpPr>
        <p:spPr/>
        <p:txBody>
          <a:bodyPr/>
          <a:lstStyle/>
          <a:p>
            <a:fld id="{24785B65-FD71-8B41-B484-67B8C90169D7}" type="slidenum">
              <a:rPr kumimoji="1" lang="ja-JP" altLang="en-US" smtClean="0"/>
              <a:t>‹#›</a:t>
            </a:fld>
            <a:endParaRPr kumimoji="1" lang="ja-JP" altLang="en-US"/>
          </a:p>
        </p:txBody>
      </p:sp>
    </p:spTree>
    <p:extLst>
      <p:ext uri="{BB962C8B-B14F-4D97-AF65-F5344CB8AC3E}">
        <p14:creationId xmlns:p14="http://schemas.microsoft.com/office/powerpoint/2010/main" val="1253063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1A8CD2-DBD6-AC4E-9E33-6399AE0F583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48EC651-6883-5F44-836D-DACB73B06740}"/>
              </a:ext>
            </a:extLst>
          </p:cNvPr>
          <p:cNvSpPr>
            <a:spLocks noGrp="1"/>
          </p:cNvSpPr>
          <p:nvPr>
            <p:ph type="body" idx="1"/>
          </p:nvPr>
        </p:nvSpPr>
        <p:spPr>
          <a:xfrm>
            <a:off x="839788" y="1681163"/>
            <a:ext cx="5157787" cy="823912"/>
          </a:xfrm>
        </p:spPr>
        <p:txBody>
          <a:bodyPr anchor="ctr">
            <a:noAutofit/>
          </a:bodyPr>
          <a:lstStyle>
            <a:lvl1pPr marL="0" indent="0">
              <a:buNone/>
              <a:defRPr sz="4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65560A8-5892-C945-8B01-C46A71DCCFD3}"/>
              </a:ext>
            </a:extLst>
          </p:cNvPr>
          <p:cNvSpPr>
            <a:spLocks noGrp="1"/>
          </p:cNvSpPr>
          <p:nvPr>
            <p:ph sz="half" idx="2"/>
          </p:nvPr>
        </p:nvSpPr>
        <p:spPr>
          <a:xfrm>
            <a:off x="839788" y="2505075"/>
            <a:ext cx="5157787" cy="3684588"/>
          </a:xfrm>
        </p:spPr>
        <p:txBody>
          <a:bodyPr/>
          <a:lstStyle>
            <a:lvl1pPr>
              <a:defRPr/>
            </a:lvl1pPr>
            <a:lvl2pPr>
              <a:defRPr/>
            </a:lvl2pPr>
            <a:lvl3pPr>
              <a:defRPr/>
            </a:lvl3pPr>
            <a:lvl4pPr>
              <a:defRPr/>
            </a:lvl4pPr>
            <a:lvl5pPr>
              <a:defRPr/>
            </a:lvl5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0716891-0EB0-5A47-8BE3-132014FB3E10}"/>
              </a:ext>
            </a:extLst>
          </p:cNvPr>
          <p:cNvSpPr>
            <a:spLocks noGrp="1"/>
          </p:cNvSpPr>
          <p:nvPr>
            <p:ph type="body" sz="quarter" idx="3"/>
          </p:nvPr>
        </p:nvSpPr>
        <p:spPr>
          <a:xfrm>
            <a:off x="6172200" y="1681163"/>
            <a:ext cx="5183188" cy="823912"/>
          </a:xfrm>
        </p:spPr>
        <p:txBody>
          <a:bodyPr anchor="ctr">
            <a:noAutofit/>
          </a:bodyPr>
          <a:lstStyle>
            <a:lvl1pPr marL="0" indent="0">
              <a:buNone/>
              <a:defRPr sz="4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E16ACF0E-1D8A-B94F-A810-BA2A0B1C6DB4}"/>
              </a:ext>
            </a:extLst>
          </p:cNvPr>
          <p:cNvSpPr>
            <a:spLocks noGrp="1"/>
          </p:cNvSpPr>
          <p:nvPr>
            <p:ph sz="quarter" idx="4"/>
          </p:nvPr>
        </p:nvSpPr>
        <p:spPr>
          <a:xfrm>
            <a:off x="6172200" y="2505075"/>
            <a:ext cx="5183188" cy="3684588"/>
          </a:xfrm>
        </p:spPr>
        <p:txBody>
          <a:bodyPr/>
          <a:lstStyle>
            <a:lvl1pPr>
              <a:defRPr/>
            </a:lvl1pPr>
            <a:lvl2pPr>
              <a:defRPr/>
            </a:lvl2pPr>
            <a:lvl3pPr>
              <a:defRPr/>
            </a:lvl3pPr>
            <a:lvl4pPr>
              <a:defRPr/>
            </a:lvl4pPr>
            <a:lvl5pPr>
              <a:defRPr/>
            </a:lvl5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6E3289C-1BC7-B74B-B5D9-101E3A431A27}"/>
              </a:ext>
            </a:extLst>
          </p:cNvPr>
          <p:cNvSpPr>
            <a:spLocks noGrp="1"/>
          </p:cNvSpPr>
          <p:nvPr>
            <p:ph type="dt" sz="half" idx="10"/>
          </p:nvPr>
        </p:nvSpPr>
        <p:spPr/>
        <p:txBody>
          <a:bodyPr/>
          <a:lstStyle/>
          <a:p>
            <a:r>
              <a:rPr kumimoji="1" lang="en-US" altLang="ja-JP"/>
              <a:t>2023-11-13</a:t>
            </a:r>
            <a:endParaRPr kumimoji="1" lang="ja-JP" altLang="en-US"/>
          </a:p>
        </p:txBody>
      </p:sp>
      <p:sp>
        <p:nvSpPr>
          <p:cNvPr id="8" name="フッター プレースホルダー 7">
            <a:extLst>
              <a:ext uri="{FF2B5EF4-FFF2-40B4-BE49-F238E27FC236}">
                <a16:creationId xmlns:a16="http://schemas.microsoft.com/office/drawing/2014/main" id="{EFF9F9EF-1E00-E544-A1EB-919B0A9F1793}"/>
              </a:ext>
            </a:extLst>
          </p:cNvPr>
          <p:cNvSpPr>
            <a:spLocks noGrp="1"/>
          </p:cNvSpPr>
          <p:nvPr>
            <p:ph type="ftr" sz="quarter" idx="11"/>
          </p:nvPr>
        </p:nvSpPr>
        <p:spPr/>
        <p:txBody>
          <a:bodyPr/>
          <a:lstStyle/>
          <a:p>
            <a:r>
              <a:rPr kumimoji="1" lang="ja-JP" altLang="en-US"/>
              <a:t>ソフトウェア設計</a:t>
            </a:r>
          </a:p>
        </p:txBody>
      </p:sp>
      <p:sp>
        <p:nvSpPr>
          <p:cNvPr id="9" name="スライド番号プレースホルダー 8">
            <a:extLst>
              <a:ext uri="{FF2B5EF4-FFF2-40B4-BE49-F238E27FC236}">
                <a16:creationId xmlns:a16="http://schemas.microsoft.com/office/drawing/2014/main" id="{A87FC158-4B2C-F448-9CCD-A3DAF8C29DA0}"/>
              </a:ext>
            </a:extLst>
          </p:cNvPr>
          <p:cNvSpPr>
            <a:spLocks noGrp="1"/>
          </p:cNvSpPr>
          <p:nvPr>
            <p:ph type="sldNum" sz="quarter" idx="12"/>
          </p:nvPr>
        </p:nvSpPr>
        <p:spPr/>
        <p:txBody>
          <a:bodyPr/>
          <a:lstStyle/>
          <a:p>
            <a:fld id="{24785B65-FD71-8B41-B484-67B8C90169D7}" type="slidenum">
              <a:rPr kumimoji="1" lang="ja-JP" altLang="en-US" smtClean="0"/>
              <a:t>‹#›</a:t>
            </a:fld>
            <a:endParaRPr kumimoji="1" lang="ja-JP" altLang="en-US"/>
          </a:p>
        </p:txBody>
      </p:sp>
    </p:spTree>
    <p:extLst>
      <p:ext uri="{BB962C8B-B14F-4D97-AF65-F5344CB8AC3E}">
        <p14:creationId xmlns:p14="http://schemas.microsoft.com/office/powerpoint/2010/main" val="703799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3426F4-8505-FA4D-B94F-C00C4CEEE36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42732DF-5201-D043-B20D-6F71E3C15FA5}"/>
              </a:ext>
            </a:extLst>
          </p:cNvPr>
          <p:cNvSpPr>
            <a:spLocks noGrp="1"/>
          </p:cNvSpPr>
          <p:nvPr>
            <p:ph type="dt" sz="half" idx="10"/>
          </p:nvPr>
        </p:nvSpPr>
        <p:spPr/>
        <p:txBody>
          <a:bodyPr/>
          <a:lstStyle/>
          <a:p>
            <a:r>
              <a:rPr kumimoji="1" lang="en-US" altLang="ja-JP"/>
              <a:t>2023-11-13</a:t>
            </a:r>
            <a:endParaRPr kumimoji="1" lang="ja-JP" altLang="en-US"/>
          </a:p>
        </p:txBody>
      </p:sp>
      <p:sp>
        <p:nvSpPr>
          <p:cNvPr id="4" name="フッター プレースホルダー 3">
            <a:extLst>
              <a:ext uri="{FF2B5EF4-FFF2-40B4-BE49-F238E27FC236}">
                <a16:creationId xmlns:a16="http://schemas.microsoft.com/office/drawing/2014/main" id="{97449649-15EF-DF41-A595-38B35E963F3B}"/>
              </a:ext>
            </a:extLst>
          </p:cNvPr>
          <p:cNvSpPr>
            <a:spLocks noGrp="1"/>
          </p:cNvSpPr>
          <p:nvPr>
            <p:ph type="ftr" sz="quarter" idx="11"/>
          </p:nvPr>
        </p:nvSpPr>
        <p:spPr/>
        <p:txBody>
          <a:bodyPr/>
          <a:lstStyle/>
          <a:p>
            <a:r>
              <a:rPr kumimoji="1" lang="ja-JP" altLang="en-US"/>
              <a:t>ソフトウェア設計</a:t>
            </a:r>
          </a:p>
        </p:txBody>
      </p:sp>
      <p:sp>
        <p:nvSpPr>
          <p:cNvPr id="5" name="スライド番号プレースホルダー 4">
            <a:extLst>
              <a:ext uri="{FF2B5EF4-FFF2-40B4-BE49-F238E27FC236}">
                <a16:creationId xmlns:a16="http://schemas.microsoft.com/office/drawing/2014/main" id="{BEA9E15D-7107-4A4B-BD8E-5F58C946B0A5}"/>
              </a:ext>
            </a:extLst>
          </p:cNvPr>
          <p:cNvSpPr>
            <a:spLocks noGrp="1"/>
          </p:cNvSpPr>
          <p:nvPr>
            <p:ph type="sldNum" sz="quarter" idx="12"/>
          </p:nvPr>
        </p:nvSpPr>
        <p:spPr/>
        <p:txBody>
          <a:bodyPr/>
          <a:lstStyle/>
          <a:p>
            <a:fld id="{24785B65-FD71-8B41-B484-67B8C90169D7}" type="slidenum">
              <a:rPr kumimoji="1" lang="ja-JP" altLang="en-US" smtClean="0"/>
              <a:t>‹#›</a:t>
            </a:fld>
            <a:endParaRPr kumimoji="1" lang="ja-JP" altLang="en-US"/>
          </a:p>
        </p:txBody>
      </p:sp>
    </p:spTree>
    <p:extLst>
      <p:ext uri="{BB962C8B-B14F-4D97-AF65-F5344CB8AC3E}">
        <p14:creationId xmlns:p14="http://schemas.microsoft.com/office/powerpoint/2010/main" val="3608174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9255782-11BE-4A4D-ABBD-B4E8FB24051D}"/>
              </a:ext>
            </a:extLst>
          </p:cNvPr>
          <p:cNvSpPr>
            <a:spLocks noGrp="1"/>
          </p:cNvSpPr>
          <p:nvPr>
            <p:ph type="dt" sz="half" idx="10"/>
          </p:nvPr>
        </p:nvSpPr>
        <p:spPr/>
        <p:txBody>
          <a:bodyPr/>
          <a:lstStyle/>
          <a:p>
            <a:r>
              <a:rPr kumimoji="1" lang="en-US" altLang="ja-JP"/>
              <a:t>2023-11-13</a:t>
            </a:r>
            <a:endParaRPr kumimoji="1" lang="ja-JP" altLang="en-US"/>
          </a:p>
        </p:txBody>
      </p:sp>
      <p:sp>
        <p:nvSpPr>
          <p:cNvPr id="3" name="フッター プレースホルダー 2">
            <a:extLst>
              <a:ext uri="{FF2B5EF4-FFF2-40B4-BE49-F238E27FC236}">
                <a16:creationId xmlns:a16="http://schemas.microsoft.com/office/drawing/2014/main" id="{FA835213-53BA-A048-B24A-C60D8C1A5CB7}"/>
              </a:ext>
            </a:extLst>
          </p:cNvPr>
          <p:cNvSpPr>
            <a:spLocks noGrp="1"/>
          </p:cNvSpPr>
          <p:nvPr>
            <p:ph type="ftr" sz="quarter" idx="11"/>
          </p:nvPr>
        </p:nvSpPr>
        <p:spPr/>
        <p:txBody>
          <a:bodyPr/>
          <a:lstStyle/>
          <a:p>
            <a:r>
              <a:rPr kumimoji="1" lang="ja-JP" altLang="en-US"/>
              <a:t>ソフトウェア設計</a:t>
            </a:r>
          </a:p>
        </p:txBody>
      </p:sp>
      <p:sp>
        <p:nvSpPr>
          <p:cNvPr id="4" name="スライド番号プレースホルダー 3">
            <a:extLst>
              <a:ext uri="{FF2B5EF4-FFF2-40B4-BE49-F238E27FC236}">
                <a16:creationId xmlns:a16="http://schemas.microsoft.com/office/drawing/2014/main" id="{789D0818-F1EB-414E-9110-E521C3424326}"/>
              </a:ext>
            </a:extLst>
          </p:cNvPr>
          <p:cNvSpPr>
            <a:spLocks noGrp="1"/>
          </p:cNvSpPr>
          <p:nvPr>
            <p:ph type="sldNum" sz="quarter" idx="12"/>
          </p:nvPr>
        </p:nvSpPr>
        <p:spPr/>
        <p:txBody>
          <a:bodyPr/>
          <a:lstStyle/>
          <a:p>
            <a:fld id="{24785B65-FD71-8B41-B484-67B8C90169D7}" type="slidenum">
              <a:rPr kumimoji="1" lang="ja-JP" altLang="en-US" smtClean="0"/>
              <a:t>‹#›</a:t>
            </a:fld>
            <a:endParaRPr kumimoji="1" lang="ja-JP" altLang="en-US"/>
          </a:p>
        </p:txBody>
      </p:sp>
    </p:spTree>
    <p:extLst>
      <p:ext uri="{BB962C8B-B14F-4D97-AF65-F5344CB8AC3E}">
        <p14:creationId xmlns:p14="http://schemas.microsoft.com/office/powerpoint/2010/main" val="40044412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7B40CAF-7DDE-6B43-96F3-EFD519336D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07E573F-EBD4-1C46-8B84-C27CF1EBBF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a:t>
            </a:r>
            <a:endParaRPr kumimoji="1" lang="en-US" altLang="ja-JP" dirty="0"/>
          </a:p>
          <a:p>
            <a:pPr lvl="1"/>
            <a:r>
              <a:rPr kumimoji="1" lang="ja-JP" altLang="en-US"/>
              <a:t>第 </a:t>
            </a:r>
            <a:r>
              <a:rPr kumimoji="1" lang="en-US" altLang="ja-JP" dirty="0"/>
              <a:t>2 </a:t>
            </a:r>
            <a:r>
              <a:rPr kumimoji="1" lang="ja-JP" altLang="en-US"/>
              <a:t>レベル</a:t>
            </a:r>
            <a:endParaRPr kumimoji="1" lang="en-US" altLang="ja-JP" dirty="0"/>
          </a:p>
          <a:p>
            <a:pPr lvl="2"/>
            <a:r>
              <a:rPr kumimoji="1" lang="ja-JP" altLang="en-US"/>
              <a:t>第 </a:t>
            </a:r>
            <a:r>
              <a:rPr kumimoji="1" lang="en-US" altLang="ja-JP" dirty="0"/>
              <a:t>3 </a:t>
            </a:r>
            <a:r>
              <a:rPr kumimoji="1" lang="ja-JP" altLang="en-US"/>
              <a:t>レベル</a:t>
            </a:r>
            <a:endParaRPr kumimoji="1" lang="en-US" altLang="ja-JP" dirty="0"/>
          </a:p>
          <a:p>
            <a:pPr lvl="3"/>
            <a:r>
              <a:rPr kumimoji="1" lang="ja-JP" altLang="en-US"/>
              <a:t>第 </a:t>
            </a:r>
            <a:r>
              <a:rPr kumimoji="1" lang="en-US" altLang="ja-JP" dirty="0"/>
              <a:t>4 </a:t>
            </a:r>
            <a:r>
              <a:rPr kumimoji="1" lang="ja-JP" altLang="en-US"/>
              <a:t>レベル</a:t>
            </a:r>
            <a:endParaRPr kumimoji="1" lang="en-US" altLang="ja-JP" dirty="0"/>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41346F28-B449-C548-8562-3D564D9292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rgbClr val="3E4157"/>
                </a:solidFill>
                <a:latin typeface="Meiryo" panose="020B0604030504040204" pitchFamily="34" charset="-128"/>
                <a:ea typeface="Meiryo" panose="020B0604030504040204" pitchFamily="34" charset="-128"/>
              </a:defRPr>
            </a:lvl1pPr>
          </a:lstStyle>
          <a:p>
            <a:r>
              <a:rPr lang="en-US" altLang="ja-JP"/>
              <a:t>2023-11-13</a:t>
            </a:r>
            <a:endParaRPr lang="ja-JP" altLang="en-US"/>
          </a:p>
        </p:txBody>
      </p:sp>
      <p:sp>
        <p:nvSpPr>
          <p:cNvPr id="5" name="フッター プレースホルダー 4">
            <a:extLst>
              <a:ext uri="{FF2B5EF4-FFF2-40B4-BE49-F238E27FC236}">
                <a16:creationId xmlns:a16="http://schemas.microsoft.com/office/drawing/2014/main" id="{57CE0AFC-6EDA-E54B-9175-2ED25C3F17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rgbClr val="3E4157"/>
                </a:solidFill>
                <a:latin typeface="Meiryo" panose="020B0604030504040204" pitchFamily="34" charset="-128"/>
                <a:ea typeface="Meiryo" panose="020B0604030504040204" pitchFamily="34" charset="-128"/>
              </a:defRPr>
            </a:lvl1pPr>
          </a:lstStyle>
          <a:p>
            <a:r>
              <a:rPr lang="ja-JP" altLang="en-US"/>
              <a:t>ソフトウェア設計</a:t>
            </a:r>
          </a:p>
        </p:txBody>
      </p:sp>
      <p:sp>
        <p:nvSpPr>
          <p:cNvPr id="6" name="スライド番号プレースホルダー 5">
            <a:extLst>
              <a:ext uri="{FF2B5EF4-FFF2-40B4-BE49-F238E27FC236}">
                <a16:creationId xmlns:a16="http://schemas.microsoft.com/office/drawing/2014/main" id="{7672BC93-433E-1D4B-A190-74C6683B9E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rgbClr val="3E4157"/>
                </a:solidFill>
                <a:latin typeface="Meiryo" panose="020B0604030504040204" pitchFamily="34" charset="-128"/>
                <a:ea typeface="Meiryo" panose="020B0604030504040204" pitchFamily="34" charset="-128"/>
              </a:defRPr>
            </a:lvl1pPr>
          </a:lstStyle>
          <a:p>
            <a:fld id="{24785B65-FD71-8B41-B484-67B8C90169D7}" type="slidenum">
              <a:rPr lang="ja-JP" altLang="en-US" smtClean="0"/>
              <a:pPr/>
              <a:t>‹#›</a:t>
            </a:fld>
            <a:endParaRPr lang="ja-JP" altLang="en-US"/>
          </a:p>
        </p:txBody>
      </p:sp>
    </p:spTree>
    <p:extLst>
      <p:ext uri="{BB962C8B-B14F-4D97-AF65-F5344CB8AC3E}">
        <p14:creationId xmlns:p14="http://schemas.microsoft.com/office/powerpoint/2010/main" val="2368964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dt="0"/>
  <p:txStyles>
    <p:titleStyle>
      <a:lvl1pPr algn="l" defTabSz="914400" rtl="0" eaLnBrk="1" latinLnBrk="0" hangingPunct="1">
        <a:lnSpc>
          <a:spcPct val="90000"/>
        </a:lnSpc>
        <a:spcBef>
          <a:spcPct val="0"/>
        </a:spcBef>
        <a:buNone/>
        <a:defRPr kumimoji="1" sz="6000" kern="1200">
          <a:solidFill>
            <a:srgbClr val="3E4157"/>
          </a:solidFill>
          <a:latin typeface="Meiryo" panose="020B0604030504040204" pitchFamily="34" charset="-128"/>
          <a:ea typeface="Meiryo" panose="020B0604030504040204"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4400" kern="1200">
          <a:solidFill>
            <a:srgbClr val="3E4157"/>
          </a:solidFill>
          <a:latin typeface="Meiryo" panose="020B0604030504040204" pitchFamily="34" charset="-128"/>
          <a:ea typeface="Meiryo"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4000" kern="1200">
          <a:solidFill>
            <a:srgbClr val="3E4157"/>
          </a:solidFill>
          <a:latin typeface="Meiryo" panose="020B0604030504040204" pitchFamily="34" charset="-128"/>
          <a:ea typeface="Meiryo"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600" kern="1200">
          <a:solidFill>
            <a:srgbClr val="3E4157"/>
          </a:solidFill>
          <a:latin typeface="Meiryo" panose="020B0604030504040204" pitchFamily="34" charset="-128"/>
          <a:ea typeface="Meiryo"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kern="1200">
          <a:solidFill>
            <a:srgbClr val="3E4157"/>
          </a:solidFill>
          <a:latin typeface="Meiryo" panose="020B0604030504040204" pitchFamily="34" charset="-128"/>
          <a:ea typeface="Meiryo"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800" kern="1200">
          <a:solidFill>
            <a:srgbClr val="3E4157"/>
          </a:solidFill>
          <a:latin typeface="Meiryo" panose="020B0604030504040204" pitchFamily="34" charset="-128"/>
          <a:ea typeface="Meiryo"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tiff"/><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42.xml.rels><?xml version="1.0" encoding="UTF-8" standalone="yes"?>
<Relationships xmlns="http://schemas.openxmlformats.org/package/2006/relationships"><Relationship Id="rId3" Type="http://schemas.openxmlformats.org/officeDocument/2006/relationships/hyperlink" Target="https://www.kaitoy.xyz/2015/07/26/why-null-is-ba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hyuki.com/dp/dpinfo.html" TargetMode="External"/><Relationship Id="rId1" Type="http://schemas.openxmlformats.org/officeDocument/2006/relationships/slideLayout" Target="../slideLayouts/slideLayout2.xml"/><Relationship Id="rId5" Type="http://schemas.openxmlformats.org/officeDocument/2006/relationships/image" Target="../media/image11.jpe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0.emf"/><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2.svg"/><Relationship Id="rId2" Type="http://schemas.openxmlformats.org/officeDocument/2006/relationships/notesSlide" Target="../notesSlides/notesSlide15.xml"/><Relationship Id="rId16" Type="http://schemas.openxmlformats.org/officeDocument/2006/relationships/image" Target="../media/image43.emf"/><Relationship Id="rId1" Type="http://schemas.openxmlformats.org/officeDocument/2006/relationships/slideLayout" Target="../slideLayouts/slideLayout1.xml"/><Relationship Id="rId6" Type="http://schemas.openxmlformats.org/officeDocument/2006/relationships/image" Target="../media/image35.svg"/><Relationship Id="rId11" Type="http://schemas.openxmlformats.org/officeDocument/2006/relationships/image" Target="../media/image1.png"/><Relationship Id="rId5" Type="http://schemas.openxmlformats.org/officeDocument/2006/relationships/image" Target="../media/image34.png"/><Relationship Id="rId15" Type="http://schemas.openxmlformats.org/officeDocument/2006/relationships/image" Target="../media/image42.emf"/><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41.emf"/></Relationships>
</file>

<file path=ppt/slides/_rels/slide5.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1.png"/><Relationship Id="rId7"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2.svg"/></Relationships>
</file>

<file path=ppt/slides/_rels/slide50.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4.emf"/><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2.svg"/><Relationship Id="rId2" Type="http://schemas.openxmlformats.org/officeDocument/2006/relationships/notesSlide" Target="../notesSlides/notesSlide16.xml"/><Relationship Id="rId16" Type="http://schemas.openxmlformats.org/officeDocument/2006/relationships/image" Target="../media/image47.emf"/><Relationship Id="rId1" Type="http://schemas.openxmlformats.org/officeDocument/2006/relationships/slideLayout" Target="../slideLayouts/slideLayout1.xml"/><Relationship Id="rId6" Type="http://schemas.openxmlformats.org/officeDocument/2006/relationships/image" Target="../media/image35.svg"/><Relationship Id="rId11" Type="http://schemas.openxmlformats.org/officeDocument/2006/relationships/image" Target="../media/image1.png"/><Relationship Id="rId5" Type="http://schemas.openxmlformats.org/officeDocument/2006/relationships/image" Target="../media/image34.png"/><Relationship Id="rId15" Type="http://schemas.openxmlformats.org/officeDocument/2006/relationships/image" Target="../media/image46.emf"/><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45.emf"/></Relationships>
</file>

<file path=ppt/slides/_rels/slide5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1.png"/><Relationship Id="rId7" Type="http://schemas.openxmlformats.org/officeDocument/2006/relationships/image" Target="../media/image7.emf"/><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2.sv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53.xml.rels><?xml version="1.0" encoding="UTF-8" standalone="yes"?>
<Relationships xmlns="http://schemas.openxmlformats.org/package/2006/relationships"><Relationship Id="rId2" Type="http://schemas.openxmlformats.org/officeDocument/2006/relationships/hyperlink" Target="https://gigazine.net/news/20181023-gnu-kind-communications-guideline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qiita.com/umanoda/items/93aec41213f8e3ce14c8" TargetMode="External"/><Relationship Id="rId2" Type="http://schemas.openxmlformats.org/officeDocument/2006/relationships/hyperlink" Target="https://github.com/blog/1943-how-to-write-the-perfect-pull-request"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56.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816199" y="802298"/>
            <a:ext cx="8559600" cy="2520000"/>
          </a:xfrm>
        </p:spPr>
        <p:txBody>
          <a:bodyPr/>
          <a:lstStyle/>
          <a:p>
            <a:r>
              <a:rPr lang="ja-JP" altLang="en-US" sz="3600"/>
              <a:t>岡山大学</a:t>
            </a:r>
            <a:r>
              <a:rPr lang="en-US" altLang="ja-JP" sz="3600" dirty="0"/>
              <a:t> </a:t>
            </a:r>
            <a:r>
              <a:rPr lang="ja-JP" altLang="en-US" sz="3600" cap="none"/>
              <a:t>ソフトウェア設計</a:t>
            </a:r>
            <a:br>
              <a:rPr lang="en-US" altLang="ja-JP" cap="none" dirty="0"/>
            </a:br>
            <a:r>
              <a:rPr lang="ja-JP" altLang="en-US" cap="none"/>
              <a:t>デザインパターン</a:t>
            </a:r>
            <a:endParaRPr kumimoji="1" lang="ja-JP" altLang="en-US" sz="3600" cap="none" dirty="0"/>
          </a:p>
        </p:txBody>
      </p:sp>
      <p:sp>
        <p:nvSpPr>
          <p:cNvPr id="3" name="サブタイトル 2"/>
          <p:cNvSpPr>
            <a:spLocks noGrp="1"/>
          </p:cNvSpPr>
          <p:nvPr>
            <p:ph type="subTitle" idx="1"/>
          </p:nvPr>
        </p:nvSpPr>
        <p:spPr>
          <a:xfrm>
            <a:off x="1323753" y="3612671"/>
            <a:ext cx="9544493" cy="1655762"/>
          </a:xfrm>
        </p:spPr>
        <p:txBody>
          <a:bodyPr>
            <a:normAutofit/>
          </a:bodyPr>
          <a:lstStyle/>
          <a:p>
            <a:r>
              <a:rPr lang="ja-JP" altLang="en-US" cap="none" dirty="0"/>
              <a:t>京都産業</a:t>
            </a:r>
            <a:r>
              <a:rPr lang="ja-JP" altLang="en-US" cap="none"/>
              <a:t>大学　教授　</a:t>
            </a:r>
            <a:r>
              <a:rPr lang="ja-JP" altLang="en-US" cap="none" dirty="0"/>
              <a:t>玉田</a:t>
            </a:r>
            <a:r>
              <a:rPr lang="ja-JP" altLang="en-US" cap="none"/>
              <a:t>春昭</a:t>
            </a:r>
            <a:endParaRPr lang="en-US" altLang="ja-JP" cap="none"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1</a:t>
            </a:fld>
            <a:endParaRPr lang="en-US" dirty="0"/>
          </a:p>
        </p:txBody>
      </p:sp>
      <p:sp>
        <p:nvSpPr>
          <p:cNvPr id="6" name="フッター プレースホルダー 5"/>
          <p:cNvSpPr>
            <a:spLocks noGrp="1"/>
          </p:cNvSpPr>
          <p:nvPr>
            <p:ph type="ftr" sz="quarter" idx="11"/>
          </p:nvPr>
        </p:nvSpPr>
        <p:spPr/>
        <p:txBody>
          <a:bodyPr/>
          <a:lstStyle/>
          <a:p>
            <a:r>
              <a:rPr lang="ja-JP" altLang="en-US"/>
              <a:t>ソフトウェア設計</a:t>
            </a:r>
            <a:endParaRPr lang="en-US" dirty="0"/>
          </a:p>
        </p:txBody>
      </p:sp>
      <p:pic>
        <p:nvPicPr>
          <p:cNvPr id="7" name="グラフィックス 6">
            <a:extLst>
              <a:ext uri="{FF2B5EF4-FFF2-40B4-BE49-F238E27FC236}">
                <a16:creationId xmlns:a16="http://schemas.microsoft.com/office/drawing/2014/main" id="{12F1A60E-57CF-6DB7-4E4C-718ADCE5E7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5588" y="4536399"/>
            <a:ext cx="4471380" cy="1436653"/>
          </a:xfrm>
          <a:prstGeom prst="rect">
            <a:avLst/>
          </a:prstGeom>
        </p:spPr>
      </p:pic>
      <p:sp>
        <p:nvSpPr>
          <p:cNvPr id="8" name="日付プレースホルダー 3">
            <a:extLst>
              <a:ext uri="{FF2B5EF4-FFF2-40B4-BE49-F238E27FC236}">
                <a16:creationId xmlns:a16="http://schemas.microsoft.com/office/drawing/2014/main" id="{074CB114-2C20-125C-6C09-D2115B394FF0}"/>
              </a:ext>
            </a:extLst>
          </p:cNvPr>
          <p:cNvSpPr>
            <a:spLocks noGrp="1"/>
          </p:cNvSpPr>
          <p:nvPr>
            <p:ph type="dt" sz="half" idx="10"/>
          </p:nvPr>
        </p:nvSpPr>
        <p:spPr>
          <a:xfrm>
            <a:off x="838200" y="6356350"/>
            <a:ext cx="2743200" cy="365125"/>
          </a:xfrm>
        </p:spPr>
        <p:txBody>
          <a:bodyPr/>
          <a:lstStyle/>
          <a:p>
            <a:r>
              <a:rPr lang="en-US" altLang="ja-JP" dirty="0"/>
              <a:t>2024-10-30</a:t>
            </a:r>
            <a:endParaRPr lang="en-US" dirty="0"/>
          </a:p>
        </p:txBody>
      </p:sp>
    </p:spTree>
    <p:extLst>
      <p:ext uri="{BB962C8B-B14F-4D97-AF65-F5344CB8AC3E}">
        <p14:creationId xmlns:p14="http://schemas.microsoft.com/office/powerpoint/2010/main" val="169780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デザインパターンの</a:t>
            </a:r>
            <a:br>
              <a:rPr kumimoji="1" lang="en-US" altLang="ja-JP" dirty="0"/>
            </a:br>
            <a:r>
              <a:rPr kumimoji="1" lang="ja-JP" altLang="en-US" dirty="0"/>
              <a:t>勘違いされやすい点</a:t>
            </a:r>
          </a:p>
        </p:txBody>
      </p:sp>
      <p:sp>
        <p:nvSpPr>
          <p:cNvPr id="3" name="コンテンツ プレースホルダー 2"/>
          <p:cNvSpPr>
            <a:spLocks noGrp="1"/>
          </p:cNvSpPr>
          <p:nvPr>
            <p:ph idx="1"/>
          </p:nvPr>
        </p:nvSpPr>
        <p:spPr>
          <a:xfrm>
            <a:off x="838200" y="1825624"/>
            <a:ext cx="10515600" cy="3188503"/>
          </a:xfrm>
        </p:spPr>
        <p:txBody>
          <a:bodyPr>
            <a:normAutofit fontScale="85000" lnSpcReduction="20000"/>
          </a:bodyPr>
          <a:lstStyle/>
          <a:p>
            <a:pPr>
              <a:lnSpc>
                <a:spcPct val="120000"/>
              </a:lnSpc>
            </a:pPr>
            <a:r>
              <a:rPr lang="ja-JP" altLang="en-US" dirty="0"/>
              <a:t>デザインパターンは新しいプログラムの書き方である．</a:t>
            </a:r>
            <a:endParaRPr lang="en-US" altLang="ja-JP" dirty="0"/>
          </a:p>
          <a:p>
            <a:pPr lvl="1">
              <a:lnSpc>
                <a:spcPct val="120000"/>
              </a:lnSpc>
            </a:pPr>
            <a:endParaRPr lang="en-US" altLang="ja-JP" dirty="0"/>
          </a:p>
          <a:p>
            <a:pPr lvl="2">
              <a:lnSpc>
                <a:spcPct val="120000"/>
              </a:lnSpc>
            </a:pPr>
            <a:endParaRPr lang="en-US" altLang="ja-JP" dirty="0"/>
          </a:p>
          <a:p>
            <a:pPr>
              <a:lnSpc>
                <a:spcPct val="120000"/>
              </a:lnSpc>
            </a:pPr>
            <a:r>
              <a:rPr lang="ja-JP" altLang="en-US"/>
              <a:t>特定</a:t>
            </a:r>
            <a:r>
              <a:rPr lang="ja-JP" altLang="en-US" dirty="0"/>
              <a:t>の問題に対する最善の方法で</a:t>
            </a:r>
            <a:r>
              <a:rPr lang="ja-JP" altLang="en-US"/>
              <a:t>ある．</a:t>
            </a:r>
            <a:endParaRPr lang="en-US" altLang="ja-JP" dirty="0"/>
          </a:p>
        </p:txBody>
      </p:sp>
      <p:sp>
        <p:nvSpPr>
          <p:cNvPr id="8" name="フッター プレースホルダー 7"/>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221818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2700"/>
              <a:t>デザインパターンの目的</a:t>
            </a:r>
            <a:br>
              <a:rPr kumimoji="1" lang="en-US" altLang="ja-JP" sz="2700" dirty="0"/>
            </a:br>
            <a:r>
              <a:rPr kumimoji="1" lang="ja-JP" altLang="en-US"/>
              <a:t>綺麗</a:t>
            </a:r>
            <a:r>
              <a:rPr kumimoji="1" lang="ja-JP" altLang="en-US" dirty="0"/>
              <a:t>なプログラムを書く</a:t>
            </a:r>
          </a:p>
        </p:txBody>
      </p:sp>
      <p:sp>
        <p:nvSpPr>
          <p:cNvPr id="3" name="コンテンツ プレースホルダー 2"/>
          <p:cNvSpPr>
            <a:spLocks noGrp="1"/>
          </p:cNvSpPr>
          <p:nvPr>
            <p:ph idx="1"/>
          </p:nvPr>
        </p:nvSpPr>
        <p:spPr/>
        <p:txBody>
          <a:bodyPr>
            <a:normAutofit lnSpcReduction="10000"/>
          </a:bodyPr>
          <a:lstStyle/>
          <a:p>
            <a:pPr>
              <a:lnSpc>
                <a:spcPct val="110000"/>
              </a:lnSpc>
            </a:pPr>
            <a:r>
              <a:rPr kumimoji="1" lang="ja-JP" altLang="en-US"/>
              <a:t>バグは</a:t>
            </a:r>
            <a:endParaRPr kumimoji="1" lang="en-US" altLang="ja-JP" dirty="0"/>
          </a:p>
          <a:p>
            <a:pPr lvl="1">
              <a:lnSpc>
                <a:spcPct val="110000"/>
              </a:lnSpc>
            </a:pPr>
            <a:r>
              <a:rPr kumimoji="1" lang="ja-JP" altLang="en-US"/>
              <a:t>境界</a:t>
            </a:r>
            <a:r>
              <a:rPr kumimoji="1" lang="ja-JP" altLang="en-US" dirty="0"/>
              <a:t>付近で起こりやすい．</a:t>
            </a:r>
            <a:endParaRPr kumimoji="1" lang="en-US" altLang="ja-JP" dirty="0"/>
          </a:p>
          <a:p>
            <a:pPr lvl="1">
              <a:lnSpc>
                <a:spcPct val="110000"/>
              </a:lnSpc>
            </a:pPr>
            <a:r>
              <a:rPr kumimoji="1" lang="ja-JP" altLang="en-US"/>
              <a:t>条件</a:t>
            </a:r>
            <a:r>
              <a:rPr kumimoji="1" lang="ja-JP" altLang="en-US" dirty="0"/>
              <a:t>分岐，繰り返しで</a:t>
            </a:r>
            <a:r>
              <a:rPr kumimoji="1" lang="ja-JP" altLang="en-US"/>
              <a:t>起こりやすい．</a:t>
            </a:r>
            <a:endParaRPr lang="en-US" altLang="ja-JP" dirty="0"/>
          </a:p>
          <a:p>
            <a:pPr>
              <a:lnSpc>
                <a:spcPct val="110000"/>
              </a:lnSpc>
            </a:pPr>
            <a:r>
              <a:rPr lang="ja-JP" altLang="en-US"/>
              <a:t>バグを減らすため</a:t>
            </a:r>
            <a:endParaRPr lang="en-US" altLang="ja-JP" dirty="0"/>
          </a:p>
          <a:p>
            <a:pPr lvl="1">
              <a:lnSpc>
                <a:spcPct val="110000"/>
              </a:lnSpc>
            </a:pPr>
            <a:r>
              <a:rPr lang="ja-JP" altLang="en-US"/>
              <a:t>条件分岐，繰り返しをプログラムから排除する．</a:t>
            </a:r>
            <a:endParaRPr lang="en-US" altLang="ja-JP" dirty="0"/>
          </a:p>
        </p:txBody>
      </p:sp>
      <p:sp>
        <p:nvSpPr>
          <p:cNvPr id="6" name="フッター プレースホルダー 5"/>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329651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本日</a:t>
            </a:r>
            <a:r>
              <a:rPr kumimoji="1" lang="ja-JP" altLang="en-US" dirty="0"/>
              <a:t>の内容</a:t>
            </a:r>
          </a:p>
        </p:txBody>
      </p:sp>
      <p:sp>
        <p:nvSpPr>
          <p:cNvPr id="3" name="コンテンツ プレースホルダー 2"/>
          <p:cNvSpPr>
            <a:spLocks noGrp="1"/>
          </p:cNvSpPr>
          <p:nvPr>
            <p:ph idx="1"/>
          </p:nvPr>
        </p:nvSpPr>
        <p:spPr>
          <a:xfrm>
            <a:off x="838200" y="1825625"/>
            <a:ext cx="10776858" cy="4351338"/>
          </a:xfrm>
        </p:spPr>
        <p:txBody>
          <a:bodyPr>
            <a:normAutofit fontScale="92500" lnSpcReduction="20000"/>
          </a:bodyPr>
          <a:lstStyle/>
          <a:p>
            <a:pPr>
              <a:lnSpc>
                <a:spcPct val="120000"/>
              </a:lnSpc>
            </a:pPr>
            <a:r>
              <a:rPr kumimoji="1" lang="ja-JP" altLang="en-US"/>
              <a:t>前回の復習</a:t>
            </a:r>
            <a:endParaRPr kumimoji="1" lang="en-US" altLang="ja-JP" dirty="0"/>
          </a:p>
          <a:p>
            <a:pPr>
              <a:lnSpc>
                <a:spcPct val="120000"/>
              </a:lnSpc>
            </a:pPr>
            <a:r>
              <a:rPr kumimoji="1" lang="ja-JP" altLang="en-US"/>
              <a:t>デザインパターン</a:t>
            </a:r>
            <a:endParaRPr kumimoji="1" lang="en-US" altLang="ja-JP" dirty="0"/>
          </a:p>
          <a:p>
            <a:pPr lvl="1">
              <a:lnSpc>
                <a:spcPct val="120000"/>
              </a:lnSpc>
            </a:pPr>
            <a:r>
              <a:rPr kumimoji="1" lang="ja-JP" altLang="en-US"/>
              <a:t>デザインパターンとは</a:t>
            </a:r>
            <a:endParaRPr kumimoji="1" lang="en-US" altLang="ja-JP" dirty="0"/>
          </a:p>
          <a:p>
            <a:pPr lvl="1">
              <a:lnSpc>
                <a:spcPct val="120000"/>
              </a:lnSpc>
            </a:pPr>
            <a:r>
              <a:rPr lang="en-US" altLang="ja-JP" dirty="0" err="1"/>
              <a:t>GoF</a:t>
            </a:r>
            <a:r>
              <a:rPr lang="en-US" altLang="ja-JP" dirty="0"/>
              <a:t> (Gang of Four)</a:t>
            </a:r>
            <a:r>
              <a:rPr lang="ja-JP" altLang="en-US"/>
              <a:t>の</a:t>
            </a:r>
            <a:r>
              <a:rPr lang="en-US" altLang="ja-JP" dirty="0"/>
              <a:t>23</a:t>
            </a:r>
            <a:r>
              <a:rPr lang="ja-JP" altLang="en-US"/>
              <a:t>のデザインパターン</a:t>
            </a:r>
            <a:endParaRPr lang="en-US" altLang="ja-JP" dirty="0"/>
          </a:p>
          <a:p>
            <a:pPr lvl="1">
              <a:lnSpc>
                <a:spcPct val="120000"/>
              </a:lnSpc>
            </a:pPr>
            <a:r>
              <a:rPr kumimoji="1" lang="ja-JP" altLang="en-US"/>
              <a:t>その他のデザインパターン</a:t>
            </a:r>
            <a:endParaRPr kumimoji="1" lang="en-US" altLang="ja-JP" dirty="0"/>
          </a:p>
          <a:p>
            <a:pPr>
              <a:lnSpc>
                <a:spcPct val="120000"/>
              </a:lnSpc>
            </a:pPr>
            <a:r>
              <a:rPr lang="ja-JP" altLang="en-US"/>
              <a:t>これまでのまとめ</a:t>
            </a:r>
            <a:endParaRPr kumimoji="1" lang="ja-JP" altLang="en-US"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12</a:t>
            </a:fld>
            <a:endParaRPr lang="en-US" dirty="0"/>
          </a:p>
        </p:txBody>
      </p:sp>
      <p:sp>
        <p:nvSpPr>
          <p:cNvPr id="7" name="正方形/長方形 6">
            <a:extLst>
              <a:ext uri="{FF2B5EF4-FFF2-40B4-BE49-F238E27FC236}">
                <a16:creationId xmlns:a16="http://schemas.microsoft.com/office/drawing/2014/main" id="{4E51B83D-DB51-D71D-8B61-83230F39D5A4}"/>
              </a:ext>
            </a:extLst>
          </p:cNvPr>
          <p:cNvSpPr/>
          <p:nvPr/>
        </p:nvSpPr>
        <p:spPr>
          <a:xfrm>
            <a:off x="576942" y="1825625"/>
            <a:ext cx="9100457" cy="61943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0E8FA18-6CA8-99FA-A09E-C80C830F4D92}"/>
              </a:ext>
            </a:extLst>
          </p:cNvPr>
          <p:cNvSpPr/>
          <p:nvPr/>
        </p:nvSpPr>
        <p:spPr>
          <a:xfrm>
            <a:off x="576942" y="4454013"/>
            <a:ext cx="11192271" cy="128458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EE8D120-A9C0-A79E-EB45-7A7319975ED1}"/>
              </a:ext>
            </a:extLst>
          </p:cNvPr>
          <p:cNvSpPr/>
          <p:nvPr/>
        </p:nvSpPr>
        <p:spPr>
          <a:xfrm>
            <a:off x="576941" y="3212823"/>
            <a:ext cx="11192271" cy="61943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26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タイトル 57">
            <a:extLst>
              <a:ext uri="{FF2B5EF4-FFF2-40B4-BE49-F238E27FC236}">
                <a16:creationId xmlns:a16="http://schemas.microsoft.com/office/drawing/2014/main" id="{10CB1EC2-43A1-E55C-E0E3-F49A66639E52}"/>
              </a:ext>
            </a:extLst>
          </p:cNvPr>
          <p:cNvSpPr>
            <a:spLocks noGrp="1"/>
          </p:cNvSpPr>
          <p:nvPr>
            <p:ph type="title"/>
          </p:nvPr>
        </p:nvSpPr>
        <p:spPr>
          <a:xfrm>
            <a:off x="821497" y="125073"/>
            <a:ext cx="10515600" cy="1325563"/>
          </a:xfrm>
        </p:spPr>
        <p:txBody>
          <a:bodyPr/>
          <a:lstStyle/>
          <a:p>
            <a:r>
              <a:rPr lang="ja-JP" altLang="en-US" sz="6000"/>
              <a:t>デザインパターン一覧</a:t>
            </a:r>
          </a:p>
        </p:txBody>
      </p:sp>
      <p:sp>
        <p:nvSpPr>
          <p:cNvPr id="5" name="フッター プレースホルダー 4">
            <a:extLst>
              <a:ext uri="{FF2B5EF4-FFF2-40B4-BE49-F238E27FC236}">
                <a16:creationId xmlns:a16="http://schemas.microsoft.com/office/drawing/2014/main" id="{C737B23A-7B67-83BD-F5AB-F753E019F67B}"/>
              </a:ext>
            </a:extLst>
          </p:cNvPr>
          <p:cNvSpPr>
            <a:spLocks noGrp="1"/>
          </p:cNvSpPr>
          <p:nvPr>
            <p:ph type="ftr" sz="quarter" idx="11"/>
          </p:nvPr>
        </p:nvSpPr>
        <p:spPr/>
        <p:txBody>
          <a:bodyPr/>
          <a:lstStyle/>
          <a:p>
            <a:r>
              <a:rPr lang="ja-JP" altLang="en-US"/>
              <a:t>ソフトウェア設計</a:t>
            </a:r>
            <a:endParaRPr lang="ja-JP" altLang="en-US" sz="1800"/>
          </a:p>
        </p:txBody>
      </p:sp>
      <p:sp>
        <p:nvSpPr>
          <p:cNvPr id="53" name="角丸四角形 52">
            <a:extLst>
              <a:ext uri="{FF2B5EF4-FFF2-40B4-BE49-F238E27FC236}">
                <a16:creationId xmlns:a16="http://schemas.microsoft.com/office/drawing/2014/main" id="{86449C37-B89B-3189-F74A-1A14F9016C6D}"/>
              </a:ext>
            </a:extLst>
          </p:cNvPr>
          <p:cNvSpPr/>
          <p:nvPr/>
        </p:nvSpPr>
        <p:spPr>
          <a:xfrm>
            <a:off x="9120665" y="1001779"/>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角丸四角形 53">
            <a:extLst>
              <a:ext uri="{FF2B5EF4-FFF2-40B4-BE49-F238E27FC236}">
                <a16:creationId xmlns:a16="http://schemas.microsoft.com/office/drawing/2014/main" id="{770BBD98-6AB8-324B-96A7-C56F0A06EBE9}"/>
              </a:ext>
            </a:extLst>
          </p:cNvPr>
          <p:cNvSpPr/>
          <p:nvPr/>
        </p:nvSpPr>
        <p:spPr>
          <a:xfrm>
            <a:off x="9120665" y="1976351"/>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角丸四角形 54">
            <a:extLst>
              <a:ext uri="{FF2B5EF4-FFF2-40B4-BE49-F238E27FC236}">
                <a16:creationId xmlns:a16="http://schemas.microsoft.com/office/drawing/2014/main" id="{70177C04-DEB6-DCFA-3621-85F0EBF99583}"/>
              </a:ext>
            </a:extLst>
          </p:cNvPr>
          <p:cNvSpPr/>
          <p:nvPr/>
        </p:nvSpPr>
        <p:spPr>
          <a:xfrm>
            <a:off x="9120665" y="2950923"/>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角丸四角形 55">
            <a:extLst>
              <a:ext uri="{FF2B5EF4-FFF2-40B4-BE49-F238E27FC236}">
                <a16:creationId xmlns:a16="http://schemas.microsoft.com/office/drawing/2014/main" id="{00E916F6-AEAA-4262-6D5F-BCD5FA4DB69C}"/>
              </a:ext>
            </a:extLst>
          </p:cNvPr>
          <p:cNvSpPr/>
          <p:nvPr/>
        </p:nvSpPr>
        <p:spPr>
          <a:xfrm>
            <a:off x="9120665" y="3925495"/>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角丸四角形 56">
            <a:extLst>
              <a:ext uri="{FF2B5EF4-FFF2-40B4-BE49-F238E27FC236}">
                <a16:creationId xmlns:a16="http://schemas.microsoft.com/office/drawing/2014/main" id="{93A6E1A6-E887-9DA5-4505-EEE3EA0CD2E7}"/>
              </a:ext>
            </a:extLst>
          </p:cNvPr>
          <p:cNvSpPr/>
          <p:nvPr/>
        </p:nvSpPr>
        <p:spPr>
          <a:xfrm>
            <a:off x="9120665" y="4886399"/>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角丸四角形 46">
            <a:extLst>
              <a:ext uri="{FF2B5EF4-FFF2-40B4-BE49-F238E27FC236}">
                <a16:creationId xmlns:a16="http://schemas.microsoft.com/office/drawing/2014/main" id="{63D9ECC8-5561-480C-80E9-A0FE32AB0BA9}"/>
              </a:ext>
            </a:extLst>
          </p:cNvPr>
          <p:cNvSpPr/>
          <p:nvPr/>
        </p:nvSpPr>
        <p:spPr>
          <a:xfrm>
            <a:off x="6112704" y="1001779"/>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角丸四角形 47">
            <a:extLst>
              <a:ext uri="{FF2B5EF4-FFF2-40B4-BE49-F238E27FC236}">
                <a16:creationId xmlns:a16="http://schemas.microsoft.com/office/drawing/2014/main" id="{5CB48FE2-D38E-22F8-1802-53459CF42946}"/>
              </a:ext>
            </a:extLst>
          </p:cNvPr>
          <p:cNvSpPr/>
          <p:nvPr/>
        </p:nvSpPr>
        <p:spPr>
          <a:xfrm>
            <a:off x="6112704" y="4886399"/>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角丸四角形 48">
            <a:extLst>
              <a:ext uri="{FF2B5EF4-FFF2-40B4-BE49-F238E27FC236}">
                <a16:creationId xmlns:a16="http://schemas.microsoft.com/office/drawing/2014/main" id="{BE11F113-D394-B3C6-EC9B-0A03915BDAFA}"/>
              </a:ext>
            </a:extLst>
          </p:cNvPr>
          <p:cNvSpPr/>
          <p:nvPr/>
        </p:nvSpPr>
        <p:spPr>
          <a:xfrm>
            <a:off x="6112704" y="2950923"/>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角丸四角形 49">
            <a:extLst>
              <a:ext uri="{FF2B5EF4-FFF2-40B4-BE49-F238E27FC236}">
                <a16:creationId xmlns:a16="http://schemas.microsoft.com/office/drawing/2014/main" id="{864C79CC-D08E-E37F-96DA-D814CBD75FA0}"/>
              </a:ext>
            </a:extLst>
          </p:cNvPr>
          <p:cNvSpPr/>
          <p:nvPr/>
        </p:nvSpPr>
        <p:spPr>
          <a:xfrm>
            <a:off x="6112704" y="3925495"/>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角丸四角形 50">
            <a:extLst>
              <a:ext uri="{FF2B5EF4-FFF2-40B4-BE49-F238E27FC236}">
                <a16:creationId xmlns:a16="http://schemas.microsoft.com/office/drawing/2014/main" id="{84DCE23B-CF97-15F5-F859-D1CA8A7C2EE7}"/>
              </a:ext>
            </a:extLst>
          </p:cNvPr>
          <p:cNvSpPr/>
          <p:nvPr/>
        </p:nvSpPr>
        <p:spPr>
          <a:xfrm>
            <a:off x="6112704" y="1976351"/>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角丸四角形 51">
            <a:extLst>
              <a:ext uri="{FF2B5EF4-FFF2-40B4-BE49-F238E27FC236}">
                <a16:creationId xmlns:a16="http://schemas.microsoft.com/office/drawing/2014/main" id="{1C203CDF-D3D1-FB99-A3EA-7776B8202DF1}"/>
              </a:ext>
            </a:extLst>
          </p:cNvPr>
          <p:cNvSpPr/>
          <p:nvPr/>
        </p:nvSpPr>
        <p:spPr>
          <a:xfrm>
            <a:off x="6112704" y="5860228"/>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角丸四角形 40">
            <a:extLst>
              <a:ext uri="{FF2B5EF4-FFF2-40B4-BE49-F238E27FC236}">
                <a16:creationId xmlns:a16="http://schemas.microsoft.com/office/drawing/2014/main" id="{4E5E98B1-991A-62BA-5BC4-A5D4F5E0DA92}"/>
              </a:ext>
            </a:extLst>
          </p:cNvPr>
          <p:cNvSpPr/>
          <p:nvPr/>
        </p:nvSpPr>
        <p:spPr>
          <a:xfrm>
            <a:off x="3145434" y="5860228"/>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角丸四角形 41">
            <a:extLst>
              <a:ext uri="{FF2B5EF4-FFF2-40B4-BE49-F238E27FC236}">
                <a16:creationId xmlns:a16="http://schemas.microsoft.com/office/drawing/2014/main" id="{44925368-2989-4389-70B5-54FE09A349B3}"/>
              </a:ext>
            </a:extLst>
          </p:cNvPr>
          <p:cNvSpPr/>
          <p:nvPr/>
        </p:nvSpPr>
        <p:spPr>
          <a:xfrm>
            <a:off x="3145434" y="2950923"/>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a:extLst>
              <a:ext uri="{FF2B5EF4-FFF2-40B4-BE49-F238E27FC236}">
                <a16:creationId xmlns:a16="http://schemas.microsoft.com/office/drawing/2014/main" id="{6CD6BDD4-DC72-9BBB-8D98-E261B2994EA1}"/>
              </a:ext>
            </a:extLst>
          </p:cNvPr>
          <p:cNvSpPr/>
          <p:nvPr/>
        </p:nvSpPr>
        <p:spPr>
          <a:xfrm>
            <a:off x="3145434" y="4886399"/>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 43">
            <a:extLst>
              <a:ext uri="{FF2B5EF4-FFF2-40B4-BE49-F238E27FC236}">
                <a16:creationId xmlns:a16="http://schemas.microsoft.com/office/drawing/2014/main" id="{42A4E4E8-06C7-F103-799A-AEDF61FD2801}"/>
              </a:ext>
            </a:extLst>
          </p:cNvPr>
          <p:cNvSpPr/>
          <p:nvPr/>
        </p:nvSpPr>
        <p:spPr>
          <a:xfrm>
            <a:off x="3145434" y="3925495"/>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角丸四角形 44">
            <a:extLst>
              <a:ext uri="{FF2B5EF4-FFF2-40B4-BE49-F238E27FC236}">
                <a16:creationId xmlns:a16="http://schemas.microsoft.com/office/drawing/2014/main" id="{F15E24D6-2E9D-0D8C-7746-DA62DBF263CB}"/>
              </a:ext>
            </a:extLst>
          </p:cNvPr>
          <p:cNvSpPr/>
          <p:nvPr/>
        </p:nvSpPr>
        <p:spPr>
          <a:xfrm>
            <a:off x="3145434" y="1976351"/>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角丸四角形 45">
            <a:extLst>
              <a:ext uri="{FF2B5EF4-FFF2-40B4-BE49-F238E27FC236}">
                <a16:creationId xmlns:a16="http://schemas.microsoft.com/office/drawing/2014/main" id="{32DC585A-2CB5-1C37-FB49-6B9F2650E249}"/>
              </a:ext>
            </a:extLst>
          </p:cNvPr>
          <p:cNvSpPr/>
          <p:nvPr/>
        </p:nvSpPr>
        <p:spPr>
          <a:xfrm>
            <a:off x="3145434" y="1001779"/>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a:extLst>
              <a:ext uri="{FF2B5EF4-FFF2-40B4-BE49-F238E27FC236}">
                <a16:creationId xmlns:a16="http://schemas.microsoft.com/office/drawing/2014/main" id="{AC083D98-DB95-97CA-6CDC-D72C04267897}"/>
              </a:ext>
            </a:extLst>
          </p:cNvPr>
          <p:cNvSpPr/>
          <p:nvPr/>
        </p:nvSpPr>
        <p:spPr>
          <a:xfrm>
            <a:off x="179114" y="1001779"/>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角丸四角形 35">
            <a:extLst>
              <a:ext uri="{FF2B5EF4-FFF2-40B4-BE49-F238E27FC236}">
                <a16:creationId xmlns:a16="http://schemas.microsoft.com/office/drawing/2014/main" id="{ECF0B06F-DE1E-9DB7-CBC9-8FB967B3CEB0}"/>
              </a:ext>
            </a:extLst>
          </p:cNvPr>
          <p:cNvSpPr/>
          <p:nvPr/>
        </p:nvSpPr>
        <p:spPr>
          <a:xfrm>
            <a:off x="179114" y="1976351"/>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角丸四角形 36">
            <a:extLst>
              <a:ext uri="{FF2B5EF4-FFF2-40B4-BE49-F238E27FC236}">
                <a16:creationId xmlns:a16="http://schemas.microsoft.com/office/drawing/2014/main" id="{C4CCA837-1D02-C67C-6666-F537672E4D57}"/>
              </a:ext>
            </a:extLst>
          </p:cNvPr>
          <p:cNvSpPr/>
          <p:nvPr/>
        </p:nvSpPr>
        <p:spPr>
          <a:xfrm>
            <a:off x="179114" y="2950923"/>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角丸四角形 37">
            <a:extLst>
              <a:ext uri="{FF2B5EF4-FFF2-40B4-BE49-F238E27FC236}">
                <a16:creationId xmlns:a16="http://schemas.microsoft.com/office/drawing/2014/main" id="{78B027E7-2CF8-DE48-50A9-0119D2A047AC}"/>
              </a:ext>
            </a:extLst>
          </p:cNvPr>
          <p:cNvSpPr/>
          <p:nvPr/>
        </p:nvSpPr>
        <p:spPr>
          <a:xfrm>
            <a:off x="179114" y="3925495"/>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角丸四角形 38">
            <a:extLst>
              <a:ext uri="{FF2B5EF4-FFF2-40B4-BE49-F238E27FC236}">
                <a16:creationId xmlns:a16="http://schemas.microsoft.com/office/drawing/2014/main" id="{55CA9C87-5F78-6C7D-0FF6-2BED2E8E8791}"/>
              </a:ext>
            </a:extLst>
          </p:cNvPr>
          <p:cNvSpPr/>
          <p:nvPr/>
        </p:nvSpPr>
        <p:spPr>
          <a:xfrm>
            <a:off x="179114" y="4886399"/>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角丸四角形 39">
            <a:extLst>
              <a:ext uri="{FF2B5EF4-FFF2-40B4-BE49-F238E27FC236}">
                <a16:creationId xmlns:a16="http://schemas.microsoft.com/office/drawing/2014/main" id="{E6ACFF1E-8CB0-609D-C9C8-8EE0BE831616}"/>
              </a:ext>
            </a:extLst>
          </p:cNvPr>
          <p:cNvSpPr/>
          <p:nvPr/>
        </p:nvSpPr>
        <p:spPr>
          <a:xfrm>
            <a:off x="179114" y="5860228"/>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59A4098A-BCC9-A4A4-EA0D-04B4B416ED74}"/>
              </a:ext>
            </a:extLst>
          </p:cNvPr>
          <p:cNvSpPr txBox="1"/>
          <p:nvPr/>
        </p:nvSpPr>
        <p:spPr>
          <a:xfrm>
            <a:off x="179113"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Abstract Factory</a:t>
            </a:r>
          </a:p>
          <a:p>
            <a:r>
              <a:rPr kumimoji="1" lang="ja-JP" altLang="en-US" sz="1000">
                <a:latin typeface="Meiryo" panose="020B0604030504040204" pitchFamily="34" charset="-128"/>
                <a:ea typeface="Meiryo" panose="020B0604030504040204" pitchFamily="34" charset="-128"/>
              </a:rPr>
              <a:t>互いに関連する一連のオブジェクト群をその具象クラスに依存しないで生成するためのインターフェースを提供する．</a:t>
            </a:r>
          </a:p>
        </p:txBody>
      </p:sp>
      <p:sp>
        <p:nvSpPr>
          <p:cNvPr id="11" name="テキスト ボックス 10">
            <a:extLst>
              <a:ext uri="{FF2B5EF4-FFF2-40B4-BE49-F238E27FC236}">
                <a16:creationId xmlns:a16="http://schemas.microsoft.com/office/drawing/2014/main" id="{920BBA8E-9022-86EC-2376-7ADF23019FDC}"/>
              </a:ext>
            </a:extLst>
          </p:cNvPr>
          <p:cNvSpPr txBox="1"/>
          <p:nvPr/>
        </p:nvSpPr>
        <p:spPr>
          <a:xfrm>
            <a:off x="179113"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Factory Method</a:t>
            </a:r>
          </a:p>
          <a:p>
            <a:r>
              <a:rPr kumimoji="1" lang="ja-JP" altLang="en-US" sz="1000">
                <a:latin typeface="Meiryo" panose="020B0604030504040204" pitchFamily="34" charset="-128"/>
                <a:ea typeface="Meiryo" panose="020B0604030504040204" pitchFamily="34" charset="-128"/>
              </a:rPr>
              <a:t>実際に生成するオブジェクトに依存しない，オブジェクト生成のインターフェースを提供する．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2" name="テキスト ボックス 11">
            <a:extLst>
              <a:ext uri="{FF2B5EF4-FFF2-40B4-BE49-F238E27FC236}">
                <a16:creationId xmlns:a16="http://schemas.microsoft.com/office/drawing/2014/main" id="{A8DD0B1A-929B-C438-B00E-4A3CC62FEAF5}"/>
              </a:ext>
            </a:extLst>
          </p:cNvPr>
          <p:cNvSpPr txBox="1"/>
          <p:nvPr/>
        </p:nvSpPr>
        <p:spPr>
          <a:xfrm>
            <a:off x="179113"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Prototype</a:t>
            </a:r>
          </a:p>
          <a:p>
            <a:r>
              <a:rPr kumimoji="1" lang="ja-JP" altLang="en-US" sz="1000">
                <a:latin typeface="Meiryo" panose="020B0604030504040204" pitchFamily="34" charset="-128"/>
                <a:ea typeface="Meiryo" panose="020B0604030504040204" pitchFamily="34" charset="-128"/>
              </a:rPr>
              <a:t>原型となるオブジェクトをもとに複製する．</a:t>
            </a:r>
            <a:endParaRPr kumimoji="1" lang="en-US" altLang="ja-JP" sz="1000" dirty="0">
              <a:latin typeface="Meiryo" panose="020B0604030504040204" pitchFamily="34" charset="-128"/>
              <a:ea typeface="Meiryo" panose="020B0604030504040204" pitchFamily="34" charset="-128"/>
            </a:endParaRPr>
          </a:p>
          <a:p>
            <a:endParaRPr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3" name="テキスト ボックス 12">
            <a:extLst>
              <a:ext uri="{FF2B5EF4-FFF2-40B4-BE49-F238E27FC236}">
                <a16:creationId xmlns:a16="http://schemas.microsoft.com/office/drawing/2014/main" id="{4AB40460-86D0-CB9F-00F7-CDD744BA553B}"/>
              </a:ext>
            </a:extLst>
          </p:cNvPr>
          <p:cNvSpPr txBox="1"/>
          <p:nvPr/>
        </p:nvSpPr>
        <p:spPr>
          <a:xfrm>
            <a:off x="179113" y="4881934"/>
            <a:ext cx="2952000" cy="923330"/>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Singleton</a:t>
            </a:r>
          </a:p>
          <a:p>
            <a:r>
              <a:rPr lang="ja-JP" altLang="en-US" sz="1200">
                <a:latin typeface="Meiryo" panose="020B0604030504040204" pitchFamily="34" charset="-128"/>
                <a:ea typeface="Meiryo" panose="020B0604030504040204" pitchFamily="34" charset="-128"/>
              </a:rPr>
              <a:t>あるオブジェクトが単一であること（複数オブジェクトが生成されていないこと）を保証する．</a:t>
            </a:r>
            <a:endParaRPr kumimoji="1" lang="en-US" altLang="ja-JP" sz="12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35C8EB5D-8A9D-BB63-7105-1427CFACA9E8}"/>
              </a:ext>
            </a:extLst>
          </p:cNvPr>
          <p:cNvSpPr txBox="1"/>
          <p:nvPr/>
        </p:nvSpPr>
        <p:spPr>
          <a:xfrm>
            <a:off x="179113" y="5901930"/>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Adapter</a:t>
            </a:r>
          </a:p>
          <a:p>
            <a:r>
              <a:rPr lang="ja-JP" altLang="en-US" sz="1000">
                <a:latin typeface="Meiryo" panose="020B0604030504040204" pitchFamily="34" charset="-128"/>
                <a:ea typeface="Meiryo" panose="020B0604030504040204" pitchFamily="34" charset="-128"/>
              </a:rPr>
              <a:t>互換性のないインターフェースを持つクラス同士の接続を可能にする．</a:t>
            </a:r>
            <a:endParaRPr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6" name="テキスト ボックス 15">
            <a:extLst>
              <a:ext uri="{FF2B5EF4-FFF2-40B4-BE49-F238E27FC236}">
                <a16:creationId xmlns:a16="http://schemas.microsoft.com/office/drawing/2014/main" id="{2A3FC309-2C26-59D7-8358-C5E5272CA6CB}"/>
              </a:ext>
            </a:extLst>
          </p:cNvPr>
          <p:cNvSpPr txBox="1"/>
          <p:nvPr/>
        </p:nvSpPr>
        <p:spPr>
          <a:xfrm>
            <a:off x="179113"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Builder</a:t>
            </a:r>
          </a:p>
          <a:p>
            <a:r>
              <a:rPr kumimoji="1" lang="ja-JP" altLang="en-US" sz="1000">
                <a:latin typeface="Meiryo" panose="020B0604030504040204" pitchFamily="34" charset="-128"/>
                <a:ea typeface="Meiryo" panose="020B0604030504040204" pitchFamily="34" charset="-128"/>
              </a:rPr>
              <a:t>複合化されたオブジェクトについて，その生成過程を隠蔽することにより，同じ過程で異なる内部形式のオブジェクトを生成できる．</a:t>
            </a:r>
          </a:p>
        </p:txBody>
      </p:sp>
      <p:sp>
        <p:nvSpPr>
          <p:cNvPr id="17" name="テキスト ボックス 16">
            <a:extLst>
              <a:ext uri="{FF2B5EF4-FFF2-40B4-BE49-F238E27FC236}">
                <a16:creationId xmlns:a16="http://schemas.microsoft.com/office/drawing/2014/main" id="{8BD0182C-2129-39B7-52E0-2E214C08B0FA}"/>
              </a:ext>
            </a:extLst>
          </p:cNvPr>
          <p:cNvSpPr txBox="1"/>
          <p:nvPr/>
        </p:nvSpPr>
        <p:spPr>
          <a:xfrm>
            <a:off x="3145433"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Bridge</a:t>
            </a:r>
          </a:p>
          <a:p>
            <a:r>
              <a:rPr kumimoji="1" lang="ja-JP" altLang="en-US" sz="1000">
                <a:latin typeface="Meiryo" panose="020B0604030504040204" pitchFamily="34" charset="-128"/>
                <a:ea typeface="Meiryo" panose="020B0604030504040204" pitchFamily="34" charset="-128"/>
              </a:rPr>
              <a:t>あるクラスにおける機能拡張と実装を分離し，それらを独立して管理する．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8" name="テキスト ボックス 17">
            <a:extLst>
              <a:ext uri="{FF2B5EF4-FFF2-40B4-BE49-F238E27FC236}">
                <a16:creationId xmlns:a16="http://schemas.microsoft.com/office/drawing/2014/main" id="{D5E7B4C8-9F3C-82B4-BA73-3E696EE9C170}"/>
              </a:ext>
            </a:extLst>
          </p:cNvPr>
          <p:cNvSpPr txBox="1"/>
          <p:nvPr/>
        </p:nvSpPr>
        <p:spPr>
          <a:xfrm>
            <a:off x="3145433"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Decorator</a:t>
            </a:r>
          </a:p>
          <a:p>
            <a:r>
              <a:rPr kumimoji="1" lang="ja-JP" altLang="en-US" sz="1000">
                <a:latin typeface="Meiryo" panose="020B0604030504040204" pitchFamily="34" charset="-128"/>
                <a:ea typeface="Meiryo" panose="020B0604030504040204" pitchFamily="34" charset="-128"/>
              </a:rPr>
              <a:t>ある核（コア）となるオブジェクトに，動的な機能追加を提供する．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9" name="テキスト ボックス 18">
            <a:extLst>
              <a:ext uri="{FF2B5EF4-FFF2-40B4-BE49-F238E27FC236}">
                <a16:creationId xmlns:a16="http://schemas.microsoft.com/office/drawing/2014/main" id="{F372A54B-EA31-990B-B0B0-91DA0E26C428}"/>
              </a:ext>
            </a:extLst>
          </p:cNvPr>
          <p:cNvSpPr txBox="1"/>
          <p:nvPr/>
        </p:nvSpPr>
        <p:spPr>
          <a:xfrm>
            <a:off x="3145433"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Facade</a:t>
            </a:r>
          </a:p>
          <a:p>
            <a:r>
              <a:rPr kumimoji="1" lang="ja-JP" altLang="en-US" sz="1000">
                <a:latin typeface="Meiryo" panose="020B0604030504040204" pitchFamily="34" charset="-128"/>
                <a:ea typeface="Meiryo" panose="020B0604030504040204" pitchFamily="34" charset="-128"/>
              </a:rPr>
              <a:t>複数のサブシステムの統一窓口となる高レベルなインターフェースを提供する．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a16="http://schemas.microsoft.com/office/drawing/2014/main" id="{DD907732-B979-41AB-109F-50B8F284F6E2}"/>
              </a:ext>
            </a:extLst>
          </p:cNvPr>
          <p:cNvSpPr txBox="1"/>
          <p:nvPr/>
        </p:nvSpPr>
        <p:spPr>
          <a:xfrm>
            <a:off x="3145433" y="492810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Flyweight</a:t>
            </a:r>
          </a:p>
          <a:p>
            <a:r>
              <a:rPr kumimoji="1" lang="ja-JP" altLang="en-US" sz="1000">
                <a:latin typeface="Meiryo" panose="020B0604030504040204" pitchFamily="34" charset="-128"/>
                <a:ea typeface="Meiryo" panose="020B0604030504040204" pitchFamily="34" charset="-128"/>
              </a:rPr>
              <a:t>多数のオブジェクトの中で同じものとみなせるオブジェクトを共有し，オブジェクト構築のための負荷を減らす．</a:t>
            </a:r>
          </a:p>
        </p:txBody>
      </p:sp>
      <p:sp>
        <p:nvSpPr>
          <p:cNvPr id="21" name="テキスト ボックス 20">
            <a:extLst>
              <a:ext uri="{FF2B5EF4-FFF2-40B4-BE49-F238E27FC236}">
                <a16:creationId xmlns:a16="http://schemas.microsoft.com/office/drawing/2014/main" id="{CFE251EA-6E0E-E8FB-3B5A-F32E0E4CCD02}"/>
              </a:ext>
            </a:extLst>
          </p:cNvPr>
          <p:cNvSpPr txBox="1"/>
          <p:nvPr/>
        </p:nvSpPr>
        <p:spPr>
          <a:xfrm>
            <a:off x="3145433" y="5901930"/>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Proxy</a:t>
            </a:r>
          </a:p>
          <a:p>
            <a:r>
              <a:rPr kumimoji="1" lang="ja-JP" altLang="en-US" sz="1000">
                <a:latin typeface="Meiryo" panose="020B0604030504040204" pitchFamily="34" charset="-128"/>
                <a:ea typeface="Meiryo" panose="020B0604030504040204" pitchFamily="34" charset="-128"/>
              </a:rPr>
              <a:t>あるオブジェクトへのアクセスを制御するため，共通のインターフェースを持つオブジェクトが代理をする．</a:t>
            </a:r>
          </a:p>
        </p:txBody>
      </p:sp>
      <p:sp>
        <p:nvSpPr>
          <p:cNvPr id="22" name="テキスト ボックス 21">
            <a:extLst>
              <a:ext uri="{FF2B5EF4-FFF2-40B4-BE49-F238E27FC236}">
                <a16:creationId xmlns:a16="http://schemas.microsoft.com/office/drawing/2014/main" id="{579901EC-133A-E6D4-2D55-BC1BD2054A43}"/>
              </a:ext>
            </a:extLst>
          </p:cNvPr>
          <p:cNvSpPr txBox="1"/>
          <p:nvPr/>
        </p:nvSpPr>
        <p:spPr>
          <a:xfrm>
            <a:off x="3145433"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Composite</a:t>
            </a:r>
          </a:p>
          <a:p>
            <a:r>
              <a:rPr kumimoji="1" lang="ja-JP" altLang="en-US" sz="1000">
                <a:latin typeface="Meiryo" panose="020B0604030504040204" pitchFamily="34" charset="-128"/>
                <a:ea typeface="Meiryo" panose="020B0604030504040204" pitchFamily="34" charset="-128"/>
              </a:rPr>
              <a:t>個々のオブジェクトを合成したオブジェクトを同一視することにより，再起的な構造を表現する．</a:t>
            </a:r>
          </a:p>
        </p:txBody>
      </p:sp>
      <p:sp>
        <p:nvSpPr>
          <p:cNvPr id="23" name="テキスト ボックス 22">
            <a:extLst>
              <a:ext uri="{FF2B5EF4-FFF2-40B4-BE49-F238E27FC236}">
                <a16:creationId xmlns:a16="http://schemas.microsoft.com/office/drawing/2014/main" id="{92C18B1D-F014-01D2-789C-8B9DC5038DFF}"/>
              </a:ext>
            </a:extLst>
          </p:cNvPr>
          <p:cNvSpPr txBox="1"/>
          <p:nvPr/>
        </p:nvSpPr>
        <p:spPr>
          <a:xfrm>
            <a:off x="6112703"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Chain of Responsibility</a:t>
            </a:r>
          </a:p>
          <a:p>
            <a:r>
              <a:rPr kumimoji="1" lang="ja-JP" altLang="en-US" sz="1000">
                <a:latin typeface="Meiryo" panose="020B0604030504040204" pitchFamily="34" charset="-128"/>
                <a:ea typeface="Meiryo" panose="020B0604030504040204" pitchFamily="34" charset="-128"/>
              </a:rPr>
              <a:t>複数のオブジェクトを鎖状に繋ぎ，その中の任意のオブジェクトが，ある要求を処理するまで順次その鎖に沿って要求を受け渡していく．</a:t>
            </a:r>
          </a:p>
        </p:txBody>
      </p:sp>
      <p:sp>
        <p:nvSpPr>
          <p:cNvPr id="24" name="テキスト ボックス 23">
            <a:extLst>
              <a:ext uri="{FF2B5EF4-FFF2-40B4-BE49-F238E27FC236}">
                <a16:creationId xmlns:a16="http://schemas.microsoft.com/office/drawing/2014/main" id="{9BA22682-7320-C66C-FFD3-9C64353A726E}"/>
              </a:ext>
            </a:extLst>
          </p:cNvPr>
          <p:cNvSpPr txBox="1"/>
          <p:nvPr/>
        </p:nvSpPr>
        <p:spPr>
          <a:xfrm>
            <a:off x="6112703"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Interpreter</a:t>
            </a:r>
          </a:p>
          <a:p>
            <a:r>
              <a:rPr kumimoji="1" lang="ja-JP" altLang="en-US" sz="1000">
                <a:latin typeface="Meiryo" panose="020B0604030504040204" pitchFamily="34" charset="-128"/>
                <a:ea typeface="Meiryo" panose="020B0604030504040204" pitchFamily="34" charset="-128"/>
              </a:rPr>
              <a:t>文法規則をクラスで表記したものを用いて構文解析し，その結果に基づき処理を実行していく機能を提供する．</a:t>
            </a:r>
          </a:p>
        </p:txBody>
      </p:sp>
      <p:sp>
        <p:nvSpPr>
          <p:cNvPr id="25" name="テキスト ボックス 24">
            <a:extLst>
              <a:ext uri="{FF2B5EF4-FFF2-40B4-BE49-F238E27FC236}">
                <a16:creationId xmlns:a16="http://schemas.microsoft.com/office/drawing/2014/main" id="{3A048C20-D269-3137-1261-0DE8967B588B}"/>
              </a:ext>
            </a:extLst>
          </p:cNvPr>
          <p:cNvSpPr txBox="1"/>
          <p:nvPr/>
        </p:nvSpPr>
        <p:spPr>
          <a:xfrm>
            <a:off x="6112703"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Iterator</a:t>
            </a:r>
          </a:p>
          <a:p>
            <a:r>
              <a:rPr kumimoji="1" lang="ja-JP" altLang="en-US" sz="1000">
                <a:latin typeface="Meiryo" panose="020B0604030504040204" pitchFamily="34" charset="-128"/>
                <a:ea typeface="Meiryo" panose="020B0604030504040204" pitchFamily="34" charset="-128"/>
              </a:rPr>
              <a:t>集約オブジェクトを内包するオブジェクトが内部表現を公開することなく，その要素に順にアクセスする方法を提供する．</a:t>
            </a:r>
          </a:p>
        </p:txBody>
      </p:sp>
      <p:sp>
        <p:nvSpPr>
          <p:cNvPr id="26" name="テキスト ボックス 25">
            <a:extLst>
              <a:ext uri="{FF2B5EF4-FFF2-40B4-BE49-F238E27FC236}">
                <a16:creationId xmlns:a16="http://schemas.microsoft.com/office/drawing/2014/main" id="{49070DC9-BA5A-9070-DF90-C64F5E72CC0A}"/>
              </a:ext>
            </a:extLst>
          </p:cNvPr>
          <p:cNvSpPr txBox="1"/>
          <p:nvPr/>
        </p:nvSpPr>
        <p:spPr>
          <a:xfrm>
            <a:off x="6112703" y="492810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Mediator</a:t>
            </a:r>
          </a:p>
          <a:p>
            <a:r>
              <a:rPr lang="ja-JP" altLang="en-US" sz="1000">
                <a:latin typeface="Meiryo" panose="020B0604030504040204" pitchFamily="34" charset="-128"/>
                <a:ea typeface="Meiryo" panose="020B0604030504040204" pitchFamily="34" charset="-128"/>
              </a:rPr>
              <a:t>オブジェクト同士が互いに三勝し合うことが内容に，仲介役となるオブジェクトを介して制御を行う方法を提供する．</a:t>
            </a:r>
            <a:endParaRPr kumimoji="1" lang="ja-JP" altLang="en-US" sz="1000">
              <a:latin typeface="Meiryo" panose="020B0604030504040204" pitchFamily="34" charset="-128"/>
              <a:ea typeface="Meiryo" panose="020B0604030504040204" pitchFamily="34" charset="-128"/>
            </a:endParaRPr>
          </a:p>
        </p:txBody>
      </p:sp>
      <p:sp>
        <p:nvSpPr>
          <p:cNvPr id="27" name="テキスト ボックス 26">
            <a:extLst>
              <a:ext uri="{FF2B5EF4-FFF2-40B4-BE49-F238E27FC236}">
                <a16:creationId xmlns:a16="http://schemas.microsoft.com/office/drawing/2014/main" id="{6C7262A8-DD24-5F53-1D54-6AFE1E947101}"/>
              </a:ext>
            </a:extLst>
          </p:cNvPr>
          <p:cNvSpPr txBox="1"/>
          <p:nvPr/>
        </p:nvSpPr>
        <p:spPr>
          <a:xfrm>
            <a:off x="6112703" y="5901930"/>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Memento</a:t>
            </a:r>
          </a:p>
          <a:p>
            <a:r>
              <a:rPr kumimoji="1" lang="ja-JP" altLang="en-US" sz="1000">
                <a:latin typeface="Meiryo" panose="020B0604030504040204" pitchFamily="34" charset="-128"/>
                <a:ea typeface="Meiryo" panose="020B0604030504040204" pitchFamily="34" charset="-128"/>
              </a:rPr>
              <a:t>データ構造に対するその箇所箇所の操作内容・状態を記録しておき，以前の状態の復帰，操作の再実行を行えるようにする．</a:t>
            </a:r>
          </a:p>
        </p:txBody>
      </p:sp>
      <p:sp>
        <p:nvSpPr>
          <p:cNvPr id="28" name="テキスト ボックス 27">
            <a:extLst>
              <a:ext uri="{FF2B5EF4-FFF2-40B4-BE49-F238E27FC236}">
                <a16:creationId xmlns:a16="http://schemas.microsoft.com/office/drawing/2014/main" id="{54CA663D-96C9-8BFF-1BBF-72BFA47394FD}"/>
              </a:ext>
            </a:extLst>
          </p:cNvPr>
          <p:cNvSpPr txBox="1"/>
          <p:nvPr/>
        </p:nvSpPr>
        <p:spPr>
          <a:xfrm>
            <a:off x="6112703"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Command</a:t>
            </a:r>
          </a:p>
          <a:p>
            <a:r>
              <a:rPr kumimoji="1" lang="ja-JP" altLang="en-US" sz="1000">
                <a:latin typeface="Meiryo" panose="020B0604030504040204" pitchFamily="34" charset="-128"/>
                <a:ea typeface="Meiryo" panose="020B0604030504040204" pitchFamily="34" charset="-128"/>
              </a:rPr>
              <a:t>命令・操作をクラス（オブジェクト）で表現し，そのオブジェクトを切り替えることで操作の切り替えを実現する．</a:t>
            </a:r>
          </a:p>
        </p:txBody>
      </p:sp>
      <p:sp>
        <p:nvSpPr>
          <p:cNvPr id="29" name="テキスト ボックス 28">
            <a:extLst>
              <a:ext uri="{FF2B5EF4-FFF2-40B4-BE49-F238E27FC236}">
                <a16:creationId xmlns:a16="http://schemas.microsoft.com/office/drawing/2014/main" id="{1B8D3385-60E3-F93E-7B70-AAEE956A61AE}"/>
              </a:ext>
            </a:extLst>
          </p:cNvPr>
          <p:cNvSpPr txBox="1"/>
          <p:nvPr/>
        </p:nvSpPr>
        <p:spPr>
          <a:xfrm>
            <a:off x="9120664"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Observer</a:t>
            </a:r>
          </a:p>
          <a:p>
            <a:r>
              <a:rPr kumimoji="1" lang="ja-JP" altLang="en-US" sz="1000">
                <a:latin typeface="Meiryo" panose="020B0604030504040204" pitchFamily="34" charset="-128"/>
                <a:ea typeface="Meiryo" panose="020B0604030504040204" pitchFamily="34" charset="-128"/>
              </a:rPr>
              <a:t>あるオブジェクトの変化をそれに依存するオブジェクトに自動的に知らせる仕組みを提供する．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30" name="テキスト ボックス 29">
            <a:extLst>
              <a:ext uri="{FF2B5EF4-FFF2-40B4-BE49-F238E27FC236}">
                <a16:creationId xmlns:a16="http://schemas.microsoft.com/office/drawing/2014/main" id="{18568535-D015-4515-884D-339FC9A0850D}"/>
              </a:ext>
            </a:extLst>
          </p:cNvPr>
          <p:cNvSpPr txBox="1"/>
          <p:nvPr/>
        </p:nvSpPr>
        <p:spPr>
          <a:xfrm>
            <a:off x="9120664"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Strategy</a:t>
            </a:r>
          </a:p>
          <a:p>
            <a:r>
              <a:rPr kumimoji="1" lang="ja-JP" altLang="en-US" sz="1000">
                <a:latin typeface="Meiryo" panose="020B0604030504040204" pitchFamily="34" charset="-128"/>
                <a:ea typeface="Meiryo" panose="020B0604030504040204" pitchFamily="34" charset="-128"/>
              </a:rPr>
              <a:t>一連のアルゴリズム（戦略）をカプセル化（部品化）し，動的なアルゴリズムの切り替えを可能にする．</a:t>
            </a:r>
          </a:p>
        </p:txBody>
      </p:sp>
      <p:sp>
        <p:nvSpPr>
          <p:cNvPr id="31" name="テキスト ボックス 30">
            <a:extLst>
              <a:ext uri="{FF2B5EF4-FFF2-40B4-BE49-F238E27FC236}">
                <a16:creationId xmlns:a16="http://schemas.microsoft.com/office/drawing/2014/main" id="{0EEF5087-0899-8C30-E4AE-3AEC560CE6C9}"/>
              </a:ext>
            </a:extLst>
          </p:cNvPr>
          <p:cNvSpPr txBox="1"/>
          <p:nvPr/>
        </p:nvSpPr>
        <p:spPr>
          <a:xfrm>
            <a:off x="9120664"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Template Method</a:t>
            </a:r>
          </a:p>
          <a:p>
            <a:r>
              <a:rPr kumimoji="1" lang="ja-JP" altLang="en-US" sz="1000">
                <a:latin typeface="Meiryo" panose="020B0604030504040204" pitchFamily="34" charset="-128"/>
                <a:ea typeface="Meiryo" panose="020B0604030504040204" pitchFamily="34" charset="-128"/>
              </a:rPr>
              <a:t>スーパークラスで処理の流れを定義し，その処理の詳細はサブクラスで定義する．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32" name="テキスト ボックス 31">
            <a:extLst>
              <a:ext uri="{FF2B5EF4-FFF2-40B4-BE49-F238E27FC236}">
                <a16:creationId xmlns:a16="http://schemas.microsoft.com/office/drawing/2014/main" id="{714B153B-5B0A-B2EB-9374-C70FE4B050CF}"/>
              </a:ext>
            </a:extLst>
          </p:cNvPr>
          <p:cNvSpPr txBox="1"/>
          <p:nvPr/>
        </p:nvSpPr>
        <p:spPr>
          <a:xfrm>
            <a:off x="9120664" y="492810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Visitor</a:t>
            </a:r>
          </a:p>
          <a:p>
            <a:r>
              <a:rPr kumimoji="1" lang="ja-JP" altLang="en-US" sz="1000">
                <a:latin typeface="Meiryo" panose="020B0604030504040204" pitchFamily="34" charset="-128"/>
                <a:ea typeface="Meiryo" panose="020B0604030504040204" pitchFamily="34" charset="-128"/>
              </a:rPr>
              <a:t>データ構造を表すクラスとそれに対する処理を行うクラスを分離する（データ構造を表すクラスを変更することなしに処理を追加できる）．</a:t>
            </a:r>
          </a:p>
        </p:txBody>
      </p:sp>
      <p:sp>
        <p:nvSpPr>
          <p:cNvPr id="34" name="テキスト ボックス 33">
            <a:extLst>
              <a:ext uri="{FF2B5EF4-FFF2-40B4-BE49-F238E27FC236}">
                <a16:creationId xmlns:a16="http://schemas.microsoft.com/office/drawing/2014/main" id="{C94C1682-1739-4F3A-BD71-6730F20C0744}"/>
              </a:ext>
            </a:extLst>
          </p:cNvPr>
          <p:cNvSpPr txBox="1"/>
          <p:nvPr/>
        </p:nvSpPr>
        <p:spPr>
          <a:xfrm>
            <a:off x="9120664"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State</a:t>
            </a:r>
          </a:p>
          <a:p>
            <a:r>
              <a:rPr kumimoji="1" lang="ja-JP" altLang="en-US" sz="1000">
                <a:latin typeface="Meiryo" panose="020B0604030504040204" pitchFamily="34" charset="-128"/>
                <a:ea typeface="Meiryo" panose="020B0604030504040204" pitchFamily="34" charset="-128"/>
              </a:rPr>
              <a:t>状態を表すオブジェクトを用意し，内包するその状態オブジェクトを切り替えることにより処理内容（振舞い）を変えられるようにする．</a:t>
            </a:r>
          </a:p>
        </p:txBody>
      </p:sp>
      <p:sp>
        <p:nvSpPr>
          <p:cNvPr id="60" name="星 5 59">
            <a:extLst>
              <a:ext uri="{FF2B5EF4-FFF2-40B4-BE49-F238E27FC236}">
                <a16:creationId xmlns:a16="http://schemas.microsoft.com/office/drawing/2014/main" id="{C22F36C0-67F4-A706-1FE3-A74A5C0D7678}"/>
              </a:ext>
            </a:extLst>
          </p:cNvPr>
          <p:cNvSpPr>
            <a:spLocks noChangeAspect="1"/>
          </p:cNvSpPr>
          <p:nvPr/>
        </p:nvSpPr>
        <p:spPr>
          <a:xfrm>
            <a:off x="11699693" y="1020588"/>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星 5 61">
            <a:extLst>
              <a:ext uri="{FF2B5EF4-FFF2-40B4-BE49-F238E27FC236}">
                <a16:creationId xmlns:a16="http://schemas.microsoft.com/office/drawing/2014/main" id="{38EB08C9-C1BC-3904-E6C7-8A97EFA2777B}"/>
              </a:ext>
            </a:extLst>
          </p:cNvPr>
          <p:cNvSpPr>
            <a:spLocks noChangeAspect="1"/>
          </p:cNvSpPr>
          <p:nvPr/>
        </p:nvSpPr>
        <p:spPr>
          <a:xfrm>
            <a:off x="5709747" y="2967098"/>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星 5 62">
            <a:extLst>
              <a:ext uri="{FF2B5EF4-FFF2-40B4-BE49-F238E27FC236}">
                <a16:creationId xmlns:a16="http://schemas.microsoft.com/office/drawing/2014/main" id="{D203C680-C601-E782-06C0-9D7B8D01F4E0}"/>
              </a:ext>
            </a:extLst>
          </p:cNvPr>
          <p:cNvSpPr>
            <a:spLocks noChangeAspect="1"/>
          </p:cNvSpPr>
          <p:nvPr/>
        </p:nvSpPr>
        <p:spPr>
          <a:xfrm>
            <a:off x="5709747" y="2003992"/>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星 5 63">
            <a:extLst>
              <a:ext uri="{FF2B5EF4-FFF2-40B4-BE49-F238E27FC236}">
                <a16:creationId xmlns:a16="http://schemas.microsoft.com/office/drawing/2014/main" id="{64CE4276-F4DD-187E-1C86-71B395C3EB21}"/>
              </a:ext>
            </a:extLst>
          </p:cNvPr>
          <p:cNvSpPr>
            <a:spLocks noChangeAspect="1"/>
          </p:cNvSpPr>
          <p:nvPr/>
        </p:nvSpPr>
        <p:spPr>
          <a:xfrm>
            <a:off x="2777798" y="2001514"/>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星 5 64">
            <a:extLst>
              <a:ext uri="{FF2B5EF4-FFF2-40B4-BE49-F238E27FC236}">
                <a16:creationId xmlns:a16="http://schemas.microsoft.com/office/drawing/2014/main" id="{1DAEA5FF-67D1-82DE-5C98-B013508D8AFB}"/>
              </a:ext>
            </a:extLst>
          </p:cNvPr>
          <p:cNvSpPr>
            <a:spLocks noChangeAspect="1"/>
          </p:cNvSpPr>
          <p:nvPr/>
        </p:nvSpPr>
        <p:spPr>
          <a:xfrm>
            <a:off x="9234202" y="5920796"/>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星 5 65">
            <a:extLst>
              <a:ext uri="{FF2B5EF4-FFF2-40B4-BE49-F238E27FC236}">
                <a16:creationId xmlns:a16="http://schemas.microsoft.com/office/drawing/2014/main" id="{F2256A84-C765-1694-B86B-68F9DCB34D25}"/>
              </a:ext>
            </a:extLst>
          </p:cNvPr>
          <p:cNvSpPr>
            <a:spLocks noChangeAspect="1"/>
          </p:cNvSpPr>
          <p:nvPr/>
        </p:nvSpPr>
        <p:spPr>
          <a:xfrm>
            <a:off x="9234202" y="6338676"/>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星 5 66">
            <a:extLst>
              <a:ext uri="{FF2B5EF4-FFF2-40B4-BE49-F238E27FC236}">
                <a16:creationId xmlns:a16="http://schemas.microsoft.com/office/drawing/2014/main" id="{0C6D5222-C2E5-1F4D-4805-CBCA16C91AC6}"/>
              </a:ext>
            </a:extLst>
          </p:cNvPr>
          <p:cNvSpPr>
            <a:spLocks noChangeAspect="1"/>
          </p:cNvSpPr>
          <p:nvPr/>
        </p:nvSpPr>
        <p:spPr>
          <a:xfrm>
            <a:off x="11688225" y="4891393"/>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星 5 67">
            <a:extLst>
              <a:ext uri="{FF2B5EF4-FFF2-40B4-BE49-F238E27FC236}">
                <a16:creationId xmlns:a16="http://schemas.microsoft.com/office/drawing/2014/main" id="{2412A269-F2AC-BF21-5C1B-F915197C3741}"/>
              </a:ext>
            </a:extLst>
          </p:cNvPr>
          <p:cNvSpPr>
            <a:spLocks noChangeAspect="1"/>
          </p:cNvSpPr>
          <p:nvPr/>
        </p:nvSpPr>
        <p:spPr>
          <a:xfrm>
            <a:off x="11699693" y="2967098"/>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星 5 68">
            <a:extLst>
              <a:ext uri="{FF2B5EF4-FFF2-40B4-BE49-F238E27FC236}">
                <a16:creationId xmlns:a16="http://schemas.microsoft.com/office/drawing/2014/main" id="{0E2544E2-E20E-1754-A465-619F51084211}"/>
              </a:ext>
            </a:extLst>
          </p:cNvPr>
          <p:cNvSpPr>
            <a:spLocks noChangeAspect="1"/>
          </p:cNvSpPr>
          <p:nvPr/>
        </p:nvSpPr>
        <p:spPr>
          <a:xfrm>
            <a:off x="11699693" y="3944792"/>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星 5 69">
            <a:extLst>
              <a:ext uri="{FF2B5EF4-FFF2-40B4-BE49-F238E27FC236}">
                <a16:creationId xmlns:a16="http://schemas.microsoft.com/office/drawing/2014/main" id="{299E141F-D258-A0CB-0C99-FE8658759C2D}"/>
              </a:ext>
            </a:extLst>
          </p:cNvPr>
          <p:cNvSpPr>
            <a:spLocks noChangeAspect="1"/>
          </p:cNvSpPr>
          <p:nvPr/>
        </p:nvSpPr>
        <p:spPr>
          <a:xfrm>
            <a:off x="2777798" y="1007057"/>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星 5 70">
            <a:extLst>
              <a:ext uri="{FF2B5EF4-FFF2-40B4-BE49-F238E27FC236}">
                <a16:creationId xmlns:a16="http://schemas.microsoft.com/office/drawing/2014/main" id="{0D423BB6-78A2-E921-3092-C8AD930A9B9C}"/>
              </a:ext>
            </a:extLst>
          </p:cNvPr>
          <p:cNvSpPr>
            <a:spLocks noChangeAspect="1"/>
          </p:cNvSpPr>
          <p:nvPr/>
        </p:nvSpPr>
        <p:spPr>
          <a:xfrm>
            <a:off x="2777798" y="2967098"/>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星 5 71">
            <a:extLst>
              <a:ext uri="{FF2B5EF4-FFF2-40B4-BE49-F238E27FC236}">
                <a16:creationId xmlns:a16="http://schemas.microsoft.com/office/drawing/2014/main" id="{D9A50F27-498C-AF43-B97E-3D8FF2C5E033}"/>
              </a:ext>
            </a:extLst>
          </p:cNvPr>
          <p:cNvSpPr>
            <a:spLocks noChangeAspect="1"/>
          </p:cNvSpPr>
          <p:nvPr/>
        </p:nvSpPr>
        <p:spPr>
          <a:xfrm>
            <a:off x="2777798" y="5874142"/>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79F84A3A-33F2-19CD-45BC-591A015BB4AE}"/>
              </a:ext>
            </a:extLst>
          </p:cNvPr>
          <p:cNvSpPr txBox="1"/>
          <p:nvPr/>
        </p:nvSpPr>
        <p:spPr>
          <a:xfrm>
            <a:off x="9629305" y="5916130"/>
            <a:ext cx="1693351"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必須</a:t>
            </a:r>
            <a:endParaRPr kumimoji="1" lang="ja-JP" altLang="en-US" sz="1000">
              <a:latin typeface="Meiryo" panose="020B0604030504040204" pitchFamily="34" charset="-128"/>
              <a:ea typeface="Meiryo" panose="020B0604030504040204" pitchFamily="34" charset="-128"/>
            </a:endParaRPr>
          </a:p>
        </p:txBody>
      </p:sp>
      <p:sp>
        <p:nvSpPr>
          <p:cNvPr id="75" name="テキスト ボックス 74">
            <a:extLst>
              <a:ext uri="{FF2B5EF4-FFF2-40B4-BE49-F238E27FC236}">
                <a16:creationId xmlns:a16="http://schemas.microsoft.com/office/drawing/2014/main" id="{5C6D487D-859D-9B83-19A0-85089F29003B}"/>
              </a:ext>
            </a:extLst>
          </p:cNvPr>
          <p:cNvSpPr txBox="1"/>
          <p:nvPr/>
        </p:nvSpPr>
        <p:spPr>
          <a:xfrm>
            <a:off x="9629305" y="6334010"/>
            <a:ext cx="1693351"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便利</a:t>
            </a:r>
            <a:endParaRPr kumimoji="1" lang="ja-JP" altLang="en-US" sz="1000">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F0A6A06D-D94D-FBB4-E6F2-9624C5C70F9C}"/>
              </a:ext>
            </a:extLst>
          </p:cNvPr>
          <p:cNvSpPr txBox="1"/>
          <p:nvPr/>
        </p:nvSpPr>
        <p:spPr>
          <a:xfrm>
            <a:off x="408618" y="4588985"/>
            <a:ext cx="2492990" cy="369332"/>
          </a:xfrm>
          <a:prstGeom prst="rect">
            <a:avLst/>
          </a:prstGeom>
          <a:solidFill>
            <a:srgbClr val="FFB3B4">
              <a:alpha val="69804"/>
            </a:srgbClr>
          </a:solidFill>
        </p:spPr>
        <p:txBody>
          <a:bodyPr wrap="none" rtlCol="0">
            <a:spAutoFit/>
          </a:bodyPr>
          <a:lstStyle/>
          <a:p>
            <a:r>
              <a:rPr kumimoji="1" lang="ja-JP" altLang="en-US"/>
              <a:t>生成に関するパターン</a:t>
            </a:r>
          </a:p>
        </p:txBody>
      </p:sp>
      <p:sp>
        <p:nvSpPr>
          <p:cNvPr id="3" name="テキスト ボックス 2">
            <a:extLst>
              <a:ext uri="{FF2B5EF4-FFF2-40B4-BE49-F238E27FC236}">
                <a16:creationId xmlns:a16="http://schemas.microsoft.com/office/drawing/2014/main" id="{0955B676-4F2B-6117-7447-1CF2CDADE19C}"/>
              </a:ext>
            </a:extLst>
          </p:cNvPr>
          <p:cNvSpPr txBox="1"/>
          <p:nvPr/>
        </p:nvSpPr>
        <p:spPr>
          <a:xfrm>
            <a:off x="3374938" y="4588985"/>
            <a:ext cx="2492990" cy="369332"/>
          </a:xfrm>
          <a:prstGeom prst="rect">
            <a:avLst/>
          </a:prstGeom>
          <a:solidFill>
            <a:schemeClr val="accent6">
              <a:lumMod val="40000"/>
              <a:lumOff val="60000"/>
              <a:alpha val="69804"/>
            </a:schemeClr>
          </a:solidFill>
        </p:spPr>
        <p:txBody>
          <a:bodyPr wrap="none" rtlCol="0">
            <a:spAutoFit/>
          </a:bodyPr>
          <a:lstStyle/>
          <a:p>
            <a:r>
              <a:rPr kumimoji="1" lang="ja-JP" altLang="en-US"/>
              <a:t>構造に関するパターン</a:t>
            </a:r>
          </a:p>
        </p:txBody>
      </p:sp>
      <p:sp>
        <p:nvSpPr>
          <p:cNvPr id="6" name="テキスト ボックス 5">
            <a:extLst>
              <a:ext uri="{FF2B5EF4-FFF2-40B4-BE49-F238E27FC236}">
                <a16:creationId xmlns:a16="http://schemas.microsoft.com/office/drawing/2014/main" id="{2CAF49F5-D373-4F8F-B739-5DAA7B7CE68F}"/>
              </a:ext>
            </a:extLst>
          </p:cNvPr>
          <p:cNvSpPr txBox="1"/>
          <p:nvPr/>
        </p:nvSpPr>
        <p:spPr>
          <a:xfrm>
            <a:off x="7764665" y="4588985"/>
            <a:ext cx="2723823" cy="369332"/>
          </a:xfrm>
          <a:prstGeom prst="rect">
            <a:avLst/>
          </a:prstGeom>
          <a:solidFill>
            <a:srgbClr val="BDD7EE">
              <a:alpha val="69804"/>
            </a:srgbClr>
          </a:solidFill>
        </p:spPr>
        <p:txBody>
          <a:bodyPr wrap="none" rtlCol="0">
            <a:spAutoFit/>
          </a:bodyPr>
          <a:lstStyle/>
          <a:p>
            <a:r>
              <a:rPr kumimoji="1" lang="ja-JP" altLang="en-US"/>
              <a:t>振舞いに関するパターン</a:t>
            </a:r>
          </a:p>
        </p:txBody>
      </p:sp>
      <p:sp>
        <p:nvSpPr>
          <p:cNvPr id="61" name="星 5 60">
            <a:extLst>
              <a:ext uri="{FF2B5EF4-FFF2-40B4-BE49-F238E27FC236}">
                <a16:creationId xmlns:a16="http://schemas.microsoft.com/office/drawing/2014/main" id="{39F88850-D2FE-B7B8-A601-6D779F759621}"/>
              </a:ext>
            </a:extLst>
          </p:cNvPr>
          <p:cNvSpPr>
            <a:spLocks noChangeAspect="1"/>
          </p:cNvSpPr>
          <p:nvPr/>
        </p:nvSpPr>
        <p:spPr>
          <a:xfrm>
            <a:off x="8697836" y="3923816"/>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スライド番号プレースホルダー 7">
            <a:extLst>
              <a:ext uri="{FF2B5EF4-FFF2-40B4-BE49-F238E27FC236}">
                <a16:creationId xmlns:a16="http://schemas.microsoft.com/office/drawing/2014/main" id="{4FD7679A-7F23-A52B-643D-686E7EF19AD6}"/>
              </a:ext>
            </a:extLst>
          </p:cNvPr>
          <p:cNvSpPr>
            <a:spLocks noGrp="1"/>
          </p:cNvSpPr>
          <p:nvPr>
            <p:ph type="sldNum" sz="quarter" idx="12"/>
          </p:nvPr>
        </p:nvSpPr>
        <p:spPr/>
        <p:txBody>
          <a:bodyPr/>
          <a:lstStyle/>
          <a:p>
            <a:fld id="{24785B65-FD71-8B41-B484-67B8C90169D7}" type="slidenum">
              <a:rPr kumimoji="1" lang="ja-JP" altLang="en-US" smtClean="0"/>
              <a:t>13</a:t>
            </a:fld>
            <a:endParaRPr kumimoji="1" lang="ja-JP" altLang="en-US"/>
          </a:p>
        </p:txBody>
      </p:sp>
      <p:sp>
        <p:nvSpPr>
          <p:cNvPr id="73" name="テキスト ボックス 72">
            <a:extLst>
              <a:ext uri="{FF2B5EF4-FFF2-40B4-BE49-F238E27FC236}">
                <a16:creationId xmlns:a16="http://schemas.microsoft.com/office/drawing/2014/main" id="{A1BE23AE-5F1A-BFC5-6194-E3AE66DF3EDC}"/>
              </a:ext>
            </a:extLst>
          </p:cNvPr>
          <p:cNvSpPr txBox="1"/>
          <p:nvPr/>
        </p:nvSpPr>
        <p:spPr>
          <a:xfrm>
            <a:off x="10354874" y="6033184"/>
            <a:ext cx="1693351" cy="646331"/>
          </a:xfrm>
          <a:prstGeom prst="rect">
            <a:avLst/>
          </a:prstGeom>
          <a:solidFill>
            <a:srgbClr val="FFFFFF"/>
          </a:solidFill>
        </p:spPr>
        <p:txBody>
          <a:bodyPr wrap="square" rtlCol="0">
            <a:spAutoFit/>
          </a:bodyPr>
          <a:lstStyle/>
          <a:p>
            <a:r>
              <a:rPr lang="ja-JP" altLang="en-US">
                <a:latin typeface="Meiryo" panose="020B0604030504040204" pitchFamily="34" charset="-128"/>
                <a:ea typeface="Meiryo" panose="020B0604030504040204" pitchFamily="34" charset="-128"/>
              </a:rPr>
              <a:t>独断と偏見による必須度</a:t>
            </a:r>
            <a:endParaRPr kumimoji="1" lang="ja-JP" altLang="en-US" sz="100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03232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dissolve">
                                      <p:cBhvr>
                                        <p:cTn id="13" dur="500"/>
                                        <p:tgtEl>
                                          <p:spTgt spid="3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dissolve">
                                      <p:cBhvr>
                                        <p:cTn id="16" dur="500"/>
                                        <p:tgtEl>
                                          <p:spTgt spid="38"/>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dissolve">
                                      <p:cBhvr>
                                        <p:cTn id="19" dur="500"/>
                                        <p:tgtEl>
                                          <p:spTgt spid="3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500"/>
                                        <p:tgtEl>
                                          <p:spTgt spid="16"/>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dissolv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dissolve">
                                      <p:cBhvr>
                                        <p:cTn id="43" dur="500"/>
                                        <p:tgtEl>
                                          <p:spTgt spid="41"/>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dissolve">
                                      <p:cBhvr>
                                        <p:cTn id="46" dur="500"/>
                                        <p:tgtEl>
                                          <p:spTgt spid="42"/>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dissolve">
                                      <p:cBhvr>
                                        <p:cTn id="49" dur="500"/>
                                        <p:tgtEl>
                                          <p:spTgt spid="43"/>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dissolve">
                                      <p:cBhvr>
                                        <p:cTn id="52" dur="500"/>
                                        <p:tgtEl>
                                          <p:spTgt spid="44"/>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dissolve">
                                      <p:cBhvr>
                                        <p:cTn id="55" dur="500"/>
                                        <p:tgtEl>
                                          <p:spTgt spid="45"/>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dissolve">
                                      <p:cBhvr>
                                        <p:cTn id="58" dur="500"/>
                                        <p:tgtEl>
                                          <p:spTgt spid="46"/>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dissolve">
                                      <p:cBhvr>
                                        <p:cTn id="61" dur="500"/>
                                        <p:tgtEl>
                                          <p:spTgt spid="17"/>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dissolve">
                                      <p:cBhvr>
                                        <p:cTn id="64" dur="500"/>
                                        <p:tgtEl>
                                          <p:spTgt spid="18"/>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dissolve">
                                      <p:cBhvr>
                                        <p:cTn id="67" dur="500"/>
                                        <p:tgtEl>
                                          <p:spTgt spid="19"/>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dissolve">
                                      <p:cBhvr>
                                        <p:cTn id="70" dur="500"/>
                                        <p:tgtEl>
                                          <p:spTgt spid="20"/>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dissolve">
                                      <p:cBhvr>
                                        <p:cTn id="73" dur="500"/>
                                        <p:tgtEl>
                                          <p:spTgt spid="21"/>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dissolve">
                                      <p:cBhvr>
                                        <p:cTn id="76" dur="500"/>
                                        <p:tgtEl>
                                          <p:spTgt spid="22"/>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dissolve">
                                      <p:cBhvr>
                                        <p:cTn id="79" dur="500"/>
                                        <p:tgtEl>
                                          <p:spTgt spid="4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dissolve">
                                      <p:cBhvr>
                                        <p:cTn id="82" dur="500"/>
                                        <p:tgtEl>
                                          <p:spTgt spid="14"/>
                                        </p:tgtEl>
                                      </p:cBhvr>
                                    </p:animEffect>
                                  </p:childTnLst>
                                </p:cTn>
                              </p:par>
                            </p:childTnLst>
                          </p:cTn>
                        </p:par>
                        <p:par>
                          <p:cTn id="83" fill="hold">
                            <p:stCondLst>
                              <p:cond delay="500"/>
                            </p:stCondLst>
                            <p:childTnLst>
                              <p:par>
                                <p:cTn id="84" presetID="9" presetClass="entr" presetSubtype="0" fill="hold" grpId="0" nodeType="after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dissolve">
                                      <p:cBhvr>
                                        <p:cTn id="86" dur="500"/>
                                        <p:tgtEl>
                                          <p:spTgt spid="3"/>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dissolve">
                                      <p:cBhvr>
                                        <p:cTn id="91" dur="500"/>
                                        <p:tgtEl>
                                          <p:spTgt spid="53"/>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54"/>
                                        </p:tgtEl>
                                        <p:attrNameLst>
                                          <p:attrName>style.visibility</p:attrName>
                                        </p:attrNameLst>
                                      </p:cBhvr>
                                      <p:to>
                                        <p:strVal val="visible"/>
                                      </p:to>
                                    </p:set>
                                    <p:animEffect transition="in" filter="dissolve">
                                      <p:cBhvr>
                                        <p:cTn id="94" dur="500"/>
                                        <p:tgtEl>
                                          <p:spTgt spid="54"/>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55"/>
                                        </p:tgtEl>
                                        <p:attrNameLst>
                                          <p:attrName>style.visibility</p:attrName>
                                        </p:attrNameLst>
                                      </p:cBhvr>
                                      <p:to>
                                        <p:strVal val="visible"/>
                                      </p:to>
                                    </p:set>
                                    <p:animEffect transition="in" filter="dissolve">
                                      <p:cBhvr>
                                        <p:cTn id="97" dur="500"/>
                                        <p:tgtEl>
                                          <p:spTgt spid="5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56"/>
                                        </p:tgtEl>
                                        <p:attrNameLst>
                                          <p:attrName>style.visibility</p:attrName>
                                        </p:attrNameLst>
                                      </p:cBhvr>
                                      <p:to>
                                        <p:strVal val="visible"/>
                                      </p:to>
                                    </p:set>
                                    <p:animEffect transition="in" filter="dissolve">
                                      <p:cBhvr>
                                        <p:cTn id="100" dur="500"/>
                                        <p:tgtEl>
                                          <p:spTgt spid="5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57"/>
                                        </p:tgtEl>
                                        <p:attrNameLst>
                                          <p:attrName>style.visibility</p:attrName>
                                        </p:attrNameLst>
                                      </p:cBhvr>
                                      <p:to>
                                        <p:strVal val="visible"/>
                                      </p:to>
                                    </p:set>
                                    <p:animEffect transition="in" filter="dissolve">
                                      <p:cBhvr>
                                        <p:cTn id="103" dur="500"/>
                                        <p:tgtEl>
                                          <p:spTgt spid="57"/>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7"/>
                                        </p:tgtEl>
                                        <p:attrNameLst>
                                          <p:attrName>style.visibility</p:attrName>
                                        </p:attrNameLst>
                                      </p:cBhvr>
                                      <p:to>
                                        <p:strVal val="visible"/>
                                      </p:to>
                                    </p:set>
                                    <p:animEffect transition="in" filter="dissolve">
                                      <p:cBhvr>
                                        <p:cTn id="106" dur="500"/>
                                        <p:tgtEl>
                                          <p:spTgt spid="4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8"/>
                                        </p:tgtEl>
                                        <p:attrNameLst>
                                          <p:attrName>style.visibility</p:attrName>
                                        </p:attrNameLst>
                                      </p:cBhvr>
                                      <p:to>
                                        <p:strVal val="visible"/>
                                      </p:to>
                                    </p:set>
                                    <p:animEffect transition="in" filter="dissolve">
                                      <p:cBhvr>
                                        <p:cTn id="109" dur="500"/>
                                        <p:tgtEl>
                                          <p:spTgt spid="4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dissolve">
                                      <p:cBhvr>
                                        <p:cTn id="112" dur="500"/>
                                        <p:tgtEl>
                                          <p:spTgt spid="4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dissolve">
                                      <p:cBhvr>
                                        <p:cTn id="115" dur="500"/>
                                        <p:tgtEl>
                                          <p:spTgt spid="5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dissolve">
                                      <p:cBhvr>
                                        <p:cTn id="118" dur="500"/>
                                        <p:tgtEl>
                                          <p:spTgt spid="51"/>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dissolve">
                                      <p:cBhvr>
                                        <p:cTn id="121" dur="500"/>
                                        <p:tgtEl>
                                          <p:spTgt spid="52"/>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23"/>
                                        </p:tgtEl>
                                        <p:attrNameLst>
                                          <p:attrName>style.visibility</p:attrName>
                                        </p:attrNameLst>
                                      </p:cBhvr>
                                      <p:to>
                                        <p:strVal val="visible"/>
                                      </p:to>
                                    </p:set>
                                    <p:animEffect transition="in" filter="dissolve">
                                      <p:cBhvr>
                                        <p:cTn id="124" dur="500"/>
                                        <p:tgtEl>
                                          <p:spTgt spid="2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24"/>
                                        </p:tgtEl>
                                        <p:attrNameLst>
                                          <p:attrName>style.visibility</p:attrName>
                                        </p:attrNameLst>
                                      </p:cBhvr>
                                      <p:to>
                                        <p:strVal val="visible"/>
                                      </p:to>
                                    </p:set>
                                    <p:animEffect transition="in" filter="dissolve">
                                      <p:cBhvr>
                                        <p:cTn id="127" dur="500"/>
                                        <p:tgtEl>
                                          <p:spTgt spid="2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25"/>
                                        </p:tgtEl>
                                        <p:attrNameLst>
                                          <p:attrName>style.visibility</p:attrName>
                                        </p:attrNameLst>
                                      </p:cBhvr>
                                      <p:to>
                                        <p:strVal val="visible"/>
                                      </p:to>
                                    </p:set>
                                    <p:animEffect transition="in" filter="dissolve">
                                      <p:cBhvr>
                                        <p:cTn id="130" dur="500"/>
                                        <p:tgtEl>
                                          <p:spTgt spid="25"/>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26"/>
                                        </p:tgtEl>
                                        <p:attrNameLst>
                                          <p:attrName>style.visibility</p:attrName>
                                        </p:attrNameLst>
                                      </p:cBhvr>
                                      <p:to>
                                        <p:strVal val="visible"/>
                                      </p:to>
                                    </p:set>
                                    <p:animEffect transition="in" filter="dissolve">
                                      <p:cBhvr>
                                        <p:cTn id="133" dur="500"/>
                                        <p:tgtEl>
                                          <p:spTgt spid="26"/>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27"/>
                                        </p:tgtEl>
                                        <p:attrNameLst>
                                          <p:attrName>style.visibility</p:attrName>
                                        </p:attrNameLst>
                                      </p:cBhvr>
                                      <p:to>
                                        <p:strVal val="visible"/>
                                      </p:to>
                                    </p:set>
                                    <p:animEffect transition="in" filter="dissolve">
                                      <p:cBhvr>
                                        <p:cTn id="136" dur="500"/>
                                        <p:tgtEl>
                                          <p:spTgt spid="27"/>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28"/>
                                        </p:tgtEl>
                                        <p:attrNameLst>
                                          <p:attrName>style.visibility</p:attrName>
                                        </p:attrNameLst>
                                      </p:cBhvr>
                                      <p:to>
                                        <p:strVal val="visible"/>
                                      </p:to>
                                    </p:set>
                                    <p:animEffect transition="in" filter="dissolve">
                                      <p:cBhvr>
                                        <p:cTn id="139" dur="500"/>
                                        <p:tgtEl>
                                          <p:spTgt spid="2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29"/>
                                        </p:tgtEl>
                                        <p:attrNameLst>
                                          <p:attrName>style.visibility</p:attrName>
                                        </p:attrNameLst>
                                      </p:cBhvr>
                                      <p:to>
                                        <p:strVal val="visible"/>
                                      </p:to>
                                    </p:set>
                                    <p:animEffect transition="in" filter="dissolve">
                                      <p:cBhvr>
                                        <p:cTn id="142" dur="500"/>
                                        <p:tgtEl>
                                          <p:spTgt spid="29"/>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30"/>
                                        </p:tgtEl>
                                        <p:attrNameLst>
                                          <p:attrName>style.visibility</p:attrName>
                                        </p:attrNameLst>
                                      </p:cBhvr>
                                      <p:to>
                                        <p:strVal val="visible"/>
                                      </p:to>
                                    </p:set>
                                    <p:animEffect transition="in" filter="dissolve">
                                      <p:cBhvr>
                                        <p:cTn id="145" dur="500"/>
                                        <p:tgtEl>
                                          <p:spTgt spid="3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31"/>
                                        </p:tgtEl>
                                        <p:attrNameLst>
                                          <p:attrName>style.visibility</p:attrName>
                                        </p:attrNameLst>
                                      </p:cBhvr>
                                      <p:to>
                                        <p:strVal val="visible"/>
                                      </p:to>
                                    </p:set>
                                    <p:animEffect transition="in" filter="dissolve">
                                      <p:cBhvr>
                                        <p:cTn id="148" dur="500"/>
                                        <p:tgtEl>
                                          <p:spTgt spid="31"/>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32"/>
                                        </p:tgtEl>
                                        <p:attrNameLst>
                                          <p:attrName>style.visibility</p:attrName>
                                        </p:attrNameLst>
                                      </p:cBhvr>
                                      <p:to>
                                        <p:strVal val="visible"/>
                                      </p:to>
                                    </p:set>
                                    <p:animEffect transition="in" filter="dissolve">
                                      <p:cBhvr>
                                        <p:cTn id="151" dur="500"/>
                                        <p:tgtEl>
                                          <p:spTgt spid="32"/>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34"/>
                                        </p:tgtEl>
                                        <p:attrNameLst>
                                          <p:attrName>style.visibility</p:attrName>
                                        </p:attrNameLst>
                                      </p:cBhvr>
                                      <p:to>
                                        <p:strVal val="visible"/>
                                      </p:to>
                                    </p:set>
                                    <p:animEffect transition="in" filter="dissolve">
                                      <p:cBhvr>
                                        <p:cTn id="154" dur="500"/>
                                        <p:tgtEl>
                                          <p:spTgt spid="34"/>
                                        </p:tgtEl>
                                      </p:cBhvr>
                                    </p:animEffect>
                                  </p:childTnLst>
                                </p:cTn>
                              </p:par>
                            </p:childTnLst>
                          </p:cTn>
                        </p:par>
                        <p:par>
                          <p:cTn id="155" fill="hold">
                            <p:stCondLst>
                              <p:cond delay="500"/>
                            </p:stCondLst>
                            <p:childTnLst>
                              <p:par>
                                <p:cTn id="156" presetID="9" presetClass="entr" presetSubtype="0" fill="hold" grpId="0" nodeType="afterEffect">
                                  <p:stCondLst>
                                    <p:cond delay="0"/>
                                  </p:stCondLst>
                                  <p:childTnLst>
                                    <p:set>
                                      <p:cBhvr>
                                        <p:cTn id="157" dur="1" fill="hold">
                                          <p:stCondLst>
                                            <p:cond delay="0"/>
                                          </p:stCondLst>
                                        </p:cTn>
                                        <p:tgtEl>
                                          <p:spTgt spid="6"/>
                                        </p:tgtEl>
                                        <p:attrNameLst>
                                          <p:attrName>style.visibility</p:attrName>
                                        </p:attrNameLst>
                                      </p:cBhvr>
                                      <p:to>
                                        <p:strVal val="visible"/>
                                      </p:to>
                                    </p:set>
                                    <p:animEffect transition="in" filter="dissolve">
                                      <p:cBhvr>
                                        <p:cTn id="158" dur="500"/>
                                        <p:tgtEl>
                                          <p:spTgt spid="6"/>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grpId="0" nodeType="clickEffect">
                                  <p:stCondLst>
                                    <p:cond delay="0"/>
                                  </p:stCondLst>
                                  <p:childTnLst>
                                    <p:set>
                                      <p:cBhvr>
                                        <p:cTn id="162" dur="1" fill="hold">
                                          <p:stCondLst>
                                            <p:cond delay="0"/>
                                          </p:stCondLst>
                                        </p:cTn>
                                        <p:tgtEl>
                                          <p:spTgt spid="65"/>
                                        </p:tgtEl>
                                        <p:attrNameLst>
                                          <p:attrName>style.visibility</p:attrName>
                                        </p:attrNameLst>
                                      </p:cBhvr>
                                      <p:to>
                                        <p:strVal val="visible"/>
                                      </p:to>
                                    </p:set>
                                    <p:animEffect transition="in" filter="dissolve">
                                      <p:cBhvr>
                                        <p:cTn id="163" dur="500"/>
                                        <p:tgtEl>
                                          <p:spTgt spid="65"/>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66"/>
                                        </p:tgtEl>
                                        <p:attrNameLst>
                                          <p:attrName>style.visibility</p:attrName>
                                        </p:attrNameLst>
                                      </p:cBhvr>
                                      <p:to>
                                        <p:strVal val="visible"/>
                                      </p:to>
                                    </p:set>
                                    <p:animEffect transition="in" filter="dissolve">
                                      <p:cBhvr>
                                        <p:cTn id="166" dur="500"/>
                                        <p:tgtEl>
                                          <p:spTgt spid="66"/>
                                        </p:tgtEl>
                                      </p:cBhvr>
                                    </p:animEffect>
                                  </p:childTnLst>
                                </p:cTn>
                              </p:par>
                            </p:childTnLst>
                          </p:cTn>
                        </p:par>
                        <p:par>
                          <p:cTn id="167" fill="hold">
                            <p:stCondLst>
                              <p:cond delay="500"/>
                            </p:stCondLst>
                            <p:childTnLst>
                              <p:par>
                                <p:cTn id="168" presetID="9" presetClass="entr" presetSubtype="0" fill="hold" grpId="0" nodeType="afterEffect">
                                  <p:stCondLst>
                                    <p:cond delay="0"/>
                                  </p:stCondLst>
                                  <p:childTnLst>
                                    <p:set>
                                      <p:cBhvr>
                                        <p:cTn id="169" dur="1" fill="hold">
                                          <p:stCondLst>
                                            <p:cond delay="0"/>
                                          </p:stCondLst>
                                        </p:cTn>
                                        <p:tgtEl>
                                          <p:spTgt spid="73"/>
                                        </p:tgtEl>
                                        <p:attrNameLst>
                                          <p:attrName>style.visibility</p:attrName>
                                        </p:attrNameLst>
                                      </p:cBhvr>
                                      <p:to>
                                        <p:strVal val="visible"/>
                                      </p:to>
                                    </p:set>
                                    <p:animEffect transition="in" filter="dissolve">
                                      <p:cBhvr>
                                        <p:cTn id="170" dur="500"/>
                                        <p:tgtEl>
                                          <p:spTgt spid="73"/>
                                        </p:tgtEl>
                                      </p:cBhvr>
                                    </p:animEffect>
                                  </p:childTnLst>
                                </p:cTn>
                              </p:par>
                            </p:childTnLst>
                          </p:cTn>
                        </p:par>
                        <p:par>
                          <p:cTn id="171" fill="hold">
                            <p:stCondLst>
                              <p:cond delay="1000"/>
                            </p:stCondLst>
                            <p:childTnLst>
                              <p:par>
                                <p:cTn id="172" presetID="9" presetClass="entr" presetSubtype="0" fill="hold" grpId="0" nodeType="afterEffect">
                                  <p:stCondLst>
                                    <p:cond delay="0"/>
                                  </p:stCondLst>
                                  <p:childTnLst>
                                    <p:set>
                                      <p:cBhvr>
                                        <p:cTn id="173" dur="1" fill="hold">
                                          <p:stCondLst>
                                            <p:cond delay="0"/>
                                          </p:stCondLst>
                                        </p:cTn>
                                        <p:tgtEl>
                                          <p:spTgt spid="74"/>
                                        </p:tgtEl>
                                        <p:attrNameLst>
                                          <p:attrName>style.visibility</p:attrName>
                                        </p:attrNameLst>
                                      </p:cBhvr>
                                      <p:to>
                                        <p:strVal val="visible"/>
                                      </p:to>
                                    </p:set>
                                    <p:animEffect transition="in" filter="dissolve">
                                      <p:cBhvr>
                                        <p:cTn id="174" dur="500"/>
                                        <p:tgtEl>
                                          <p:spTgt spid="74"/>
                                        </p:tgtEl>
                                      </p:cBhvr>
                                    </p:animEffect>
                                  </p:childTnLst>
                                </p:cTn>
                              </p:par>
                            </p:childTnLst>
                          </p:cTn>
                        </p:par>
                        <p:par>
                          <p:cTn id="175" fill="hold">
                            <p:stCondLst>
                              <p:cond delay="1500"/>
                            </p:stCondLst>
                            <p:childTnLst>
                              <p:par>
                                <p:cTn id="176" presetID="9" presetClass="entr" presetSubtype="0" fill="hold" grpId="0" nodeType="afterEffect">
                                  <p:stCondLst>
                                    <p:cond delay="0"/>
                                  </p:stCondLst>
                                  <p:childTnLst>
                                    <p:set>
                                      <p:cBhvr>
                                        <p:cTn id="177" dur="1" fill="hold">
                                          <p:stCondLst>
                                            <p:cond delay="0"/>
                                          </p:stCondLst>
                                        </p:cTn>
                                        <p:tgtEl>
                                          <p:spTgt spid="75"/>
                                        </p:tgtEl>
                                        <p:attrNameLst>
                                          <p:attrName>style.visibility</p:attrName>
                                        </p:attrNameLst>
                                      </p:cBhvr>
                                      <p:to>
                                        <p:strVal val="visible"/>
                                      </p:to>
                                    </p:set>
                                    <p:animEffect transition="in" filter="dissolve">
                                      <p:cBhvr>
                                        <p:cTn id="178" dur="500"/>
                                        <p:tgtEl>
                                          <p:spTgt spid="75"/>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grpId="0" nodeType="clickEffect">
                                  <p:stCondLst>
                                    <p:cond delay="0"/>
                                  </p:stCondLst>
                                  <p:childTnLst>
                                    <p:set>
                                      <p:cBhvr>
                                        <p:cTn id="182" dur="1" fill="hold">
                                          <p:stCondLst>
                                            <p:cond delay="0"/>
                                          </p:stCondLst>
                                        </p:cTn>
                                        <p:tgtEl>
                                          <p:spTgt spid="64"/>
                                        </p:tgtEl>
                                        <p:attrNameLst>
                                          <p:attrName>style.visibility</p:attrName>
                                        </p:attrNameLst>
                                      </p:cBhvr>
                                      <p:to>
                                        <p:strVal val="visible"/>
                                      </p:to>
                                    </p:set>
                                    <p:animEffect transition="in" filter="dissolve">
                                      <p:cBhvr>
                                        <p:cTn id="183" dur="500"/>
                                        <p:tgtEl>
                                          <p:spTgt spid="64"/>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60"/>
                                        </p:tgtEl>
                                        <p:attrNameLst>
                                          <p:attrName>style.visibility</p:attrName>
                                        </p:attrNameLst>
                                      </p:cBhvr>
                                      <p:to>
                                        <p:strVal val="visible"/>
                                      </p:to>
                                    </p:set>
                                    <p:animEffect transition="in" filter="dissolve">
                                      <p:cBhvr>
                                        <p:cTn id="186" dur="500"/>
                                        <p:tgtEl>
                                          <p:spTgt spid="60"/>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63"/>
                                        </p:tgtEl>
                                        <p:attrNameLst>
                                          <p:attrName>style.visibility</p:attrName>
                                        </p:attrNameLst>
                                      </p:cBhvr>
                                      <p:to>
                                        <p:strVal val="visible"/>
                                      </p:to>
                                    </p:set>
                                    <p:animEffect transition="in" filter="dissolve">
                                      <p:cBhvr>
                                        <p:cTn id="189" dur="500"/>
                                        <p:tgtEl>
                                          <p:spTgt spid="63"/>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62"/>
                                        </p:tgtEl>
                                        <p:attrNameLst>
                                          <p:attrName>style.visibility</p:attrName>
                                        </p:attrNameLst>
                                      </p:cBhvr>
                                      <p:to>
                                        <p:strVal val="visible"/>
                                      </p:to>
                                    </p:set>
                                    <p:animEffect transition="in" filter="dissolve">
                                      <p:cBhvr>
                                        <p:cTn id="192" dur="500"/>
                                        <p:tgtEl>
                                          <p:spTgt spid="62"/>
                                        </p:tgtEl>
                                      </p:cBhvr>
                                    </p:animEffect>
                                  </p:childTnLst>
                                </p:cTn>
                              </p:par>
                              <p:par>
                                <p:cTn id="193" presetID="9" presetClass="entr" presetSubtype="0" fill="hold" grpId="0" nodeType="withEffect">
                                  <p:stCondLst>
                                    <p:cond delay="0"/>
                                  </p:stCondLst>
                                  <p:childTnLst>
                                    <p:set>
                                      <p:cBhvr>
                                        <p:cTn id="194" dur="1" fill="hold">
                                          <p:stCondLst>
                                            <p:cond delay="0"/>
                                          </p:stCondLst>
                                        </p:cTn>
                                        <p:tgtEl>
                                          <p:spTgt spid="61"/>
                                        </p:tgtEl>
                                        <p:attrNameLst>
                                          <p:attrName>style.visibility</p:attrName>
                                        </p:attrNameLst>
                                      </p:cBhvr>
                                      <p:to>
                                        <p:strVal val="visible"/>
                                      </p:to>
                                    </p:set>
                                    <p:animEffect transition="in" filter="dissolve">
                                      <p:cBhvr>
                                        <p:cTn id="195" dur="500"/>
                                        <p:tgtEl>
                                          <p:spTgt spid="61"/>
                                        </p:tgtEl>
                                      </p:cBhvr>
                                    </p:animEffect>
                                  </p:childTnLst>
                                </p:cTn>
                              </p:par>
                              <p:par>
                                <p:cTn id="196" presetID="9" presetClass="entr" presetSubtype="0" fill="hold" grpId="0" nodeType="withEffect">
                                  <p:stCondLst>
                                    <p:cond delay="0"/>
                                  </p:stCondLst>
                                  <p:childTnLst>
                                    <p:set>
                                      <p:cBhvr>
                                        <p:cTn id="197" dur="1" fill="hold">
                                          <p:stCondLst>
                                            <p:cond delay="0"/>
                                          </p:stCondLst>
                                        </p:cTn>
                                        <p:tgtEl>
                                          <p:spTgt spid="68"/>
                                        </p:tgtEl>
                                        <p:attrNameLst>
                                          <p:attrName>style.visibility</p:attrName>
                                        </p:attrNameLst>
                                      </p:cBhvr>
                                      <p:to>
                                        <p:strVal val="visible"/>
                                      </p:to>
                                    </p:set>
                                    <p:animEffect transition="in" filter="dissolve">
                                      <p:cBhvr>
                                        <p:cTn id="198" dur="500"/>
                                        <p:tgtEl>
                                          <p:spTgt spid="68"/>
                                        </p:tgtEl>
                                      </p:cBhvr>
                                    </p:animEffect>
                                  </p:childTnLst>
                                </p:cTn>
                              </p:par>
                            </p:childTnLst>
                          </p:cTn>
                        </p:par>
                      </p:childTnLst>
                    </p:cTn>
                  </p:par>
                  <p:par>
                    <p:cTn id="199" fill="hold">
                      <p:stCondLst>
                        <p:cond delay="indefinite"/>
                      </p:stCondLst>
                      <p:childTnLst>
                        <p:par>
                          <p:cTn id="200" fill="hold">
                            <p:stCondLst>
                              <p:cond delay="0"/>
                            </p:stCondLst>
                            <p:childTnLst>
                              <p:par>
                                <p:cTn id="201" presetID="9" presetClass="entr" presetSubtype="0" fill="hold" grpId="0" nodeType="clickEffect">
                                  <p:stCondLst>
                                    <p:cond delay="0"/>
                                  </p:stCondLst>
                                  <p:childTnLst>
                                    <p:set>
                                      <p:cBhvr>
                                        <p:cTn id="202" dur="1" fill="hold">
                                          <p:stCondLst>
                                            <p:cond delay="0"/>
                                          </p:stCondLst>
                                        </p:cTn>
                                        <p:tgtEl>
                                          <p:spTgt spid="69"/>
                                        </p:tgtEl>
                                        <p:attrNameLst>
                                          <p:attrName>style.visibility</p:attrName>
                                        </p:attrNameLst>
                                      </p:cBhvr>
                                      <p:to>
                                        <p:strVal val="visible"/>
                                      </p:to>
                                    </p:set>
                                    <p:animEffect transition="in" filter="dissolve">
                                      <p:cBhvr>
                                        <p:cTn id="203" dur="500"/>
                                        <p:tgtEl>
                                          <p:spTgt spid="69"/>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7"/>
                                        </p:tgtEl>
                                        <p:attrNameLst>
                                          <p:attrName>style.visibility</p:attrName>
                                        </p:attrNameLst>
                                      </p:cBhvr>
                                      <p:to>
                                        <p:strVal val="visible"/>
                                      </p:to>
                                    </p:set>
                                    <p:animEffect transition="in" filter="dissolve">
                                      <p:cBhvr>
                                        <p:cTn id="206" dur="500"/>
                                        <p:tgtEl>
                                          <p:spTgt spid="67"/>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72"/>
                                        </p:tgtEl>
                                        <p:attrNameLst>
                                          <p:attrName>style.visibility</p:attrName>
                                        </p:attrNameLst>
                                      </p:cBhvr>
                                      <p:to>
                                        <p:strVal val="visible"/>
                                      </p:to>
                                    </p:set>
                                    <p:animEffect transition="in" filter="dissolve">
                                      <p:cBhvr>
                                        <p:cTn id="209" dur="500"/>
                                        <p:tgtEl>
                                          <p:spTgt spid="72"/>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71"/>
                                        </p:tgtEl>
                                        <p:attrNameLst>
                                          <p:attrName>style.visibility</p:attrName>
                                        </p:attrNameLst>
                                      </p:cBhvr>
                                      <p:to>
                                        <p:strVal val="visible"/>
                                      </p:to>
                                    </p:set>
                                    <p:animEffect transition="in" filter="dissolve">
                                      <p:cBhvr>
                                        <p:cTn id="212" dur="500"/>
                                        <p:tgtEl>
                                          <p:spTgt spid="71"/>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70"/>
                                        </p:tgtEl>
                                        <p:attrNameLst>
                                          <p:attrName>style.visibility</p:attrName>
                                        </p:attrNameLst>
                                      </p:cBhvr>
                                      <p:to>
                                        <p:strVal val="visible"/>
                                      </p:to>
                                    </p:set>
                                    <p:animEffect transition="in" filter="dissolve">
                                      <p:cBhvr>
                                        <p:cTn id="215"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47" grpId="0" animBg="1"/>
      <p:bldP spid="48" grpId="0" animBg="1"/>
      <p:bldP spid="49" grpId="0" animBg="1"/>
      <p:bldP spid="50" grpId="0" animBg="1"/>
      <p:bldP spid="51" grpId="0" animBg="1"/>
      <p:bldP spid="52" grpId="0" animBg="1"/>
      <p:bldP spid="41" grpId="0" animBg="1"/>
      <p:bldP spid="42" grpId="0" animBg="1"/>
      <p:bldP spid="43" grpId="0" animBg="1"/>
      <p:bldP spid="44" grpId="0" animBg="1"/>
      <p:bldP spid="45" grpId="0" animBg="1"/>
      <p:bldP spid="46" grpId="0" animBg="1"/>
      <p:bldP spid="35" grpId="0" animBg="1"/>
      <p:bldP spid="36" grpId="0" animBg="1"/>
      <p:bldP spid="37" grpId="0" animBg="1"/>
      <p:bldP spid="38" grpId="0" animBg="1"/>
      <p:bldP spid="39" grpId="0" animBg="1"/>
      <p:bldP spid="40" grpId="0" animBg="1"/>
      <p:bldP spid="7" grpId="0"/>
      <p:bldP spid="11" grpId="0"/>
      <p:bldP spid="12" grpId="0"/>
      <p:bldP spid="13" grpId="0"/>
      <p:bldP spid="14"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4" grpId="0"/>
      <p:bldP spid="60"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4" grpId="0"/>
      <p:bldP spid="75" grpId="0"/>
      <p:bldP spid="2" grpId="0" animBg="1"/>
      <p:bldP spid="3" grpId="0" animBg="1"/>
      <p:bldP spid="6" grpId="0" animBg="1"/>
      <p:bldP spid="61" grpId="0" animBg="1"/>
      <p:bldP spid="7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タイトル 57">
            <a:extLst>
              <a:ext uri="{FF2B5EF4-FFF2-40B4-BE49-F238E27FC236}">
                <a16:creationId xmlns:a16="http://schemas.microsoft.com/office/drawing/2014/main" id="{10CB1EC2-43A1-E55C-E0E3-F49A66639E52}"/>
              </a:ext>
            </a:extLst>
          </p:cNvPr>
          <p:cNvSpPr>
            <a:spLocks noGrp="1"/>
          </p:cNvSpPr>
          <p:nvPr>
            <p:ph type="title"/>
          </p:nvPr>
        </p:nvSpPr>
        <p:spPr>
          <a:xfrm>
            <a:off x="821497" y="125073"/>
            <a:ext cx="10515600" cy="1325563"/>
          </a:xfrm>
        </p:spPr>
        <p:txBody>
          <a:bodyPr/>
          <a:lstStyle/>
          <a:p>
            <a:r>
              <a:rPr lang="ja-JP" altLang="en-US" sz="6000"/>
              <a:t>デザインパターン一覧</a:t>
            </a:r>
          </a:p>
        </p:txBody>
      </p:sp>
      <p:sp>
        <p:nvSpPr>
          <p:cNvPr id="5" name="フッター プレースホルダー 4">
            <a:extLst>
              <a:ext uri="{FF2B5EF4-FFF2-40B4-BE49-F238E27FC236}">
                <a16:creationId xmlns:a16="http://schemas.microsoft.com/office/drawing/2014/main" id="{C737B23A-7B67-83BD-F5AB-F753E019F67B}"/>
              </a:ext>
            </a:extLst>
          </p:cNvPr>
          <p:cNvSpPr>
            <a:spLocks noGrp="1"/>
          </p:cNvSpPr>
          <p:nvPr>
            <p:ph type="ftr" sz="quarter" idx="11"/>
          </p:nvPr>
        </p:nvSpPr>
        <p:spPr/>
        <p:txBody>
          <a:bodyPr/>
          <a:lstStyle/>
          <a:p>
            <a:r>
              <a:rPr lang="ja-JP" altLang="en-US"/>
              <a:t>ソフトウェア設計</a:t>
            </a:r>
            <a:endParaRPr lang="ja-JP" altLang="en-US" sz="1800"/>
          </a:p>
        </p:txBody>
      </p:sp>
      <p:sp>
        <p:nvSpPr>
          <p:cNvPr id="53" name="角丸四角形 52">
            <a:extLst>
              <a:ext uri="{FF2B5EF4-FFF2-40B4-BE49-F238E27FC236}">
                <a16:creationId xmlns:a16="http://schemas.microsoft.com/office/drawing/2014/main" id="{86449C37-B89B-3189-F74A-1A14F9016C6D}"/>
              </a:ext>
            </a:extLst>
          </p:cNvPr>
          <p:cNvSpPr/>
          <p:nvPr/>
        </p:nvSpPr>
        <p:spPr>
          <a:xfrm>
            <a:off x="9120665" y="1001779"/>
            <a:ext cx="2951999" cy="914400"/>
          </a:xfrm>
          <a:prstGeom prst="roundRect">
            <a:avLst>
              <a:gd name="adj" fmla="val 11111"/>
            </a:avLst>
          </a:prstGeom>
          <a:solidFill>
            <a:schemeClr val="accent5">
              <a:lumMod val="40000"/>
              <a:lumOff val="6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角丸四角形 53">
            <a:extLst>
              <a:ext uri="{FF2B5EF4-FFF2-40B4-BE49-F238E27FC236}">
                <a16:creationId xmlns:a16="http://schemas.microsoft.com/office/drawing/2014/main" id="{770BBD98-6AB8-324B-96A7-C56F0A06EBE9}"/>
              </a:ext>
            </a:extLst>
          </p:cNvPr>
          <p:cNvSpPr/>
          <p:nvPr/>
        </p:nvSpPr>
        <p:spPr>
          <a:xfrm>
            <a:off x="9120665" y="1976351"/>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角丸四角形 54">
            <a:extLst>
              <a:ext uri="{FF2B5EF4-FFF2-40B4-BE49-F238E27FC236}">
                <a16:creationId xmlns:a16="http://schemas.microsoft.com/office/drawing/2014/main" id="{70177C04-DEB6-DCFA-3621-85F0EBF99583}"/>
              </a:ext>
            </a:extLst>
          </p:cNvPr>
          <p:cNvSpPr/>
          <p:nvPr/>
        </p:nvSpPr>
        <p:spPr>
          <a:xfrm>
            <a:off x="9120665" y="2950923"/>
            <a:ext cx="2951999" cy="914400"/>
          </a:xfrm>
          <a:prstGeom prst="roundRect">
            <a:avLst>
              <a:gd name="adj" fmla="val 11111"/>
            </a:avLst>
          </a:prstGeom>
          <a:solidFill>
            <a:schemeClr val="accent5">
              <a:lumMod val="40000"/>
              <a:lumOff val="6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角丸四角形 55">
            <a:extLst>
              <a:ext uri="{FF2B5EF4-FFF2-40B4-BE49-F238E27FC236}">
                <a16:creationId xmlns:a16="http://schemas.microsoft.com/office/drawing/2014/main" id="{00E916F6-AEAA-4262-6D5F-BCD5FA4DB69C}"/>
              </a:ext>
            </a:extLst>
          </p:cNvPr>
          <p:cNvSpPr/>
          <p:nvPr/>
        </p:nvSpPr>
        <p:spPr>
          <a:xfrm>
            <a:off x="9120665" y="3925495"/>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角丸四角形 56">
            <a:extLst>
              <a:ext uri="{FF2B5EF4-FFF2-40B4-BE49-F238E27FC236}">
                <a16:creationId xmlns:a16="http://schemas.microsoft.com/office/drawing/2014/main" id="{93A6E1A6-E887-9DA5-4505-EEE3EA0CD2E7}"/>
              </a:ext>
            </a:extLst>
          </p:cNvPr>
          <p:cNvSpPr/>
          <p:nvPr/>
        </p:nvSpPr>
        <p:spPr>
          <a:xfrm>
            <a:off x="9120665" y="4886399"/>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角丸四角形 46">
            <a:extLst>
              <a:ext uri="{FF2B5EF4-FFF2-40B4-BE49-F238E27FC236}">
                <a16:creationId xmlns:a16="http://schemas.microsoft.com/office/drawing/2014/main" id="{63D9ECC8-5561-480C-80E9-A0FE32AB0BA9}"/>
              </a:ext>
            </a:extLst>
          </p:cNvPr>
          <p:cNvSpPr/>
          <p:nvPr/>
        </p:nvSpPr>
        <p:spPr>
          <a:xfrm>
            <a:off x="6112704" y="1001779"/>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角丸四角形 47">
            <a:extLst>
              <a:ext uri="{FF2B5EF4-FFF2-40B4-BE49-F238E27FC236}">
                <a16:creationId xmlns:a16="http://schemas.microsoft.com/office/drawing/2014/main" id="{5CB48FE2-D38E-22F8-1802-53459CF42946}"/>
              </a:ext>
            </a:extLst>
          </p:cNvPr>
          <p:cNvSpPr/>
          <p:nvPr/>
        </p:nvSpPr>
        <p:spPr>
          <a:xfrm>
            <a:off x="6112704" y="4886399"/>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角丸四角形 48">
            <a:extLst>
              <a:ext uri="{FF2B5EF4-FFF2-40B4-BE49-F238E27FC236}">
                <a16:creationId xmlns:a16="http://schemas.microsoft.com/office/drawing/2014/main" id="{BE11F113-D394-B3C6-EC9B-0A03915BDAFA}"/>
              </a:ext>
            </a:extLst>
          </p:cNvPr>
          <p:cNvSpPr/>
          <p:nvPr/>
        </p:nvSpPr>
        <p:spPr>
          <a:xfrm>
            <a:off x="6112704" y="2950923"/>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角丸四角形 49">
            <a:extLst>
              <a:ext uri="{FF2B5EF4-FFF2-40B4-BE49-F238E27FC236}">
                <a16:creationId xmlns:a16="http://schemas.microsoft.com/office/drawing/2014/main" id="{864C79CC-D08E-E37F-96DA-D814CBD75FA0}"/>
              </a:ext>
            </a:extLst>
          </p:cNvPr>
          <p:cNvSpPr/>
          <p:nvPr/>
        </p:nvSpPr>
        <p:spPr>
          <a:xfrm>
            <a:off x="6112704" y="3925495"/>
            <a:ext cx="2951999" cy="914400"/>
          </a:xfrm>
          <a:prstGeom prst="roundRect">
            <a:avLst>
              <a:gd name="adj" fmla="val 11111"/>
            </a:avLst>
          </a:prstGeom>
          <a:solidFill>
            <a:schemeClr val="accent5">
              <a:lumMod val="40000"/>
              <a:lumOff val="6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角丸四角形 50">
            <a:extLst>
              <a:ext uri="{FF2B5EF4-FFF2-40B4-BE49-F238E27FC236}">
                <a16:creationId xmlns:a16="http://schemas.microsoft.com/office/drawing/2014/main" id="{84DCE23B-CF97-15F5-F859-D1CA8A7C2EE7}"/>
              </a:ext>
            </a:extLst>
          </p:cNvPr>
          <p:cNvSpPr/>
          <p:nvPr/>
        </p:nvSpPr>
        <p:spPr>
          <a:xfrm>
            <a:off x="6112704" y="1976351"/>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角丸四角形 51">
            <a:extLst>
              <a:ext uri="{FF2B5EF4-FFF2-40B4-BE49-F238E27FC236}">
                <a16:creationId xmlns:a16="http://schemas.microsoft.com/office/drawing/2014/main" id="{1C203CDF-D3D1-FB99-A3EA-7776B8202DF1}"/>
              </a:ext>
            </a:extLst>
          </p:cNvPr>
          <p:cNvSpPr/>
          <p:nvPr/>
        </p:nvSpPr>
        <p:spPr>
          <a:xfrm>
            <a:off x="6112704" y="5860228"/>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角丸四角形 40">
            <a:extLst>
              <a:ext uri="{FF2B5EF4-FFF2-40B4-BE49-F238E27FC236}">
                <a16:creationId xmlns:a16="http://schemas.microsoft.com/office/drawing/2014/main" id="{4E5E98B1-991A-62BA-5BC4-A5D4F5E0DA92}"/>
              </a:ext>
            </a:extLst>
          </p:cNvPr>
          <p:cNvSpPr/>
          <p:nvPr/>
        </p:nvSpPr>
        <p:spPr>
          <a:xfrm>
            <a:off x="3145434" y="5860228"/>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角丸四角形 41">
            <a:extLst>
              <a:ext uri="{FF2B5EF4-FFF2-40B4-BE49-F238E27FC236}">
                <a16:creationId xmlns:a16="http://schemas.microsoft.com/office/drawing/2014/main" id="{44925368-2989-4389-70B5-54FE09A349B3}"/>
              </a:ext>
            </a:extLst>
          </p:cNvPr>
          <p:cNvSpPr/>
          <p:nvPr/>
        </p:nvSpPr>
        <p:spPr>
          <a:xfrm>
            <a:off x="3145434" y="2950923"/>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a:extLst>
              <a:ext uri="{FF2B5EF4-FFF2-40B4-BE49-F238E27FC236}">
                <a16:creationId xmlns:a16="http://schemas.microsoft.com/office/drawing/2014/main" id="{6CD6BDD4-DC72-9BBB-8D98-E261B2994EA1}"/>
              </a:ext>
            </a:extLst>
          </p:cNvPr>
          <p:cNvSpPr/>
          <p:nvPr/>
        </p:nvSpPr>
        <p:spPr>
          <a:xfrm>
            <a:off x="3145434" y="4886399"/>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 43">
            <a:extLst>
              <a:ext uri="{FF2B5EF4-FFF2-40B4-BE49-F238E27FC236}">
                <a16:creationId xmlns:a16="http://schemas.microsoft.com/office/drawing/2014/main" id="{42A4E4E8-06C7-F103-799A-AEDF61FD2801}"/>
              </a:ext>
            </a:extLst>
          </p:cNvPr>
          <p:cNvSpPr/>
          <p:nvPr/>
        </p:nvSpPr>
        <p:spPr>
          <a:xfrm>
            <a:off x="3145434" y="3925495"/>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角丸四角形 44">
            <a:extLst>
              <a:ext uri="{FF2B5EF4-FFF2-40B4-BE49-F238E27FC236}">
                <a16:creationId xmlns:a16="http://schemas.microsoft.com/office/drawing/2014/main" id="{F15E24D6-2E9D-0D8C-7746-DA62DBF263CB}"/>
              </a:ext>
            </a:extLst>
          </p:cNvPr>
          <p:cNvSpPr/>
          <p:nvPr/>
        </p:nvSpPr>
        <p:spPr>
          <a:xfrm>
            <a:off x="3145434" y="1976351"/>
            <a:ext cx="2951999" cy="914400"/>
          </a:xfrm>
          <a:prstGeom prst="roundRect">
            <a:avLst>
              <a:gd name="adj" fmla="val 11111"/>
            </a:avLst>
          </a:prstGeom>
          <a:solidFill>
            <a:schemeClr val="accent6">
              <a:lumMod val="40000"/>
              <a:lumOff val="6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角丸四角形 45">
            <a:extLst>
              <a:ext uri="{FF2B5EF4-FFF2-40B4-BE49-F238E27FC236}">
                <a16:creationId xmlns:a16="http://schemas.microsoft.com/office/drawing/2014/main" id="{32DC585A-2CB5-1C37-FB49-6B9F2650E249}"/>
              </a:ext>
            </a:extLst>
          </p:cNvPr>
          <p:cNvSpPr/>
          <p:nvPr/>
        </p:nvSpPr>
        <p:spPr>
          <a:xfrm>
            <a:off x="3145434" y="1001779"/>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a:extLst>
              <a:ext uri="{FF2B5EF4-FFF2-40B4-BE49-F238E27FC236}">
                <a16:creationId xmlns:a16="http://schemas.microsoft.com/office/drawing/2014/main" id="{AC083D98-DB95-97CA-6CDC-D72C04267897}"/>
              </a:ext>
            </a:extLst>
          </p:cNvPr>
          <p:cNvSpPr/>
          <p:nvPr/>
        </p:nvSpPr>
        <p:spPr>
          <a:xfrm>
            <a:off x="179114" y="1001779"/>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角丸四角形 35">
            <a:extLst>
              <a:ext uri="{FF2B5EF4-FFF2-40B4-BE49-F238E27FC236}">
                <a16:creationId xmlns:a16="http://schemas.microsoft.com/office/drawing/2014/main" id="{ECF0B06F-DE1E-9DB7-CBC9-8FB967B3CEB0}"/>
              </a:ext>
            </a:extLst>
          </p:cNvPr>
          <p:cNvSpPr/>
          <p:nvPr/>
        </p:nvSpPr>
        <p:spPr>
          <a:xfrm>
            <a:off x="179114" y="1976351"/>
            <a:ext cx="2951999" cy="914400"/>
          </a:xfrm>
          <a:prstGeom prst="roundRect">
            <a:avLst>
              <a:gd name="adj" fmla="val 11111"/>
            </a:avLst>
          </a:prstGeom>
          <a:solidFill>
            <a:srgbClr val="FF999B"/>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角丸四角形 36">
            <a:extLst>
              <a:ext uri="{FF2B5EF4-FFF2-40B4-BE49-F238E27FC236}">
                <a16:creationId xmlns:a16="http://schemas.microsoft.com/office/drawing/2014/main" id="{C4CCA837-1D02-C67C-6666-F537672E4D57}"/>
              </a:ext>
            </a:extLst>
          </p:cNvPr>
          <p:cNvSpPr/>
          <p:nvPr/>
        </p:nvSpPr>
        <p:spPr>
          <a:xfrm>
            <a:off x="179114" y="2950923"/>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角丸四角形 37">
            <a:extLst>
              <a:ext uri="{FF2B5EF4-FFF2-40B4-BE49-F238E27FC236}">
                <a16:creationId xmlns:a16="http://schemas.microsoft.com/office/drawing/2014/main" id="{78B027E7-2CF8-DE48-50A9-0119D2A047AC}"/>
              </a:ext>
            </a:extLst>
          </p:cNvPr>
          <p:cNvSpPr/>
          <p:nvPr/>
        </p:nvSpPr>
        <p:spPr>
          <a:xfrm>
            <a:off x="179114" y="3925495"/>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角丸四角形 38">
            <a:extLst>
              <a:ext uri="{FF2B5EF4-FFF2-40B4-BE49-F238E27FC236}">
                <a16:creationId xmlns:a16="http://schemas.microsoft.com/office/drawing/2014/main" id="{55CA9C87-5F78-6C7D-0FF6-2BED2E8E8791}"/>
              </a:ext>
            </a:extLst>
          </p:cNvPr>
          <p:cNvSpPr/>
          <p:nvPr/>
        </p:nvSpPr>
        <p:spPr>
          <a:xfrm>
            <a:off x="179114" y="4886399"/>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角丸四角形 39">
            <a:extLst>
              <a:ext uri="{FF2B5EF4-FFF2-40B4-BE49-F238E27FC236}">
                <a16:creationId xmlns:a16="http://schemas.microsoft.com/office/drawing/2014/main" id="{E6ACFF1E-8CB0-609D-C9C8-8EE0BE831616}"/>
              </a:ext>
            </a:extLst>
          </p:cNvPr>
          <p:cNvSpPr/>
          <p:nvPr/>
        </p:nvSpPr>
        <p:spPr>
          <a:xfrm>
            <a:off x="179114" y="5860228"/>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59A4098A-BCC9-A4A4-EA0D-04B4B416ED74}"/>
              </a:ext>
            </a:extLst>
          </p:cNvPr>
          <p:cNvSpPr txBox="1"/>
          <p:nvPr/>
        </p:nvSpPr>
        <p:spPr>
          <a:xfrm>
            <a:off x="179113"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Abstract Factory</a:t>
            </a:r>
          </a:p>
          <a:p>
            <a:r>
              <a:rPr kumimoji="1" lang="ja-JP" altLang="en-US" sz="1000">
                <a:latin typeface="Meiryo" panose="020B0604030504040204" pitchFamily="34" charset="-128"/>
                <a:ea typeface="Meiryo" panose="020B0604030504040204" pitchFamily="34" charset="-128"/>
              </a:rPr>
              <a:t>互いに関連する一連のオブジェクト群をその具象クラスに依存しないで生成するためのインターフェースを提供する．</a:t>
            </a:r>
          </a:p>
        </p:txBody>
      </p:sp>
      <p:sp>
        <p:nvSpPr>
          <p:cNvPr id="11" name="テキスト ボックス 10">
            <a:extLst>
              <a:ext uri="{FF2B5EF4-FFF2-40B4-BE49-F238E27FC236}">
                <a16:creationId xmlns:a16="http://schemas.microsoft.com/office/drawing/2014/main" id="{920BBA8E-9022-86EC-2376-7ADF23019FDC}"/>
              </a:ext>
            </a:extLst>
          </p:cNvPr>
          <p:cNvSpPr txBox="1"/>
          <p:nvPr/>
        </p:nvSpPr>
        <p:spPr>
          <a:xfrm>
            <a:off x="179113"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Factory Method</a:t>
            </a:r>
          </a:p>
          <a:p>
            <a:r>
              <a:rPr kumimoji="1" lang="ja-JP" altLang="en-US" sz="1000">
                <a:latin typeface="Meiryo" panose="020B0604030504040204" pitchFamily="34" charset="-128"/>
                <a:ea typeface="Meiryo" panose="020B0604030504040204" pitchFamily="34" charset="-128"/>
              </a:rPr>
              <a:t>実際に生成するオブジェクトに依存しない，オブジェクト生成のインターフェースを提供する．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2" name="テキスト ボックス 11">
            <a:extLst>
              <a:ext uri="{FF2B5EF4-FFF2-40B4-BE49-F238E27FC236}">
                <a16:creationId xmlns:a16="http://schemas.microsoft.com/office/drawing/2014/main" id="{A8DD0B1A-929B-C438-B00E-4A3CC62FEAF5}"/>
              </a:ext>
            </a:extLst>
          </p:cNvPr>
          <p:cNvSpPr txBox="1"/>
          <p:nvPr/>
        </p:nvSpPr>
        <p:spPr>
          <a:xfrm>
            <a:off x="179113"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Prototype</a:t>
            </a:r>
          </a:p>
          <a:p>
            <a:r>
              <a:rPr kumimoji="1" lang="ja-JP" altLang="en-US" sz="1000">
                <a:latin typeface="Meiryo" panose="020B0604030504040204" pitchFamily="34" charset="-128"/>
                <a:ea typeface="Meiryo" panose="020B0604030504040204" pitchFamily="34" charset="-128"/>
              </a:rPr>
              <a:t>原型となるオブジェクトをもとに複製する．</a:t>
            </a:r>
            <a:endParaRPr kumimoji="1" lang="en-US" altLang="ja-JP" sz="1000" dirty="0">
              <a:latin typeface="Meiryo" panose="020B0604030504040204" pitchFamily="34" charset="-128"/>
              <a:ea typeface="Meiryo" panose="020B0604030504040204" pitchFamily="34" charset="-128"/>
            </a:endParaRPr>
          </a:p>
          <a:p>
            <a:endParaRPr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3" name="テキスト ボックス 12">
            <a:extLst>
              <a:ext uri="{FF2B5EF4-FFF2-40B4-BE49-F238E27FC236}">
                <a16:creationId xmlns:a16="http://schemas.microsoft.com/office/drawing/2014/main" id="{4AB40460-86D0-CB9F-00F7-CDD744BA553B}"/>
              </a:ext>
            </a:extLst>
          </p:cNvPr>
          <p:cNvSpPr txBox="1"/>
          <p:nvPr/>
        </p:nvSpPr>
        <p:spPr>
          <a:xfrm>
            <a:off x="179113" y="4881934"/>
            <a:ext cx="2952000" cy="923330"/>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Singleton</a:t>
            </a:r>
          </a:p>
          <a:p>
            <a:r>
              <a:rPr lang="ja-JP" altLang="en-US" sz="1200">
                <a:latin typeface="Meiryo" panose="020B0604030504040204" pitchFamily="34" charset="-128"/>
                <a:ea typeface="Meiryo" panose="020B0604030504040204" pitchFamily="34" charset="-128"/>
              </a:rPr>
              <a:t>あるオブジェクトが単一であること（複数オブジェクトが生成されていないこと）を保証する．</a:t>
            </a:r>
            <a:endParaRPr kumimoji="1" lang="en-US" altLang="ja-JP" sz="12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35C8EB5D-8A9D-BB63-7105-1427CFACA9E8}"/>
              </a:ext>
            </a:extLst>
          </p:cNvPr>
          <p:cNvSpPr txBox="1"/>
          <p:nvPr/>
        </p:nvSpPr>
        <p:spPr>
          <a:xfrm>
            <a:off x="179113" y="5901930"/>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Adapter</a:t>
            </a:r>
          </a:p>
          <a:p>
            <a:r>
              <a:rPr lang="ja-JP" altLang="en-US" sz="1000">
                <a:latin typeface="Meiryo" panose="020B0604030504040204" pitchFamily="34" charset="-128"/>
                <a:ea typeface="Meiryo" panose="020B0604030504040204" pitchFamily="34" charset="-128"/>
              </a:rPr>
              <a:t>互換性のないインターフェースを持つクラス同士の接続を可能にする．</a:t>
            </a:r>
            <a:endParaRPr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6" name="テキスト ボックス 15">
            <a:extLst>
              <a:ext uri="{FF2B5EF4-FFF2-40B4-BE49-F238E27FC236}">
                <a16:creationId xmlns:a16="http://schemas.microsoft.com/office/drawing/2014/main" id="{2A3FC309-2C26-59D7-8358-C5E5272CA6CB}"/>
              </a:ext>
            </a:extLst>
          </p:cNvPr>
          <p:cNvSpPr txBox="1"/>
          <p:nvPr/>
        </p:nvSpPr>
        <p:spPr>
          <a:xfrm>
            <a:off x="179113"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Builder</a:t>
            </a:r>
          </a:p>
          <a:p>
            <a:r>
              <a:rPr kumimoji="1" lang="ja-JP" altLang="en-US" sz="1000">
                <a:latin typeface="Meiryo" panose="020B0604030504040204" pitchFamily="34" charset="-128"/>
                <a:ea typeface="Meiryo" panose="020B0604030504040204" pitchFamily="34" charset="-128"/>
              </a:rPr>
              <a:t>複合化されたオブジェクトについて，その生成過程を隠蔽することにより，同じ過程で異なる内部形式のオブジェクトを生成できる．</a:t>
            </a:r>
          </a:p>
        </p:txBody>
      </p:sp>
      <p:sp>
        <p:nvSpPr>
          <p:cNvPr id="17" name="テキスト ボックス 16">
            <a:extLst>
              <a:ext uri="{FF2B5EF4-FFF2-40B4-BE49-F238E27FC236}">
                <a16:creationId xmlns:a16="http://schemas.microsoft.com/office/drawing/2014/main" id="{8BD0182C-2129-39B7-52E0-2E214C08B0FA}"/>
              </a:ext>
            </a:extLst>
          </p:cNvPr>
          <p:cNvSpPr txBox="1"/>
          <p:nvPr/>
        </p:nvSpPr>
        <p:spPr>
          <a:xfrm>
            <a:off x="3145433"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Bridge</a:t>
            </a:r>
          </a:p>
          <a:p>
            <a:r>
              <a:rPr kumimoji="1" lang="ja-JP" altLang="en-US" sz="1000">
                <a:latin typeface="Meiryo" panose="020B0604030504040204" pitchFamily="34" charset="-128"/>
                <a:ea typeface="Meiryo" panose="020B0604030504040204" pitchFamily="34" charset="-128"/>
              </a:rPr>
              <a:t>あるクラスにおける機能拡張と実装を分離し，それらを独立して管理する．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8" name="テキスト ボックス 17">
            <a:extLst>
              <a:ext uri="{FF2B5EF4-FFF2-40B4-BE49-F238E27FC236}">
                <a16:creationId xmlns:a16="http://schemas.microsoft.com/office/drawing/2014/main" id="{D5E7B4C8-9F3C-82B4-BA73-3E696EE9C170}"/>
              </a:ext>
            </a:extLst>
          </p:cNvPr>
          <p:cNvSpPr txBox="1"/>
          <p:nvPr/>
        </p:nvSpPr>
        <p:spPr>
          <a:xfrm>
            <a:off x="3145433"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Decorator</a:t>
            </a:r>
          </a:p>
          <a:p>
            <a:r>
              <a:rPr kumimoji="1" lang="ja-JP" altLang="en-US" sz="1000">
                <a:latin typeface="Meiryo" panose="020B0604030504040204" pitchFamily="34" charset="-128"/>
                <a:ea typeface="Meiryo" panose="020B0604030504040204" pitchFamily="34" charset="-128"/>
              </a:rPr>
              <a:t>ある核（コア）となるオブジェクトに，動的な機能追加を提供する．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9" name="テキスト ボックス 18">
            <a:extLst>
              <a:ext uri="{FF2B5EF4-FFF2-40B4-BE49-F238E27FC236}">
                <a16:creationId xmlns:a16="http://schemas.microsoft.com/office/drawing/2014/main" id="{F372A54B-EA31-990B-B0B0-91DA0E26C428}"/>
              </a:ext>
            </a:extLst>
          </p:cNvPr>
          <p:cNvSpPr txBox="1"/>
          <p:nvPr/>
        </p:nvSpPr>
        <p:spPr>
          <a:xfrm>
            <a:off x="3145433"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Facade</a:t>
            </a:r>
          </a:p>
          <a:p>
            <a:r>
              <a:rPr kumimoji="1" lang="ja-JP" altLang="en-US" sz="1000">
                <a:latin typeface="Meiryo" panose="020B0604030504040204" pitchFamily="34" charset="-128"/>
                <a:ea typeface="Meiryo" panose="020B0604030504040204" pitchFamily="34" charset="-128"/>
              </a:rPr>
              <a:t>複数のサブシステムの統一窓口となる高レベルなインターフェースを提供する．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a16="http://schemas.microsoft.com/office/drawing/2014/main" id="{DD907732-B979-41AB-109F-50B8F284F6E2}"/>
              </a:ext>
            </a:extLst>
          </p:cNvPr>
          <p:cNvSpPr txBox="1"/>
          <p:nvPr/>
        </p:nvSpPr>
        <p:spPr>
          <a:xfrm>
            <a:off x="3145433" y="492810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Flyweight</a:t>
            </a:r>
          </a:p>
          <a:p>
            <a:r>
              <a:rPr kumimoji="1" lang="ja-JP" altLang="en-US" sz="1000">
                <a:latin typeface="Meiryo" panose="020B0604030504040204" pitchFamily="34" charset="-128"/>
                <a:ea typeface="Meiryo" panose="020B0604030504040204" pitchFamily="34" charset="-128"/>
              </a:rPr>
              <a:t>多数のオブジェクトの中で同じものとみなせるオブジェクトを共有し，オブジェクト構築のための負荷を減らす．</a:t>
            </a:r>
          </a:p>
        </p:txBody>
      </p:sp>
      <p:sp>
        <p:nvSpPr>
          <p:cNvPr id="21" name="テキスト ボックス 20">
            <a:extLst>
              <a:ext uri="{FF2B5EF4-FFF2-40B4-BE49-F238E27FC236}">
                <a16:creationId xmlns:a16="http://schemas.microsoft.com/office/drawing/2014/main" id="{CFE251EA-6E0E-E8FB-3B5A-F32E0E4CCD02}"/>
              </a:ext>
            </a:extLst>
          </p:cNvPr>
          <p:cNvSpPr txBox="1"/>
          <p:nvPr/>
        </p:nvSpPr>
        <p:spPr>
          <a:xfrm>
            <a:off x="3145433" y="5901930"/>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Proxy</a:t>
            </a:r>
          </a:p>
          <a:p>
            <a:r>
              <a:rPr kumimoji="1" lang="ja-JP" altLang="en-US" sz="1000">
                <a:latin typeface="Meiryo" panose="020B0604030504040204" pitchFamily="34" charset="-128"/>
                <a:ea typeface="Meiryo" panose="020B0604030504040204" pitchFamily="34" charset="-128"/>
              </a:rPr>
              <a:t>あるオブジェクトへのアクセスを制御するため，共通のインターフェースを持つオブジェクトが代理をする．</a:t>
            </a:r>
          </a:p>
        </p:txBody>
      </p:sp>
      <p:sp>
        <p:nvSpPr>
          <p:cNvPr id="22" name="テキスト ボックス 21">
            <a:extLst>
              <a:ext uri="{FF2B5EF4-FFF2-40B4-BE49-F238E27FC236}">
                <a16:creationId xmlns:a16="http://schemas.microsoft.com/office/drawing/2014/main" id="{579901EC-133A-E6D4-2D55-BC1BD2054A43}"/>
              </a:ext>
            </a:extLst>
          </p:cNvPr>
          <p:cNvSpPr txBox="1"/>
          <p:nvPr/>
        </p:nvSpPr>
        <p:spPr>
          <a:xfrm>
            <a:off x="3145433"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Composite</a:t>
            </a:r>
          </a:p>
          <a:p>
            <a:r>
              <a:rPr kumimoji="1" lang="ja-JP" altLang="en-US" sz="1000">
                <a:latin typeface="Meiryo" panose="020B0604030504040204" pitchFamily="34" charset="-128"/>
                <a:ea typeface="Meiryo" panose="020B0604030504040204" pitchFamily="34" charset="-128"/>
              </a:rPr>
              <a:t>個々のオブジェクトを合成したオブジェクトを同一視することにより，再起的な構造を表現する．</a:t>
            </a:r>
          </a:p>
        </p:txBody>
      </p:sp>
      <p:sp>
        <p:nvSpPr>
          <p:cNvPr id="23" name="テキスト ボックス 22">
            <a:extLst>
              <a:ext uri="{FF2B5EF4-FFF2-40B4-BE49-F238E27FC236}">
                <a16:creationId xmlns:a16="http://schemas.microsoft.com/office/drawing/2014/main" id="{92C18B1D-F014-01D2-789C-8B9DC5038DFF}"/>
              </a:ext>
            </a:extLst>
          </p:cNvPr>
          <p:cNvSpPr txBox="1"/>
          <p:nvPr/>
        </p:nvSpPr>
        <p:spPr>
          <a:xfrm>
            <a:off x="6112703"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Chain of Responsibility</a:t>
            </a:r>
          </a:p>
          <a:p>
            <a:r>
              <a:rPr kumimoji="1" lang="ja-JP" altLang="en-US" sz="1000">
                <a:latin typeface="Meiryo" panose="020B0604030504040204" pitchFamily="34" charset="-128"/>
                <a:ea typeface="Meiryo" panose="020B0604030504040204" pitchFamily="34" charset="-128"/>
              </a:rPr>
              <a:t>複数のオブジェクトを鎖状に繋ぎ，その中の任意のオブジェクトが，ある要求を処理するまで順次その鎖に沿って要求を受け渡していく．</a:t>
            </a:r>
          </a:p>
        </p:txBody>
      </p:sp>
      <p:sp>
        <p:nvSpPr>
          <p:cNvPr id="24" name="テキスト ボックス 23">
            <a:extLst>
              <a:ext uri="{FF2B5EF4-FFF2-40B4-BE49-F238E27FC236}">
                <a16:creationId xmlns:a16="http://schemas.microsoft.com/office/drawing/2014/main" id="{9BA22682-7320-C66C-FFD3-9C64353A726E}"/>
              </a:ext>
            </a:extLst>
          </p:cNvPr>
          <p:cNvSpPr txBox="1"/>
          <p:nvPr/>
        </p:nvSpPr>
        <p:spPr>
          <a:xfrm>
            <a:off x="6112703"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Interpreter</a:t>
            </a:r>
          </a:p>
          <a:p>
            <a:r>
              <a:rPr kumimoji="1" lang="ja-JP" altLang="en-US" sz="1000">
                <a:latin typeface="Meiryo" panose="020B0604030504040204" pitchFamily="34" charset="-128"/>
                <a:ea typeface="Meiryo" panose="020B0604030504040204" pitchFamily="34" charset="-128"/>
              </a:rPr>
              <a:t>文法規則をクラスで表記したものを用いて構文解析し，その結果に基づき処理を実行していく機能を提供する．</a:t>
            </a:r>
          </a:p>
        </p:txBody>
      </p:sp>
      <p:sp>
        <p:nvSpPr>
          <p:cNvPr id="25" name="テキスト ボックス 24">
            <a:extLst>
              <a:ext uri="{FF2B5EF4-FFF2-40B4-BE49-F238E27FC236}">
                <a16:creationId xmlns:a16="http://schemas.microsoft.com/office/drawing/2014/main" id="{3A048C20-D269-3137-1261-0DE8967B588B}"/>
              </a:ext>
            </a:extLst>
          </p:cNvPr>
          <p:cNvSpPr txBox="1"/>
          <p:nvPr/>
        </p:nvSpPr>
        <p:spPr>
          <a:xfrm>
            <a:off x="6112703"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Iterator</a:t>
            </a:r>
          </a:p>
          <a:p>
            <a:r>
              <a:rPr kumimoji="1" lang="ja-JP" altLang="en-US" sz="1000">
                <a:latin typeface="Meiryo" panose="020B0604030504040204" pitchFamily="34" charset="-128"/>
                <a:ea typeface="Meiryo" panose="020B0604030504040204" pitchFamily="34" charset="-128"/>
              </a:rPr>
              <a:t>集約オブジェクトを内包するオブジェクトが内部表現を公開することなく，その要素に順にアクセスする方法を提供する．</a:t>
            </a:r>
          </a:p>
        </p:txBody>
      </p:sp>
      <p:sp>
        <p:nvSpPr>
          <p:cNvPr id="26" name="テキスト ボックス 25">
            <a:extLst>
              <a:ext uri="{FF2B5EF4-FFF2-40B4-BE49-F238E27FC236}">
                <a16:creationId xmlns:a16="http://schemas.microsoft.com/office/drawing/2014/main" id="{49070DC9-BA5A-9070-DF90-C64F5E72CC0A}"/>
              </a:ext>
            </a:extLst>
          </p:cNvPr>
          <p:cNvSpPr txBox="1"/>
          <p:nvPr/>
        </p:nvSpPr>
        <p:spPr>
          <a:xfrm>
            <a:off x="6112703" y="492810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Mediator</a:t>
            </a:r>
          </a:p>
          <a:p>
            <a:r>
              <a:rPr lang="ja-JP" altLang="en-US" sz="1000">
                <a:latin typeface="Meiryo" panose="020B0604030504040204" pitchFamily="34" charset="-128"/>
                <a:ea typeface="Meiryo" panose="020B0604030504040204" pitchFamily="34" charset="-128"/>
              </a:rPr>
              <a:t>オブジェクト同士が互いに三勝し合うことが内容に，仲介役となるオブジェクトを介して制御を行う方法を提供する．</a:t>
            </a:r>
            <a:endParaRPr kumimoji="1" lang="ja-JP" altLang="en-US" sz="1000">
              <a:latin typeface="Meiryo" panose="020B0604030504040204" pitchFamily="34" charset="-128"/>
              <a:ea typeface="Meiryo" panose="020B0604030504040204" pitchFamily="34" charset="-128"/>
            </a:endParaRPr>
          </a:p>
        </p:txBody>
      </p:sp>
      <p:sp>
        <p:nvSpPr>
          <p:cNvPr id="27" name="テキスト ボックス 26">
            <a:extLst>
              <a:ext uri="{FF2B5EF4-FFF2-40B4-BE49-F238E27FC236}">
                <a16:creationId xmlns:a16="http://schemas.microsoft.com/office/drawing/2014/main" id="{6C7262A8-DD24-5F53-1D54-6AFE1E947101}"/>
              </a:ext>
            </a:extLst>
          </p:cNvPr>
          <p:cNvSpPr txBox="1"/>
          <p:nvPr/>
        </p:nvSpPr>
        <p:spPr>
          <a:xfrm>
            <a:off x="6112703" y="5901930"/>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Memento</a:t>
            </a:r>
          </a:p>
          <a:p>
            <a:r>
              <a:rPr kumimoji="1" lang="ja-JP" altLang="en-US" sz="1000">
                <a:latin typeface="Meiryo" panose="020B0604030504040204" pitchFamily="34" charset="-128"/>
                <a:ea typeface="Meiryo" panose="020B0604030504040204" pitchFamily="34" charset="-128"/>
              </a:rPr>
              <a:t>データ構造に対するその箇所箇所の操作内容・状態を記録しておき，以前の状態の復帰，操作の再実行を行えるようにする．</a:t>
            </a:r>
          </a:p>
        </p:txBody>
      </p:sp>
      <p:sp>
        <p:nvSpPr>
          <p:cNvPr id="28" name="テキスト ボックス 27">
            <a:extLst>
              <a:ext uri="{FF2B5EF4-FFF2-40B4-BE49-F238E27FC236}">
                <a16:creationId xmlns:a16="http://schemas.microsoft.com/office/drawing/2014/main" id="{54CA663D-96C9-8BFF-1BBF-72BFA47394FD}"/>
              </a:ext>
            </a:extLst>
          </p:cNvPr>
          <p:cNvSpPr txBox="1"/>
          <p:nvPr/>
        </p:nvSpPr>
        <p:spPr>
          <a:xfrm>
            <a:off x="6112703"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Command</a:t>
            </a:r>
          </a:p>
          <a:p>
            <a:r>
              <a:rPr kumimoji="1" lang="ja-JP" altLang="en-US" sz="1000">
                <a:latin typeface="Meiryo" panose="020B0604030504040204" pitchFamily="34" charset="-128"/>
                <a:ea typeface="Meiryo" panose="020B0604030504040204" pitchFamily="34" charset="-128"/>
              </a:rPr>
              <a:t>命令・操作をクラス（オブジェクト）で表現し，そのオブジェクトを切り替えることで操作の切り替えを実現する．</a:t>
            </a:r>
          </a:p>
        </p:txBody>
      </p:sp>
      <p:sp>
        <p:nvSpPr>
          <p:cNvPr id="29" name="テキスト ボックス 28">
            <a:extLst>
              <a:ext uri="{FF2B5EF4-FFF2-40B4-BE49-F238E27FC236}">
                <a16:creationId xmlns:a16="http://schemas.microsoft.com/office/drawing/2014/main" id="{1B8D3385-60E3-F93E-7B70-AAEE956A61AE}"/>
              </a:ext>
            </a:extLst>
          </p:cNvPr>
          <p:cNvSpPr txBox="1"/>
          <p:nvPr/>
        </p:nvSpPr>
        <p:spPr>
          <a:xfrm>
            <a:off x="9120664"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Observer</a:t>
            </a:r>
          </a:p>
          <a:p>
            <a:r>
              <a:rPr kumimoji="1" lang="ja-JP" altLang="en-US" sz="1000">
                <a:latin typeface="Meiryo" panose="020B0604030504040204" pitchFamily="34" charset="-128"/>
                <a:ea typeface="Meiryo" panose="020B0604030504040204" pitchFamily="34" charset="-128"/>
              </a:rPr>
              <a:t>あるオブジェクトの変化をそれに依存するオブジェクトに自動的に知らせる仕組みを提供する．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30" name="テキスト ボックス 29">
            <a:extLst>
              <a:ext uri="{FF2B5EF4-FFF2-40B4-BE49-F238E27FC236}">
                <a16:creationId xmlns:a16="http://schemas.microsoft.com/office/drawing/2014/main" id="{18568535-D015-4515-884D-339FC9A0850D}"/>
              </a:ext>
            </a:extLst>
          </p:cNvPr>
          <p:cNvSpPr txBox="1"/>
          <p:nvPr/>
        </p:nvSpPr>
        <p:spPr>
          <a:xfrm>
            <a:off x="9120664"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Strategy</a:t>
            </a:r>
          </a:p>
          <a:p>
            <a:r>
              <a:rPr kumimoji="1" lang="ja-JP" altLang="en-US" sz="1000">
                <a:latin typeface="Meiryo" panose="020B0604030504040204" pitchFamily="34" charset="-128"/>
                <a:ea typeface="Meiryo" panose="020B0604030504040204" pitchFamily="34" charset="-128"/>
              </a:rPr>
              <a:t>一連のアルゴリズム（戦略）をカプセル化（部品化）し，動的なアルゴリズムの切り替えを可能にする．</a:t>
            </a:r>
          </a:p>
        </p:txBody>
      </p:sp>
      <p:sp>
        <p:nvSpPr>
          <p:cNvPr id="31" name="テキスト ボックス 30">
            <a:extLst>
              <a:ext uri="{FF2B5EF4-FFF2-40B4-BE49-F238E27FC236}">
                <a16:creationId xmlns:a16="http://schemas.microsoft.com/office/drawing/2014/main" id="{0EEF5087-0899-8C30-E4AE-3AEC560CE6C9}"/>
              </a:ext>
            </a:extLst>
          </p:cNvPr>
          <p:cNvSpPr txBox="1"/>
          <p:nvPr/>
        </p:nvSpPr>
        <p:spPr>
          <a:xfrm>
            <a:off x="9120664"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Template Method</a:t>
            </a:r>
          </a:p>
          <a:p>
            <a:r>
              <a:rPr kumimoji="1" lang="ja-JP" altLang="en-US" sz="1000">
                <a:latin typeface="Meiryo" panose="020B0604030504040204" pitchFamily="34" charset="-128"/>
                <a:ea typeface="Meiryo" panose="020B0604030504040204" pitchFamily="34" charset="-128"/>
              </a:rPr>
              <a:t>スーパークラスで処理の流れを定義し，その処理の詳細はサブクラスで定義する．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32" name="テキスト ボックス 31">
            <a:extLst>
              <a:ext uri="{FF2B5EF4-FFF2-40B4-BE49-F238E27FC236}">
                <a16:creationId xmlns:a16="http://schemas.microsoft.com/office/drawing/2014/main" id="{714B153B-5B0A-B2EB-9374-C70FE4B050CF}"/>
              </a:ext>
            </a:extLst>
          </p:cNvPr>
          <p:cNvSpPr txBox="1"/>
          <p:nvPr/>
        </p:nvSpPr>
        <p:spPr>
          <a:xfrm>
            <a:off x="9120664" y="492810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Visitor</a:t>
            </a:r>
          </a:p>
          <a:p>
            <a:r>
              <a:rPr kumimoji="1" lang="ja-JP" altLang="en-US" sz="1000">
                <a:latin typeface="Meiryo" panose="020B0604030504040204" pitchFamily="34" charset="-128"/>
                <a:ea typeface="Meiryo" panose="020B0604030504040204" pitchFamily="34" charset="-128"/>
              </a:rPr>
              <a:t>データ構造を表すクラスとそれに対する処理を行うクラスを分離する（データ構造を表すクラスを変更することなしに処理を追加できる）．</a:t>
            </a:r>
          </a:p>
        </p:txBody>
      </p:sp>
      <p:sp>
        <p:nvSpPr>
          <p:cNvPr id="34" name="テキスト ボックス 33">
            <a:extLst>
              <a:ext uri="{FF2B5EF4-FFF2-40B4-BE49-F238E27FC236}">
                <a16:creationId xmlns:a16="http://schemas.microsoft.com/office/drawing/2014/main" id="{C94C1682-1739-4F3A-BD71-6730F20C0744}"/>
              </a:ext>
            </a:extLst>
          </p:cNvPr>
          <p:cNvSpPr txBox="1"/>
          <p:nvPr/>
        </p:nvSpPr>
        <p:spPr>
          <a:xfrm>
            <a:off x="9120664"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State</a:t>
            </a:r>
          </a:p>
          <a:p>
            <a:r>
              <a:rPr kumimoji="1" lang="ja-JP" altLang="en-US" sz="1000">
                <a:latin typeface="Meiryo" panose="020B0604030504040204" pitchFamily="34" charset="-128"/>
                <a:ea typeface="Meiryo" panose="020B0604030504040204" pitchFamily="34" charset="-128"/>
              </a:rPr>
              <a:t>状態を表すオブジェクトを用意し，内包するその状態オブジェクトを切り替えることにより処理内容（振舞い）を変えられるようにする．</a:t>
            </a:r>
          </a:p>
        </p:txBody>
      </p:sp>
      <p:sp>
        <p:nvSpPr>
          <p:cNvPr id="60" name="星 5 59">
            <a:extLst>
              <a:ext uri="{FF2B5EF4-FFF2-40B4-BE49-F238E27FC236}">
                <a16:creationId xmlns:a16="http://schemas.microsoft.com/office/drawing/2014/main" id="{C22F36C0-67F4-A706-1FE3-A74A5C0D7678}"/>
              </a:ext>
            </a:extLst>
          </p:cNvPr>
          <p:cNvSpPr>
            <a:spLocks noChangeAspect="1"/>
          </p:cNvSpPr>
          <p:nvPr/>
        </p:nvSpPr>
        <p:spPr>
          <a:xfrm>
            <a:off x="11699693" y="1020588"/>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星 5 61">
            <a:extLst>
              <a:ext uri="{FF2B5EF4-FFF2-40B4-BE49-F238E27FC236}">
                <a16:creationId xmlns:a16="http://schemas.microsoft.com/office/drawing/2014/main" id="{38EB08C9-C1BC-3904-E6C7-8A97EFA2777B}"/>
              </a:ext>
            </a:extLst>
          </p:cNvPr>
          <p:cNvSpPr>
            <a:spLocks noChangeAspect="1"/>
          </p:cNvSpPr>
          <p:nvPr/>
        </p:nvSpPr>
        <p:spPr>
          <a:xfrm>
            <a:off x="5709747" y="2967098"/>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星 5 62">
            <a:extLst>
              <a:ext uri="{FF2B5EF4-FFF2-40B4-BE49-F238E27FC236}">
                <a16:creationId xmlns:a16="http://schemas.microsoft.com/office/drawing/2014/main" id="{D203C680-C601-E782-06C0-9D7B8D01F4E0}"/>
              </a:ext>
            </a:extLst>
          </p:cNvPr>
          <p:cNvSpPr>
            <a:spLocks noChangeAspect="1"/>
          </p:cNvSpPr>
          <p:nvPr/>
        </p:nvSpPr>
        <p:spPr>
          <a:xfrm>
            <a:off x="5709747" y="2003992"/>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星 5 63">
            <a:extLst>
              <a:ext uri="{FF2B5EF4-FFF2-40B4-BE49-F238E27FC236}">
                <a16:creationId xmlns:a16="http://schemas.microsoft.com/office/drawing/2014/main" id="{64CE4276-F4DD-187E-1C86-71B395C3EB21}"/>
              </a:ext>
            </a:extLst>
          </p:cNvPr>
          <p:cNvSpPr>
            <a:spLocks noChangeAspect="1"/>
          </p:cNvSpPr>
          <p:nvPr/>
        </p:nvSpPr>
        <p:spPr>
          <a:xfrm>
            <a:off x="2777798" y="2001514"/>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星 5 64">
            <a:extLst>
              <a:ext uri="{FF2B5EF4-FFF2-40B4-BE49-F238E27FC236}">
                <a16:creationId xmlns:a16="http://schemas.microsoft.com/office/drawing/2014/main" id="{1DAEA5FF-67D1-82DE-5C98-B013508D8AFB}"/>
              </a:ext>
            </a:extLst>
          </p:cNvPr>
          <p:cNvSpPr>
            <a:spLocks noChangeAspect="1"/>
          </p:cNvSpPr>
          <p:nvPr/>
        </p:nvSpPr>
        <p:spPr>
          <a:xfrm>
            <a:off x="9234202" y="5920796"/>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星 5 65">
            <a:extLst>
              <a:ext uri="{FF2B5EF4-FFF2-40B4-BE49-F238E27FC236}">
                <a16:creationId xmlns:a16="http://schemas.microsoft.com/office/drawing/2014/main" id="{F2256A84-C765-1694-B86B-68F9DCB34D25}"/>
              </a:ext>
            </a:extLst>
          </p:cNvPr>
          <p:cNvSpPr>
            <a:spLocks noChangeAspect="1"/>
          </p:cNvSpPr>
          <p:nvPr/>
        </p:nvSpPr>
        <p:spPr>
          <a:xfrm>
            <a:off x="9234202" y="6338676"/>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星 5 66">
            <a:extLst>
              <a:ext uri="{FF2B5EF4-FFF2-40B4-BE49-F238E27FC236}">
                <a16:creationId xmlns:a16="http://schemas.microsoft.com/office/drawing/2014/main" id="{0C6D5222-C2E5-1F4D-4805-CBCA16C91AC6}"/>
              </a:ext>
            </a:extLst>
          </p:cNvPr>
          <p:cNvSpPr>
            <a:spLocks noChangeAspect="1"/>
          </p:cNvSpPr>
          <p:nvPr/>
        </p:nvSpPr>
        <p:spPr>
          <a:xfrm>
            <a:off x="11688225" y="4891393"/>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星 5 67">
            <a:extLst>
              <a:ext uri="{FF2B5EF4-FFF2-40B4-BE49-F238E27FC236}">
                <a16:creationId xmlns:a16="http://schemas.microsoft.com/office/drawing/2014/main" id="{2412A269-F2AC-BF21-5C1B-F915197C3741}"/>
              </a:ext>
            </a:extLst>
          </p:cNvPr>
          <p:cNvSpPr>
            <a:spLocks noChangeAspect="1"/>
          </p:cNvSpPr>
          <p:nvPr/>
        </p:nvSpPr>
        <p:spPr>
          <a:xfrm>
            <a:off x="11699693" y="2967098"/>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星 5 68">
            <a:extLst>
              <a:ext uri="{FF2B5EF4-FFF2-40B4-BE49-F238E27FC236}">
                <a16:creationId xmlns:a16="http://schemas.microsoft.com/office/drawing/2014/main" id="{0E2544E2-E20E-1754-A465-619F51084211}"/>
              </a:ext>
            </a:extLst>
          </p:cNvPr>
          <p:cNvSpPr>
            <a:spLocks noChangeAspect="1"/>
          </p:cNvSpPr>
          <p:nvPr/>
        </p:nvSpPr>
        <p:spPr>
          <a:xfrm>
            <a:off x="11699693" y="3944792"/>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星 5 69">
            <a:extLst>
              <a:ext uri="{FF2B5EF4-FFF2-40B4-BE49-F238E27FC236}">
                <a16:creationId xmlns:a16="http://schemas.microsoft.com/office/drawing/2014/main" id="{299E141F-D258-A0CB-0C99-FE8658759C2D}"/>
              </a:ext>
            </a:extLst>
          </p:cNvPr>
          <p:cNvSpPr>
            <a:spLocks noChangeAspect="1"/>
          </p:cNvSpPr>
          <p:nvPr/>
        </p:nvSpPr>
        <p:spPr>
          <a:xfrm>
            <a:off x="2777798" y="1007057"/>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星 5 70">
            <a:extLst>
              <a:ext uri="{FF2B5EF4-FFF2-40B4-BE49-F238E27FC236}">
                <a16:creationId xmlns:a16="http://schemas.microsoft.com/office/drawing/2014/main" id="{0D423BB6-78A2-E921-3092-C8AD930A9B9C}"/>
              </a:ext>
            </a:extLst>
          </p:cNvPr>
          <p:cNvSpPr>
            <a:spLocks noChangeAspect="1"/>
          </p:cNvSpPr>
          <p:nvPr/>
        </p:nvSpPr>
        <p:spPr>
          <a:xfrm>
            <a:off x="2777798" y="2967098"/>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星 5 71">
            <a:extLst>
              <a:ext uri="{FF2B5EF4-FFF2-40B4-BE49-F238E27FC236}">
                <a16:creationId xmlns:a16="http://schemas.microsoft.com/office/drawing/2014/main" id="{D9A50F27-498C-AF43-B97E-3D8FF2C5E033}"/>
              </a:ext>
            </a:extLst>
          </p:cNvPr>
          <p:cNvSpPr>
            <a:spLocks noChangeAspect="1"/>
          </p:cNvSpPr>
          <p:nvPr/>
        </p:nvSpPr>
        <p:spPr>
          <a:xfrm>
            <a:off x="2777798" y="5874142"/>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A1BE23AE-5F1A-BFC5-6194-E3AE66DF3EDC}"/>
              </a:ext>
            </a:extLst>
          </p:cNvPr>
          <p:cNvSpPr txBox="1"/>
          <p:nvPr/>
        </p:nvSpPr>
        <p:spPr>
          <a:xfrm>
            <a:off x="10354874" y="6033184"/>
            <a:ext cx="1693351" cy="646331"/>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独断と偏見による必須度</a:t>
            </a:r>
            <a:endParaRPr kumimoji="1" lang="ja-JP" altLang="en-US" sz="1000">
              <a:latin typeface="Meiryo" panose="020B0604030504040204" pitchFamily="34" charset="-128"/>
              <a:ea typeface="Meiryo" panose="020B0604030504040204" pitchFamily="34" charset="-128"/>
            </a:endParaRPr>
          </a:p>
        </p:txBody>
      </p:sp>
      <p:sp>
        <p:nvSpPr>
          <p:cNvPr id="74" name="テキスト ボックス 73">
            <a:extLst>
              <a:ext uri="{FF2B5EF4-FFF2-40B4-BE49-F238E27FC236}">
                <a16:creationId xmlns:a16="http://schemas.microsoft.com/office/drawing/2014/main" id="{79F84A3A-33F2-19CD-45BC-591A015BB4AE}"/>
              </a:ext>
            </a:extLst>
          </p:cNvPr>
          <p:cNvSpPr txBox="1"/>
          <p:nvPr/>
        </p:nvSpPr>
        <p:spPr>
          <a:xfrm>
            <a:off x="9629305" y="5916130"/>
            <a:ext cx="1693351"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必須</a:t>
            </a:r>
            <a:endParaRPr kumimoji="1" lang="ja-JP" altLang="en-US" sz="1000">
              <a:latin typeface="Meiryo" panose="020B0604030504040204" pitchFamily="34" charset="-128"/>
              <a:ea typeface="Meiryo" panose="020B0604030504040204" pitchFamily="34" charset="-128"/>
            </a:endParaRPr>
          </a:p>
        </p:txBody>
      </p:sp>
      <p:sp>
        <p:nvSpPr>
          <p:cNvPr id="75" name="テキスト ボックス 74">
            <a:extLst>
              <a:ext uri="{FF2B5EF4-FFF2-40B4-BE49-F238E27FC236}">
                <a16:creationId xmlns:a16="http://schemas.microsoft.com/office/drawing/2014/main" id="{5C6D487D-859D-9B83-19A0-85089F29003B}"/>
              </a:ext>
            </a:extLst>
          </p:cNvPr>
          <p:cNvSpPr txBox="1"/>
          <p:nvPr/>
        </p:nvSpPr>
        <p:spPr>
          <a:xfrm>
            <a:off x="9629305" y="6334010"/>
            <a:ext cx="1693351"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便利</a:t>
            </a:r>
            <a:endParaRPr kumimoji="1" lang="ja-JP" altLang="en-US" sz="1000">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F0A6A06D-D94D-FBB4-E6F2-9624C5C70F9C}"/>
              </a:ext>
            </a:extLst>
          </p:cNvPr>
          <p:cNvSpPr txBox="1"/>
          <p:nvPr/>
        </p:nvSpPr>
        <p:spPr>
          <a:xfrm>
            <a:off x="408618" y="4588985"/>
            <a:ext cx="2492990" cy="369332"/>
          </a:xfrm>
          <a:prstGeom prst="rect">
            <a:avLst/>
          </a:prstGeom>
          <a:solidFill>
            <a:srgbClr val="FFB3B4">
              <a:alpha val="69804"/>
            </a:srgbClr>
          </a:solidFill>
        </p:spPr>
        <p:txBody>
          <a:bodyPr wrap="none" rtlCol="0">
            <a:spAutoFit/>
          </a:bodyPr>
          <a:lstStyle/>
          <a:p>
            <a:r>
              <a:rPr kumimoji="1" lang="ja-JP" altLang="en-US"/>
              <a:t>生成に関するパターン</a:t>
            </a:r>
          </a:p>
        </p:txBody>
      </p:sp>
      <p:sp>
        <p:nvSpPr>
          <p:cNvPr id="3" name="テキスト ボックス 2">
            <a:extLst>
              <a:ext uri="{FF2B5EF4-FFF2-40B4-BE49-F238E27FC236}">
                <a16:creationId xmlns:a16="http://schemas.microsoft.com/office/drawing/2014/main" id="{0955B676-4F2B-6117-7447-1CF2CDADE19C}"/>
              </a:ext>
            </a:extLst>
          </p:cNvPr>
          <p:cNvSpPr txBox="1"/>
          <p:nvPr/>
        </p:nvSpPr>
        <p:spPr>
          <a:xfrm>
            <a:off x="3374938" y="4588985"/>
            <a:ext cx="2492990" cy="369332"/>
          </a:xfrm>
          <a:prstGeom prst="rect">
            <a:avLst/>
          </a:prstGeom>
          <a:solidFill>
            <a:schemeClr val="accent6">
              <a:lumMod val="40000"/>
              <a:lumOff val="60000"/>
              <a:alpha val="69804"/>
            </a:schemeClr>
          </a:solidFill>
        </p:spPr>
        <p:txBody>
          <a:bodyPr wrap="none" rtlCol="0">
            <a:spAutoFit/>
          </a:bodyPr>
          <a:lstStyle/>
          <a:p>
            <a:r>
              <a:rPr kumimoji="1" lang="ja-JP" altLang="en-US"/>
              <a:t>構造に関するパターン</a:t>
            </a:r>
          </a:p>
        </p:txBody>
      </p:sp>
      <p:sp>
        <p:nvSpPr>
          <p:cNvPr id="6" name="テキスト ボックス 5">
            <a:extLst>
              <a:ext uri="{FF2B5EF4-FFF2-40B4-BE49-F238E27FC236}">
                <a16:creationId xmlns:a16="http://schemas.microsoft.com/office/drawing/2014/main" id="{2CAF49F5-D373-4F8F-B739-5DAA7B7CE68F}"/>
              </a:ext>
            </a:extLst>
          </p:cNvPr>
          <p:cNvSpPr txBox="1"/>
          <p:nvPr/>
        </p:nvSpPr>
        <p:spPr>
          <a:xfrm>
            <a:off x="7764665" y="4588985"/>
            <a:ext cx="2723823" cy="369332"/>
          </a:xfrm>
          <a:prstGeom prst="rect">
            <a:avLst/>
          </a:prstGeom>
          <a:solidFill>
            <a:srgbClr val="BDD7EE">
              <a:alpha val="69804"/>
            </a:srgbClr>
          </a:solidFill>
        </p:spPr>
        <p:txBody>
          <a:bodyPr wrap="none" rtlCol="0">
            <a:spAutoFit/>
          </a:bodyPr>
          <a:lstStyle/>
          <a:p>
            <a:r>
              <a:rPr kumimoji="1" lang="ja-JP" altLang="en-US"/>
              <a:t>振舞いに関するパターン</a:t>
            </a:r>
          </a:p>
        </p:txBody>
      </p:sp>
      <p:sp>
        <p:nvSpPr>
          <p:cNvPr id="61" name="星 5 60">
            <a:extLst>
              <a:ext uri="{FF2B5EF4-FFF2-40B4-BE49-F238E27FC236}">
                <a16:creationId xmlns:a16="http://schemas.microsoft.com/office/drawing/2014/main" id="{39F88850-D2FE-B7B8-A601-6D779F759621}"/>
              </a:ext>
            </a:extLst>
          </p:cNvPr>
          <p:cNvSpPr>
            <a:spLocks noChangeAspect="1"/>
          </p:cNvSpPr>
          <p:nvPr/>
        </p:nvSpPr>
        <p:spPr>
          <a:xfrm>
            <a:off x="8697836" y="3923816"/>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2768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C737B23A-7B67-83BD-F5AB-F753E019F67B}"/>
              </a:ext>
            </a:extLst>
          </p:cNvPr>
          <p:cNvSpPr>
            <a:spLocks noGrp="1"/>
          </p:cNvSpPr>
          <p:nvPr>
            <p:ph type="ftr" sz="quarter" idx="11"/>
          </p:nvPr>
        </p:nvSpPr>
        <p:spPr/>
        <p:txBody>
          <a:bodyPr/>
          <a:lstStyle/>
          <a:p>
            <a:r>
              <a:rPr lang="ja-JP" altLang="en-US"/>
              <a:t>ソフトウェア設計</a:t>
            </a:r>
            <a:endParaRPr lang="ja-JP" altLang="en-US" sz="1800"/>
          </a:p>
        </p:txBody>
      </p:sp>
      <p:sp>
        <p:nvSpPr>
          <p:cNvPr id="53" name="角丸四角形 52">
            <a:extLst>
              <a:ext uri="{FF2B5EF4-FFF2-40B4-BE49-F238E27FC236}">
                <a16:creationId xmlns:a16="http://schemas.microsoft.com/office/drawing/2014/main" id="{86449C37-B89B-3189-F74A-1A14F9016C6D}"/>
              </a:ext>
            </a:extLst>
          </p:cNvPr>
          <p:cNvSpPr/>
          <p:nvPr/>
        </p:nvSpPr>
        <p:spPr>
          <a:xfrm>
            <a:off x="9120665" y="1001779"/>
            <a:ext cx="2951999" cy="914400"/>
          </a:xfrm>
          <a:prstGeom prst="roundRect">
            <a:avLst>
              <a:gd name="adj" fmla="val 11111"/>
            </a:avLst>
          </a:prstGeom>
          <a:solidFill>
            <a:schemeClr val="accent5">
              <a:lumMod val="40000"/>
              <a:lumOff val="6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角丸四角形 53">
            <a:extLst>
              <a:ext uri="{FF2B5EF4-FFF2-40B4-BE49-F238E27FC236}">
                <a16:creationId xmlns:a16="http://schemas.microsoft.com/office/drawing/2014/main" id="{770BBD98-6AB8-324B-96A7-C56F0A06EBE9}"/>
              </a:ext>
            </a:extLst>
          </p:cNvPr>
          <p:cNvSpPr/>
          <p:nvPr/>
        </p:nvSpPr>
        <p:spPr>
          <a:xfrm>
            <a:off x="9120665" y="1976351"/>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角丸四角形 54">
            <a:extLst>
              <a:ext uri="{FF2B5EF4-FFF2-40B4-BE49-F238E27FC236}">
                <a16:creationId xmlns:a16="http://schemas.microsoft.com/office/drawing/2014/main" id="{70177C04-DEB6-DCFA-3621-85F0EBF99583}"/>
              </a:ext>
            </a:extLst>
          </p:cNvPr>
          <p:cNvSpPr/>
          <p:nvPr/>
        </p:nvSpPr>
        <p:spPr>
          <a:xfrm>
            <a:off x="9120665" y="2950923"/>
            <a:ext cx="2951999" cy="914400"/>
          </a:xfrm>
          <a:prstGeom prst="roundRect">
            <a:avLst>
              <a:gd name="adj" fmla="val 11111"/>
            </a:avLst>
          </a:prstGeom>
          <a:solidFill>
            <a:schemeClr val="accent5">
              <a:lumMod val="40000"/>
              <a:lumOff val="6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角丸四角形 55">
            <a:extLst>
              <a:ext uri="{FF2B5EF4-FFF2-40B4-BE49-F238E27FC236}">
                <a16:creationId xmlns:a16="http://schemas.microsoft.com/office/drawing/2014/main" id="{00E916F6-AEAA-4262-6D5F-BCD5FA4DB69C}"/>
              </a:ext>
            </a:extLst>
          </p:cNvPr>
          <p:cNvSpPr/>
          <p:nvPr/>
        </p:nvSpPr>
        <p:spPr>
          <a:xfrm>
            <a:off x="9120665" y="3925495"/>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角丸四角形 56">
            <a:extLst>
              <a:ext uri="{FF2B5EF4-FFF2-40B4-BE49-F238E27FC236}">
                <a16:creationId xmlns:a16="http://schemas.microsoft.com/office/drawing/2014/main" id="{93A6E1A6-E887-9DA5-4505-EEE3EA0CD2E7}"/>
              </a:ext>
            </a:extLst>
          </p:cNvPr>
          <p:cNvSpPr/>
          <p:nvPr/>
        </p:nvSpPr>
        <p:spPr>
          <a:xfrm>
            <a:off x="9120665" y="4886399"/>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角丸四角形 46">
            <a:extLst>
              <a:ext uri="{FF2B5EF4-FFF2-40B4-BE49-F238E27FC236}">
                <a16:creationId xmlns:a16="http://schemas.microsoft.com/office/drawing/2014/main" id="{63D9ECC8-5561-480C-80E9-A0FE32AB0BA9}"/>
              </a:ext>
            </a:extLst>
          </p:cNvPr>
          <p:cNvSpPr/>
          <p:nvPr/>
        </p:nvSpPr>
        <p:spPr>
          <a:xfrm>
            <a:off x="6112704" y="1001779"/>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角丸四角形 47">
            <a:extLst>
              <a:ext uri="{FF2B5EF4-FFF2-40B4-BE49-F238E27FC236}">
                <a16:creationId xmlns:a16="http://schemas.microsoft.com/office/drawing/2014/main" id="{5CB48FE2-D38E-22F8-1802-53459CF42946}"/>
              </a:ext>
            </a:extLst>
          </p:cNvPr>
          <p:cNvSpPr/>
          <p:nvPr/>
        </p:nvSpPr>
        <p:spPr>
          <a:xfrm>
            <a:off x="6112704" y="4886399"/>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角丸四角形 48">
            <a:extLst>
              <a:ext uri="{FF2B5EF4-FFF2-40B4-BE49-F238E27FC236}">
                <a16:creationId xmlns:a16="http://schemas.microsoft.com/office/drawing/2014/main" id="{BE11F113-D394-B3C6-EC9B-0A03915BDAFA}"/>
              </a:ext>
            </a:extLst>
          </p:cNvPr>
          <p:cNvSpPr/>
          <p:nvPr/>
        </p:nvSpPr>
        <p:spPr>
          <a:xfrm>
            <a:off x="6112704" y="2950923"/>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角丸四角形 50">
            <a:extLst>
              <a:ext uri="{FF2B5EF4-FFF2-40B4-BE49-F238E27FC236}">
                <a16:creationId xmlns:a16="http://schemas.microsoft.com/office/drawing/2014/main" id="{84DCE23B-CF97-15F5-F859-D1CA8A7C2EE7}"/>
              </a:ext>
            </a:extLst>
          </p:cNvPr>
          <p:cNvSpPr/>
          <p:nvPr/>
        </p:nvSpPr>
        <p:spPr>
          <a:xfrm>
            <a:off x="6112704" y="1976351"/>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角丸四角形 51">
            <a:extLst>
              <a:ext uri="{FF2B5EF4-FFF2-40B4-BE49-F238E27FC236}">
                <a16:creationId xmlns:a16="http://schemas.microsoft.com/office/drawing/2014/main" id="{1C203CDF-D3D1-FB99-A3EA-7776B8202DF1}"/>
              </a:ext>
            </a:extLst>
          </p:cNvPr>
          <p:cNvSpPr/>
          <p:nvPr/>
        </p:nvSpPr>
        <p:spPr>
          <a:xfrm>
            <a:off x="6112704" y="5860228"/>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角丸四角形 40">
            <a:extLst>
              <a:ext uri="{FF2B5EF4-FFF2-40B4-BE49-F238E27FC236}">
                <a16:creationId xmlns:a16="http://schemas.microsoft.com/office/drawing/2014/main" id="{4E5E98B1-991A-62BA-5BC4-A5D4F5E0DA92}"/>
              </a:ext>
            </a:extLst>
          </p:cNvPr>
          <p:cNvSpPr/>
          <p:nvPr/>
        </p:nvSpPr>
        <p:spPr>
          <a:xfrm>
            <a:off x="3145434" y="5860228"/>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角丸四角形 41">
            <a:extLst>
              <a:ext uri="{FF2B5EF4-FFF2-40B4-BE49-F238E27FC236}">
                <a16:creationId xmlns:a16="http://schemas.microsoft.com/office/drawing/2014/main" id="{44925368-2989-4389-70B5-54FE09A349B3}"/>
              </a:ext>
            </a:extLst>
          </p:cNvPr>
          <p:cNvSpPr/>
          <p:nvPr/>
        </p:nvSpPr>
        <p:spPr>
          <a:xfrm>
            <a:off x="3145434" y="2950923"/>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a:extLst>
              <a:ext uri="{FF2B5EF4-FFF2-40B4-BE49-F238E27FC236}">
                <a16:creationId xmlns:a16="http://schemas.microsoft.com/office/drawing/2014/main" id="{6CD6BDD4-DC72-9BBB-8D98-E261B2994EA1}"/>
              </a:ext>
            </a:extLst>
          </p:cNvPr>
          <p:cNvSpPr/>
          <p:nvPr/>
        </p:nvSpPr>
        <p:spPr>
          <a:xfrm>
            <a:off x="3145434" y="4886399"/>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 43">
            <a:extLst>
              <a:ext uri="{FF2B5EF4-FFF2-40B4-BE49-F238E27FC236}">
                <a16:creationId xmlns:a16="http://schemas.microsoft.com/office/drawing/2014/main" id="{42A4E4E8-06C7-F103-799A-AEDF61FD2801}"/>
              </a:ext>
            </a:extLst>
          </p:cNvPr>
          <p:cNvSpPr/>
          <p:nvPr/>
        </p:nvSpPr>
        <p:spPr>
          <a:xfrm>
            <a:off x="3145434" y="3925495"/>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角丸四角形 44">
            <a:extLst>
              <a:ext uri="{FF2B5EF4-FFF2-40B4-BE49-F238E27FC236}">
                <a16:creationId xmlns:a16="http://schemas.microsoft.com/office/drawing/2014/main" id="{F15E24D6-2E9D-0D8C-7746-DA62DBF263CB}"/>
              </a:ext>
            </a:extLst>
          </p:cNvPr>
          <p:cNvSpPr/>
          <p:nvPr/>
        </p:nvSpPr>
        <p:spPr>
          <a:xfrm>
            <a:off x="3145434" y="1976351"/>
            <a:ext cx="2951999" cy="914400"/>
          </a:xfrm>
          <a:prstGeom prst="roundRect">
            <a:avLst>
              <a:gd name="adj" fmla="val 11111"/>
            </a:avLst>
          </a:prstGeom>
          <a:solidFill>
            <a:schemeClr val="accent6">
              <a:lumMod val="40000"/>
              <a:lumOff val="6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角丸四角形 45">
            <a:extLst>
              <a:ext uri="{FF2B5EF4-FFF2-40B4-BE49-F238E27FC236}">
                <a16:creationId xmlns:a16="http://schemas.microsoft.com/office/drawing/2014/main" id="{32DC585A-2CB5-1C37-FB49-6B9F2650E249}"/>
              </a:ext>
            </a:extLst>
          </p:cNvPr>
          <p:cNvSpPr/>
          <p:nvPr/>
        </p:nvSpPr>
        <p:spPr>
          <a:xfrm>
            <a:off x="3145434" y="1001779"/>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a:extLst>
              <a:ext uri="{FF2B5EF4-FFF2-40B4-BE49-F238E27FC236}">
                <a16:creationId xmlns:a16="http://schemas.microsoft.com/office/drawing/2014/main" id="{AC083D98-DB95-97CA-6CDC-D72C04267897}"/>
              </a:ext>
            </a:extLst>
          </p:cNvPr>
          <p:cNvSpPr/>
          <p:nvPr/>
        </p:nvSpPr>
        <p:spPr>
          <a:xfrm>
            <a:off x="179114" y="1001779"/>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角丸四角形 35">
            <a:extLst>
              <a:ext uri="{FF2B5EF4-FFF2-40B4-BE49-F238E27FC236}">
                <a16:creationId xmlns:a16="http://schemas.microsoft.com/office/drawing/2014/main" id="{ECF0B06F-DE1E-9DB7-CBC9-8FB967B3CEB0}"/>
              </a:ext>
            </a:extLst>
          </p:cNvPr>
          <p:cNvSpPr/>
          <p:nvPr/>
        </p:nvSpPr>
        <p:spPr>
          <a:xfrm>
            <a:off x="179114" y="1976351"/>
            <a:ext cx="2951999" cy="914400"/>
          </a:xfrm>
          <a:prstGeom prst="roundRect">
            <a:avLst>
              <a:gd name="adj" fmla="val 11111"/>
            </a:avLst>
          </a:prstGeom>
          <a:solidFill>
            <a:srgbClr val="FF999B"/>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角丸四角形 36">
            <a:extLst>
              <a:ext uri="{FF2B5EF4-FFF2-40B4-BE49-F238E27FC236}">
                <a16:creationId xmlns:a16="http://schemas.microsoft.com/office/drawing/2014/main" id="{C4CCA837-1D02-C67C-6666-F537672E4D57}"/>
              </a:ext>
            </a:extLst>
          </p:cNvPr>
          <p:cNvSpPr/>
          <p:nvPr/>
        </p:nvSpPr>
        <p:spPr>
          <a:xfrm>
            <a:off x="179114" y="2950923"/>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角丸四角形 37">
            <a:extLst>
              <a:ext uri="{FF2B5EF4-FFF2-40B4-BE49-F238E27FC236}">
                <a16:creationId xmlns:a16="http://schemas.microsoft.com/office/drawing/2014/main" id="{78B027E7-2CF8-DE48-50A9-0119D2A047AC}"/>
              </a:ext>
            </a:extLst>
          </p:cNvPr>
          <p:cNvSpPr/>
          <p:nvPr/>
        </p:nvSpPr>
        <p:spPr>
          <a:xfrm>
            <a:off x="179114" y="3925495"/>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角丸四角形 38">
            <a:extLst>
              <a:ext uri="{FF2B5EF4-FFF2-40B4-BE49-F238E27FC236}">
                <a16:creationId xmlns:a16="http://schemas.microsoft.com/office/drawing/2014/main" id="{55CA9C87-5F78-6C7D-0FF6-2BED2E8E8791}"/>
              </a:ext>
            </a:extLst>
          </p:cNvPr>
          <p:cNvSpPr/>
          <p:nvPr/>
        </p:nvSpPr>
        <p:spPr>
          <a:xfrm>
            <a:off x="179114" y="4886399"/>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角丸四角形 39">
            <a:extLst>
              <a:ext uri="{FF2B5EF4-FFF2-40B4-BE49-F238E27FC236}">
                <a16:creationId xmlns:a16="http://schemas.microsoft.com/office/drawing/2014/main" id="{E6ACFF1E-8CB0-609D-C9C8-8EE0BE831616}"/>
              </a:ext>
            </a:extLst>
          </p:cNvPr>
          <p:cNvSpPr/>
          <p:nvPr/>
        </p:nvSpPr>
        <p:spPr>
          <a:xfrm>
            <a:off x="179114" y="5860228"/>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59A4098A-BCC9-A4A4-EA0D-04B4B416ED74}"/>
              </a:ext>
            </a:extLst>
          </p:cNvPr>
          <p:cNvSpPr txBox="1"/>
          <p:nvPr/>
        </p:nvSpPr>
        <p:spPr>
          <a:xfrm>
            <a:off x="179113"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Abstract Factory</a:t>
            </a:r>
          </a:p>
          <a:p>
            <a:r>
              <a:rPr kumimoji="1" lang="ja-JP" altLang="en-US" sz="1000">
                <a:latin typeface="Meiryo" panose="020B0604030504040204" pitchFamily="34" charset="-128"/>
                <a:ea typeface="Meiryo" panose="020B0604030504040204" pitchFamily="34" charset="-128"/>
              </a:rPr>
              <a:t>互いに関連する一連のオブジェクト群をその具象クラスに依存しないで生成するためのインターフェースを提供する．</a:t>
            </a:r>
          </a:p>
        </p:txBody>
      </p:sp>
      <p:sp>
        <p:nvSpPr>
          <p:cNvPr id="11" name="テキスト ボックス 10">
            <a:extLst>
              <a:ext uri="{FF2B5EF4-FFF2-40B4-BE49-F238E27FC236}">
                <a16:creationId xmlns:a16="http://schemas.microsoft.com/office/drawing/2014/main" id="{920BBA8E-9022-86EC-2376-7ADF23019FDC}"/>
              </a:ext>
            </a:extLst>
          </p:cNvPr>
          <p:cNvSpPr txBox="1"/>
          <p:nvPr/>
        </p:nvSpPr>
        <p:spPr>
          <a:xfrm>
            <a:off x="179113"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Factory Method</a:t>
            </a:r>
          </a:p>
          <a:p>
            <a:r>
              <a:rPr kumimoji="1" lang="ja-JP" altLang="en-US" sz="1000">
                <a:latin typeface="Meiryo" panose="020B0604030504040204" pitchFamily="34" charset="-128"/>
                <a:ea typeface="Meiryo" panose="020B0604030504040204" pitchFamily="34" charset="-128"/>
              </a:rPr>
              <a:t>実際に生成するオブジェクトに依存しない，オブジェクト生成のインターフェースを提供する．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2" name="テキスト ボックス 11">
            <a:extLst>
              <a:ext uri="{FF2B5EF4-FFF2-40B4-BE49-F238E27FC236}">
                <a16:creationId xmlns:a16="http://schemas.microsoft.com/office/drawing/2014/main" id="{A8DD0B1A-929B-C438-B00E-4A3CC62FEAF5}"/>
              </a:ext>
            </a:extLst>
          </p:cNvPr>
          <p:cNvSpPr txBox="1"/>
          <p:nvPr/>
        </p:nvSpPr>
        <p:spPr>
          <a:xfrm>
            <a:off x="179113"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Prototype</a:t>
            </a:r>
          </a:p>
          <a:p>
            <a:r>
              <a:rPr kumimoji="1" lang="ja-JP" altLang="en-US" sz="1000">
                <a:latin typeface="Meiryo" panose="020B0604030504040204" pitchFamily="34" charset="-128"/>
                <a:ea typeface="Meiryo" panose="020B0604030504040204" pitchFamily="34" charset="-128"/>
              </a:rPr>
              <a:t>原型となるオブジェクトをもとに複製する．</a:t>
            </a:r>
            <a:endParaRPr kumimoji="1" lang="en-US" altLang="ja-JP" sz="1000" dirty="0">
              <a:latin typeface="Meiryo" panose="020B0604030504040204" pitchFamily="34" charset="-128"/>
              <a:ea typeface="Meiryo" panose="020B0604030504040204" pitchFamily="34" charset="-128"/>
            </a:endParaRPr>
          </a:p>
          <a:p>
            <a:endParaRPr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3" name="テキスト ボックス 12">
            <a:extLst>
              <a:ext uri="{FF2B5EF4-FFF2-40B4-BE49-F238E27FC236}">
                <a16:creationId xmlns:a16="http://schemas.microsoft.com/office/drawing/2014/main" id="{4AB40460-86D0-CB9F-00F7-CDD744BA553B}"/>
              </a:ext>
            </a:extLst>
          </p:cNvPr>
          <p:cNvSpPr txBox="1"/>
          <p:nvPr/>
        </p:nvSpPr>
        <p:spPr>
          <a:xfrm>
            <a:off x="179113" y="4881934"/>
            <a:ext cx="2952000" cy="923330"/>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Singleton</a:t>
            </a:r>
          </a:p>
          <a:p>
            <a:r>
              <a:rPr lang="ja-JP" altLang="en-US" sz="1200">
                <a:latin typeface="Meiryo" panose="020B0604030504040204" pitchFamily="34" charset="-128"/>
                <a:ea typeface="Meiryo" panose="020B0604030504040204" pitchFamily="34" charset="-128"/>
              </a:rPr>
              <a:t>あるオブジェクトが単一であること（複数オブジェクトが生成されていないこと）を保証する．</a:t>
            </a:r>
            <a:endParaRPr kumimoji="1" lang="en-US" altLang="ja-JP" sz="12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35C8EB5D-8A9D-BB63-7105-1427CFACA9E8}"/>
              </a:ext>
            </a:extLst>
          </p:cNvPr>
          <p:cNvSpPr txBox="1"/>
          <p:nvPr/>
        </p:nvSpPr>
        <p:spPr>
          <a:xfrm>
            <a:off x="179113" y="5901930"/>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Adapter</a:t>
            </a:r>
          </a:p>
          <a:p>
            <a:r>
              <a:rPr lang="ja-JP" altLang="en-US" sz="1000">
                <a:latin typeface="Meiryo" panose="020B0604030504040204" pitchFamily="34" charset="-128"/>
                <a:ea typeface="Meiryo" panose="020B0604030504040204" pitchFamily="34" charset="-128"/>
              </a:rPr>
              <a:t>互換性のないインターフェースを持つクラス同士の接続を可能にする．</a:t>
            </a:r>
            <a:endParaRPr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6" name="テキスト ボックス 15">
            <a:extLst>
              <a:ext uri="{FF2B5EF4-FFF2-40B4-BE49-F238E27FC236}">
                <a16:creationId xmlns:a16="http://schemas.microsoft.com/office/drawing/2014/main" id="{2A3FC309-2C26-59D7-8358-C5E5272CA6CB}"/>
              </a:ext>
            </a:extLst>
          </p:cNvPr>
          <p:cNvSpPr txBox="1"/>
          <p:nvPr/>
        </p:nvSpPr>
        <p:spPr>
          <a:xfrm>
            <a:off x="179113"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Builder</a:t>
            </a:r>
          </a:p>
          <a:p>
            <a:r>
              <a:rPr kumimoji="1" lang="ja-JP" altLang="en-US" sz="1000">
                <a:latin typeface="Meiryo" panose="020B0604030504040204" pitchFamily="34" charset="-128"/>
                <a:ea typeface="Meiryo" panose="020B0604030504040204" pitchFamily="34" charset="-128"/>
              </a:rPr>
              <a:t>複合化されたオブジェクトについて，その生成過程を隠蔽することにより，同じ過程で異なる内部形式のオブジェクトを生成できる．</a:t>
            </a:r>
          </a:p>
        </p:txBody>
      </p:sp>
      <p:sp>
        <p:nvSpPr>
          <p:cNvPr id="17" name="テキスト ボックス 16">
            <a:extLst>
              <a:ext uri="{FF2B5EF4-FFF2-40B4-BE49-F238E27FC236}">
                <a16:creationId xmlns:a16="http://schemas.microsoft.com/office/drawing/2014/main" id="{8BD0182C-2129-39B7-52E0-2E214C08B0FA}"/>
              </a:ext>
            </a:extLst>
          </p:cNvPr>
          <p:cNvSpPr txBox="1"/>
          <p:nvPr/>
        </p:nvSpPr>
        <p:spPr>
          <a:xfrm>
            <a:off x="3145433"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Bridge</a:t>
            </a:r>
          </a:p>
          <a:p>
            <a:r>
              <a:rPr kumimoji="1" lang="ja-JP" altLang="en-US" sz="1000">
                <a:latin typeface="Meiryo" panose="020B0604030504040204" pitchFamily="34" charset="-128"/>
                <a:ea typeface="Meiryo" panose="020B0604030504040204" pitchFamily="34" charset="-128"/>
              </a:rPr>
              <a:t>あるクラスにおける機能拡張と実装を分離し，それらを独立して管理する．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8" name="テキスト ボックス 17">
            <a:extLst>
              <a:ext uri="{FF2B5EF4-FFF2-40B4-BE49-F238E27FC236}">
                <a16:creationId xmlns:a16="http://schemas.microsoft.com/office/drawing/2014/main" id="{D5E7B4C8-9F3C-82B4-BA73-3E696EE9C170}"/>
              </a:ext>
            </a:extLst>
          </p:cNvPr>
          <p:cNvSpPr txBox="1"/>
          <p:nvPr/>
        </p:nvSpPr>
        <p:spPr>
          <a:xfrm>
            <a:off x="3145433"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Decorator</a:t>
            </a:r>
          </a:p>
          <a:p>
            <a:r>
              <a:rPr kumimoji="1" lang="ja-JP" altLang="en-US" sz="1000">
                <a:latin typeface="Meiryo" panose="020B0604030504040204" pitchFamily="34" charset="-128"/>
                <a:ea typeface="Meiryo" panose="020B0604030504040204" pitchFamily="34" charset="-128"/>
              </a:rPr>
              <a:t>ある核（コア）となるオブジェクトに，動的な機能追加を提供する．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9" name="テキスト ボックス 18">
            <a:extLst>
              <a:ext uri="{FF2B5EF4-FFF2-40B4-BE49-F238E27FC236}">
                <a16:creationId xmlns:a16="http://schemas.microsoft.com/office/drawing/2014/main" id="{F372A54B-EA31-990B-B0B0-91DA0E26C428}"/>
              </a:ext>
            </a:extLst>
          </p:cNvPr>
          <p:cNvSpPr txBox="1"/>
          <p:nvPr/>
        </p:nvSpPr>
        <p:spPr>
          <a:xfrm>
            <a:off x="3145433"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Facade</a:t>
            </a:r>
          </a:p>
          <a:p>
            <a:r>
              <a:rPr kumimoji="1" lang="ja-JP" altLang="en-US" sz="1000">
                <a:latin typeface="Meiryo" panose="020B0604030504040204" pitchFamily="34" charset="-128"/>
                <a:ea typeface="Meiryo" panose="020B0604030504040204" pitchFamily="34" charset="-128"/>
              </a:rPr>
              <a:t>複数のサブシステムの統一窓口となる高レベルなインターフェースを提供する．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a16="http://schemas.microsoft.com/office/drawing/2014/main" id="{DD907732-B979-41AB-109F-50B8F284F6E2}"/>
              </a:ext>
            </a:extLst>
          </p:cNvPr>
          <p:cNvSpPr txBox="1"/>
          <p:nvPr/>
        </p:nvSpPr>
        <p:spPr>
          <a:xfrm>
            <a:off x="3145433" y="492810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Flyweight</a:t>
            </a:r>
          </a:p>
          <a:p>
            <a:r>
              <a:rPr kumimoji="1" lang="ja-JP" altLang="en-US" sz="1000">
                <a:latin typeface="Meiryo" panose="020B0604030504040204" pitchFamily="34" charset="-128"/>
                <a:ea typeface="Meiryo" panose="020B0604030504040204" pitchFamily="34" charset="-128"/>
              </a:rPr>
              <a:t>多数のオブジェクトの中で同じものとみなせるオブジェクトを共有し，オブジェクト構築のための負荷を減らす．</a:t>
            </a:r>
          </a:p>
        </p:txBody>
      </p:sp>
      <p:sp>
        <p:nvSpPr>
          <p:cNvPr id="21" name="テキスト ボックス 20">
            <a:extLst>
              <a:ext uri="{FF2B5EF4-FFF2-40B4-BE49-F238E27FC236}">
                <a16:creationId xmlns:a16="http://schemas.microsoft.com/office/drawing/2014/main" id="{CFE251EA-6E0E-E8FB-3B5A-F32E0E4CCD02}"/>
              </a:ext>
            </a:extLst>
          </p:cNvPr>
          <p:cNvSpPr txBox="1"/>
          <p:nvPr/>
        </p:nvSpPr>
        <p:spPr>
          <a:xfrm>
            <a:off x="3145433" y="5901930"/>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Proxy</a:t>
            </a:r>
          </a:p>
          <a:p>
            <a:r>
              <a:rPr kumimoji="1" lang="ja-JP" altLang="en-US" sz="1000">
                <a:latin typeface="Meiryo" panose="020B0604030504040204" pitchFamily="34" charset="-128"/>
                <a:ea typeface="Meiryo" panose="020B0604030504040204" pitchFamily="34" charset="-128"/>
              </a:rPr>
              <a:t>あるオブジェクトへのアクセスを制御するため，共通のインターフェースを持つオブジェクトが代理をする．</a:t>
            </a:r>
          </a:p>
        </p:txBody>
      </p:sp>
      <p:sp>
        <p:nvSpPr>
          <p:cNvPr id="22" name="テキスト ボックス 21">
            <a:extLst>
              <a:ext uri="{FF2B5EF4-FFF2-40B4-BE49-F238E27FC236}">
                <a16:creationId xmlns:a16="http://schemas.microsoft.com/office/drawing/2014/main" id="{579901EC-133A-E6D4-2D55-BC1BD2054A43}"/>
              </a:ext>
            </a:extLst>
          </p:cNvPr>
          <p:cNvSpPr txBox="1"/>
          <p:nvPr/>
        </p:nvSpPr>
        <p:spPr>
          <a:xfrm>
            <a:off x="3145433"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Composite</a:t>
            </a:r>
          </a:p>
          <a:p>
            <a:r>
              <a:rPr kumimoji="1" lang="ja-JP" altLang="en-US" sz="1000">
                <a:latin typeface="Meiryo" panose="020B0604030504040204" pitchFamily="34" charset="-128"/>
                <a:ea typeface="Meiryo" panose="020B0604030504040204" pitchFamily="34" charset="-128"/>
              </a:rPr>
              <a:t>個々のオブジェクトを合成したオブジェクトを同一視することにより，再起的な構造を表現する．</a:t>
            </a:r>
          </a:p>
        </p:txBody>
      </p:sp>
      <p:sp>
        <p:nvSpPr>
          <p:cNvPr id="23" name="テキスト ボックス 22">
            <a:extLst>
              <a:ext uri="{FF2B5EF4-FFF2-40B4-BE49-F238E27FC236}">
                <a16:creationId xmlns:a16="http://schemas.microsoft.com/office/drawing/2014/main" id="{92C18B1D-F014-01D2-789C-8B9DC5038DFF}"/>
              </a:ext>
            </a:extLst>
          </p:cNvPr>
          <p:cNvSpPr txBox="1"/>
          <p:nvPr/>
        </p:nvSpPr>
        <p:spPr>
          <a:xfrm>
            <a:off x="6112703"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Chain of Responsibility</a:t>
            </a:r>
          </a:p>
          <a:p>
            <a:r>
              <a:rPr kumimoji="1" lang="ja-JP" altLang="en-US" sz="1000">
                <a:latin typeface="Meiryo" panose="020B0604030504040204" pitchFamily="34" charset="-128"/>
                <a:ea typeface="Meiryo" panose="020B0604030504040204" pitchFamily="34" charset="-128"/>
              </a:rPr>
              <a:t>複数のオブジェクトを鎖状に繋ぎ，その中の任意のオブジェクトが，ある要求を処理するまで順次その鎖に沿って要求を受け渡していく．</a:t>
            </a:r>
          </a:p>
        </p:txBody>
      </p:sp>
      <p:sp>
        <p:nvSpPr>
          <p:cNvPr id="24" name="テキスト ボックス 23">
            <a:extLst>
              <a:ext uri="{FF2B5EF4-FFF2-40B4-BE49-F238E27FC236}">
                <a16:creationId xmlns:a16="http://schemas.microsoft.com/office/drawing/2014/main" id="{9BA22682-7320-C66C-FFD3-9C64353A726E}"/>
              </a:ext>
            </a:extLst>
          </p:cNvPr>
          <p:cNvSpPr txBox="1"/>
          <p:nvPr/>
        </p:nvSpPr>
        <p:spPr>
          <a:xfrm>
            <a:off x="6112703"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Interpreter</a:t>
            </a:r>
          </a:p>
          <a:p>
            <a:r>
              <a:rPr kumimoji="1" lang="ja-JP" altLang="en-US" sz="1000">
                <a:latin typeface="Meiryo" panose="020B0604030504040204" pitchFamily="34" charset="-128"/>
                <a:ea typeface="Meiryo" panose="020B0604030504040204" pitchFamily="34" charset="-128"/>
              </a:rPr>
              <a:t>文法規則をクラスで表記したものを用いて構文解析し，その結果に基づき処理を実行していく機能を提供する．</a:t>
            </a:r>
          </a:p>
        </p:txBody>
      </p:sp>
      <p:sp>
        <p:nvSpPr>
          <p:cNvPr id="26" name="テキスト ボックス 25">
            <a:extLst>
              <a:ext uri="{FF2B5EF4-FFF2-40B4-BE49-F238E27FC236}">
                <a16:creationId xmlns:a16="http://schemas.microsoft.com/office/drawing/2014/main" id="{49070DC9-BA5A-9070-DF90-C64F5E72CC0A}"/>
              </a:ext>
            </a:extLst>
          </p:cNvPr>
          <p:cNvSpPr txBox="1"/>
          <p:nvPr/>
        </p:nvSpPr>
        <p:spPr>
          <a:xfrm>
            <a:off x="6112703" y="492810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Mediator</a:t>
            </a:r>
          </a:p>
          <a:p>
            <a:r>
              <a:rPr lang="ja-JP" altLang="en-US" sz="1000">
                <a:latin typeface="Meiryo" panose="020B0604030504040204" pitchFamily="34" charset="-128"/>
                <a:ea typeface="Meiryo" panose="020B0604030504040204" pitchFamily="34" charset="-128"/>
              </a:rPr>
              <a:t>オブジェクト同士が互いに三勝し合うことが内容に，仲介役となるオブジェクトを介して制御を行う方法を提供する．</a:t>
            </a:r>
            <a:endParaRPr kumimoji="1" lang="ja-JP" altLang="en-US" sz="1000">
              <a:latin typeface="Meiryo" panose="020B0604030504040204" pitchFamily="34" charset="-128"/>
              <a:ea typeface="Meiryo" panose="020B0604030504040204" pitchFamily="34" charset="-128"/>
            </a:endParaRPr>
          </a:p>
        </p:txBody>
      </p:sp>
      <p:sp>
        <p:nvSpPr>
          <p:cNvPr id="27" name="テキスト ボックス 26">
            <a:extLst>
              <a:ext uri="{FF2B5EF4-FFF2-40B4-BE49-F238E27FC236}">
                <a16:creationId xmlns:a16="http://schemas.microsoft.com/office/drawing/2014/main" id="{6C7262A8-DD24-5F53-1D54-6AFE1E947101}"/>
              </a:ext>
            </a:extLst>
          </p:cNvPr>
          <p:cNvSpPr txBox="1"/>
          <p:nvPr/>
        </p:nvSpPr>
        <p:spPr>
          <a:xfrm>
            <a:off x="6112703" y="5901930"/>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Memento</a:t>
            </a:r>
          </a:p>
          <a:p>
            <a:r>
              <a:rPr kumimoji="1" lang="ja-JP" altLang="en-US" sz="1000">
                <a:latin typeface="Meiryo" panose="020B0604030504040204" pitchFamily="34" charset="-128"/>
                <a:ea typeface="Meiryo" panose="020B0604030504040204" pitchFamily="34" charset="-128"/>
              </a:rPr>
              <a:t>データ構造に対するその箇所箇所の操作内容・状態を記録しておき，以前の状態の復帰，操作の再実行を行えるようにする．</a:t>
            </a:r>
          </a:p>
        </p:txBody>
      </p:sp>
      <p:sp>
        <p:nvSpPr>
          <p:cNvPr id="28" name="テキスト ボックス 27">
            <a:extLst>
              <a:ext uri="{FF2B5EF4-FFF2-40B4-BE49-F238E27FC236}">
                <a16:creationId xmlns:a16="http://schemas.microsoft.com/office/drawing/2014/main" id="{54CA663D-96C9-8BFF-1BBF-72BFA47394FD}"/>
              </a:ext>
            </a:extLst>
          </p:cNvPr>
          <p:cNvSpPr txBox="1"/>
          <p:nvPr/>
        </p:nvSpPr>
        <p:spPr>
          <a:xfrm>
            <a:off x="6112703"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Command</a:t>
            </a:r>
          </a:p>
          <a:p>
            <a:r>
              <a:rPr kumimoji="1" lang="ja-JP" altLang="en-US" sz="1000">
                <a:latin typeface="Meiryo" panose="020B0604030504040204" pitchFamily="34" charset="-128"/>
                <a:ea typeface="Meiryo" panose="020B0604030504040204" pitchFamily="34" charset="-128"/>
              </a:rPr>
              <a:t>命令・操作をクラス（オブジェクト）で表現し，そのオブジェクトを切り替えることで操作の切り替えを実現する．</a:t>
            </a:r>
          </a:p>
        </p:txBody>
      </p:sp>
      <p:sp>
        <p:nvSpPr>
          <p:cNvPr id="29" name="テキスト ボックス 28">
            <a:extLst>
              <a:ext uri="{FF2B5EF4-FFF2-40B4-BE49-F238E27FC236}">
                <a16:creationId xmlns:a16="http://schemas.microsoft.com/office/drawing/2014/main" id="{1B8D3385-60E3-F93E-7B70-AAEE956A61AE}"/>
              </a:ext>
            </a:extLst>
          </p:cNvPr>
          <p:cNvSpPr txBox="1"/>
          <p:nvPr/>
        </p:nvSpPr>
        <p:spPr>
          <a:xfrm>
            <a:off x="9120664"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Observer</a:t>
            </a:r>
          </a:p>
          <a:p>
            <a:r>
              <a:rPr kumimoji="1" lang="ja-JP" altLang="en-US" sz="1000">
                <a:latin typeface="Meiryo" panose="020B0604030504040204" pitchFamily="34" charset="-128"/>
                <a:ea typeface="Meiryo" panose="020B0604030504040204" pitchFamily="34" charset="-128"/>
              </a:rPr>
              <a:t>あるオブジェクトの変化をそれに依存するオブジェクトに自動的に知らせる仕組みを提供する．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30" name="テキスト ボックス 29">
            <a:extLst>
              <a:ext uri="{FF2B5EF4-FFF2-40B4-BE49-F238E27FC236}">
                <a16:creationId xmlns:a16="http://schemas.microsoft.com/office/drawing/2014/main" id="{18568535-D015-4515-884D-339FC9A0850D}"/>
              </a:ext>
            </a:extLst>
          </p:cNvPr>
          <p:cNvSpPr txBox="1"/>
          <p:nvPr/>
        </p:nvSpPr>
        <p:spPr>
          <a:xfrm>
            <a:off x="9120664"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Strategy</a:t>
            </a:r>
          </a:p>
          <a:p>
            <a:r>
              <a:rPr kumimoji="1" lang="ja-JP" altLang="en-US" sz="1000">
                <a:latin typeface="Meiryo" panose="020B0604030504040204" pitchFamily="34" charset="-128"/>
                <a:ea typeface="Meiryo" panose="020B0604030504040204" pitchFamily="34" charset="-128"/>
              </a:rPr>
              <a:t>一連のアルゴリズム（戦略）をカプセル化（部品化）し，動的なアルゴリズムの切り替えを可能にする．</a:t>
            </a:r>
          </a:p>
        </p:txBody>
      </p:sp>
      <p:sp>
        <p:nvSpPr>
          <p:cNvPr id="31" name="テキスト ボックス 30">
            <a:extLst>
              <a:ext uri="{FF2B5EF4-FFF2-40B4-BE49-F238E27FC236}">
                <a16:creationId xmlns:a16="http://schemas.microsoft.com/office/drawing/2014/main" id="{0EEF5087-0899-8C30-E4AE-3AEC560CE6C9}"/>
              </a:ext>
            </a:extLst>
          </p:cNvPr>
          <p:cNvSpPr txBox="1"/>
          <p:nvPr/>
        </p:nvSpPr>
        <p:spPr>
          <a:xfrm>
            <a:off x="9120664"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Template Method</a:t>
            </a:r>
          </a:p>
          <a:p>
            <a:r>
              <a:rPr kumimoji="1" lang="ja-JP" altLang="en-US" sz="1000">
                <a:latin typeface="Meiryo" panose="020B0604030504040204" pitchFamily="34" charset="-128"/>
                <a:ea typeface="Meiryo" panose="020B0604030504040204" pitchFamily="34" charset="-128"/>
              </a:rPr>
              <a:t>スーパークラスで処理の流れを定義し，その処理の詳細はサブクラスで定義する．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32" name="テキスト ボックス 31">
            <a:extLst>
              <a:ext uri="{FF2B5EF4-FFF2-40B4-BE49-F238E27FC236}">
                <a16:creationId xmlns:a16="http://schemas.microsoft.com/office/drawing/2014/main" id="{714B153B-5B0A-B2EB-9374-C70FE4B050CF}"/>
              </a:ext>
            </a:extLst>
          </p:cNvPr>
          <p:cNvSpPr txBox="1"/>
          <p:nvPr/>
        </p:nvSpPr>
        <p:spPr>
          <a:xfrm>
            <a:off x="9120664" y="492810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Visitor</a:t>
            </a:r>
          </a:p>
          <a:p>
            <a:r>
              <a:rPr kumimoji="1" lang="ja-JP" altLang="en-US" sz="1000">
                <a:latin typeface="Meiryo" panose="020B0604030504040204" pitchFamily="34" charset="-128"/>
                <a:ea typeface="Meiryo" panose="020B0604030504040204" pitchFamily="34" charset="-128"/>
              </a:rPr>
              <a:t>データ構造を表すクラスとそれに対する処理を行うクラスを分離する（データ構造を表すクラスを変更することなしに処理を追加できる）．</a:t>
            </a:r>
          </a:p>
        </p:txBody>
      </p:sp>
      <p:sp>
        <p:nvSpPr>
          <p:cNvPr id="34" name="テキスト ボックス 33">
            <a:extLst>
              <a:ext uri="{FF2B5EF4-FFF2-40B4-BE49-F238E27FC236}">
                <a16:creationId xmlns:a16="http://schemas.microsoft.com/office/drawing/2014/main" id="{C94C1682-1739-4F3A-BD71-6730F20C0744}"/>
              </a:ext>
            </a:extLst>
          </p:cNvPr>
          <p:cNvSpPr txBox="1"/>
          <p:nvPr/>
        </p:nvSpPr>
        <p:spPr>
          <a:xfrm>
            <a:off x="9120664"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State</a:t>
            </a:r>
          </a:p>
          <a:p>
            <a:r>
              <a:rPr kumimoji="1" lang="ja-JP" altLang="en-US" sz="1000">
                <a:latin typeface="Meiryo" panose="020B0604030504040204" pitchFamily="34" charset="-128"/>
                <a:ea typeface="Meiryo" panose="020B0604030504040204" pitchFamily="34" charset="-128"/>
              </a:rPr>
              <a:t>状態を表すオブジェクトを用意し，内包するその状態オブジェクトを切り替えることにより処理内容（振舞い）を変えられるようにする．</a:t>
            </a:r>
          </a:p>
        </p:txBody>
      </p:sp>
      <p:sp>
        <p:nvSpPr>
          <p:cNvPr id="60" name="星 5 59">
            <a:extLst>
              <a:ext uri="{FF2B5EF4-FFF2-40B4-BE49-F238E27FC236}">
                <a16:creationId xmlns:a16="http://schemas.microsoft.com/office/drawing/2014/main" id="{C22F36C0-67F4-A706-1FE3-A74A5C0D7678}"/>
              </a:ext>
            </a:extLst>
          </p:cNvPr>
          <p:cNvSpPr>
            <a:spLocks noChangeAspect="1"/>
          </p:cNvSpPr>
          <p:nvPr/>
        </p:nvSpPr>
        <p:spPr>
          <a:xfrm>
            <a:off x="11699693" y="1020588"/>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星 5 61">
            <a:extLst>
              <a:ext uri="{FF2B5EF4-FFF2-40B4-BE49-F238E27FC236}">
                <a16:creationId xmlns:a16="http://schemas.microsoft.com/office/drawing/2014/main" id="{38EB08C9-C1BC-3904-E6C7-8A97EFA2777B}"/>
              </a:ext>
            </a:extLst>
          </p:cNvPr>
          <p:cNvSpPr>
            <a:spLocks noChangeAspect="1"/>
          </p:cNvSpPr>
          <p:nvPr/>
        </p:nvSpPr>
        <p:spPr>
          <a:xfrm>
            <a:off x="5709747" y="2967098"/>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星 5 62">
            <a:extLst>
              <a:ext uri="{FF2B5EF4-FFF2-40B4-BE49-F238E27FC236}">
                <a16:creationId xmlns:a16="http://schemas.microsoft.com/office/drawing/2014/main" id="{D203C680-C601-E782-06C0-9D7B8D01F4E0}"/>
              </a:ext>
            </a:extLst>
          </p:cNvPr>
          <p:cNvSpPr>
            <a:spLocks noChangeAspect="1"/>
          </p:cNvSpPr>
          <p:nvPr/>
        </p:nvSpPr>
        <p:spPr>
          <a:xfrm>
            <a:off x="5709747" y="2003992"/>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星 5 63">
            <a:extLst>
              <a:ext uri="{FF2B5EF4-FFF2-40B4-BE49-F238E27FC236}">
                <a16:creationId xmlns:a16="http://schemas.microsoft.com/office/drawing/2014/main" id="{64CE4276-F4DD-187E-1C86-71B395C3EB21}"/>
              </a:ext>
            </a:extLst>
          </p:cNvPr>
          <p:cNvSpPr>
            <a:spLocks noChangeAspect="1"/>
          </p:cNvSpPr>
          <p:nvPr/>
        </p:nvSpPr>
        <p:spPr>
          <a:xfrm>
            <a:off x="2777798" y="2001514"/>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星 5 64">
            <a:extLst>
              <a:ext uri="{FF2B5EF4-FFF2-40B4-BE49-F238E27FC236}">
                <a16:creationId xmlns:a16="http://schemas.microsoft.com/office/drawing/2014/main" id="{1DAEA5FF-67D1-82DE-5C98-B013508D8AFB}"/>
              </a:ext>
            </a:extLst>
          </p:cNvPr>
          <p:cNvSpPr>
            <a:spLocks noChangeAspect="1"/>
          </p:cNvSpPr>
          <p:nvPr/>
        </p:nvSpPr>
        <p:spPr>
          <a:xfrm>
            <a:off x="9234202" y="5920796"/>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星 5 65">
            <a:extLst>
              <a:ext uri="{FF2B5EF4-FFF2-40B4-BE49-F238E27FC236}">
                <a16:creationId xmlns:a16="http://schemas.microsoft.com/office/drawing/2014/main" id="{F2256A84-C765-1694-B86B-68F9DCB34D25}"/>
              </a:ext>
            </a:extLst>
          </p:cNvPr>
          <p:cNvSpPr>
            <a:spLocks noChangeAspect="1"/>
          </p:cNvSpPr>
          <p:nvPr/>
        </p:nvSpPr>
        <p:spPr>
          <a:xfrm>
            <a:off x="9234202" y="6338676"/>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星 5 66">
            <a:extLst>
              <a:ext uri="{FF2B5EF4-FFF2-40B4-BE49-F238E27FC236}">
                <a16:creationId xmlns:a16="http://schemas.microsoft.com/office/drawing/2014/main" id="{0C6D5222-C2E5-1F4D-4805-CBCA16C91AC6}"/>
              </a:ext>
            </a:extLst>
          </p:cNvPr>
          <p:cNvSpPr>
            <a:spLocks noChangeAspect="1"/>
          </p:cNvSpPr>
          <p:nvPr/>
        </p:nvSpPr>
        <p:spPr>
          <a:xfrm>
            <a:off x="11688225" y="4891393"/>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星 5 67">
            <a:extLst>
              <a:ext uri="{FF2B5EF4-FFF2-40B4-BE49-F238E27FC236}">
                <a16:creationId xmlns:a16="http://schemas.microsoft.com/office/drawing/2014/main" id="{2412A269-F2AC-BF21-5C1B-F915197C3741}"/>
              </a:ext>
            </a:extLst>
          </p:cNvPr>
          <p:cNvSpPr>
            <a:spLocks noChangeAspect="1"/>
          </p:cNvSpPr>
          <p:nvPr/>
        </p:nvSpPr>
        <p:spPr>
          <a:xfrm>
            <a:off x="11699693" y="2967098"/>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星 5 68">
            <a:extLst>
              <a:ext uri="{FF2B5EF4-FFF2-40B4-BE49-F238E27FC236}">
                <a16:creationId xmlns:a16="http://schemas.microsoft.com/office/drawing/2014/main" id="{0E2544E2-E20E-1754-A465-619F51084211}"/>
              </a:ext>
            </a:extLst>
          </p:cNvPr>
          <p:cNvSpPr>
            <a:spLocks noChangeAspect="1"/>
          </p:cNvSpPr>
          <p:nvPr/>
        </p:nvSpPr>
        <p:spPr>
          <a:xfrm>
            <a:off x="11699693" y="3944792"/>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星 5 69">
            <a:extLst>
              <a:ext uri="{FF2B5EF4-FFF2-40B4-BE49-F238E27FC236}">
                <a16:creationId xmlns:a16="http://schemas.microsoft.com/office/drawing/2014/main" id="{299E141F-D258-A0CB-0C99-FE8658759C2D}"/>
              </a:ext>
            </a:extLst>
          </p:cNvPr>
          <p:cNvSpPr>
            <a:spLocks noChangeAspect="1"/>
          </p:cNvSpPr>
          <p:nvPr/>
        </p:nvSpPr>
        <p:spPr>
          <a:xfrm>
            <a:off x="2777798" y="1007057"/>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星 5 70">
            <a:extLst>
              <a:ext uri="{FF2B5EF4-FFF2-40B4-BE49-F238E27FC236}">
                <a16:creationId xmlns:a16="http://schemas.microsoft.com/office/drawing/2014/main" id="{0D423BB6-78A2-E921-3092-C8AD930A9B9C}"/>
              </a:ext>
            </a:extLst>
          </p:cNvPr>
          <p:cNvSpPr>
            <a:spLocks noChangeAspect="1"/>
          </p:cNvSpPr>
          <p:nvPr/>
        </p:nvSpPr>
        <p:spPr>
          <a:xfrm>
            <a:off x="2777798" y="2967098"/>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星 5 71">
            <a:extLst>
              <a:ext uri="{FF2B5EF4-FFF2-40B4-BE49-F238E27FC236}">
                <a16:creationId xmlns:a16="http://schemas.microsoft.com/office/drawing/2014/main" id="{D9A50F27-498C-AF43-B97E-3D8FF2C5E033}"/>
              </a:ext>
            </a:extLst>
          </p:cNvPr>
          <p:cNvSpPr>
            <a:spLocks noChangeAspect="1"/>
          </p:cNvSpPr>
          <p:nvPr/>
        </p:nvSpPr>
        <p:spPr>
          <a:xfrm>
            <a:off x="2777798" y="5874142"/>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A1BE23AE-5F1A-BFC5-6194-E3AE66DF3EDC}"/>
              </a:ext>
            </a:extLst>
          </p:cNvPr>
          <p:cNvSpPr txBox="1"/>
          <p:nvPr/>
        </p:nvSpPr>
        <p:spPr>
          <a:xfrm>
            <a:off x="10354874" y="6033184"/>
            <a:ext cx="1693351" cy="646331"/>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独断と偏見による必須度</a:t>
            </a:r>
            <a:endParaRPr kumimoji="1" lang="ja-JP" altLang="en-US" sz="1000">
              <a:latin typeface="Meiryo" panose="020B0604030504040204" pitchFamily="34" charset="-128"/>
              <a:ea typeface="Meiryo" panose="020B0604030504040204" pitchFamily="34" charset="-128"/>
            </a:endParaRPr>
          </a:p>
        </p:txBody>
      </p:sp>
      <p:sp>
        <p:nvSpPr>
          <p:cNvPr id="74" name="テキスト ボックス 73">
            <a:extLst>
              <a:ext uri="{FF2B5EF4-FFF2-40B4-BE49-F238E27FC236}">
                <a16:creationId xmlns:a16="http://schemas.microsoft.com/office/drawing/2014/main" id="{79F84A3A-33F2-19CD-45BC-591A015BB4AE}"/>
              </a:ext>
            </a:extLst>
          </p:cNvPr>
          <p:cNvSpPr txBox="1"/>
          <p:nvPr/>
        </p:nvSpPr>
        <p:spPr>
          <a:xfrm>
            <a:off x="9629305" y="5916130"/>
            <a:ext cx="1693351"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必須</a:t>
            </a:r>
            <a:endParaRPr kumimoji="1" lang="ja-JP" altLang="en-US" sz="1000">
              <a:latin typeface="Meiryo" panose="020B0604030504040204" pitchFamily="34" charset="-128"/>
              <a:ea typeface="Meiryo" panose="020B0604030504040204" pitchFamily="34" charset="-128"/>
            </a:endParaRPr>
          </a:p>
        </p:txBody>
      </p:sp>
      <p:sp>
        <p:nvSpPr>
          <p:cNvPr id="75" name="テキスト ボックス 74">
            <a:extLst>
              <a:ext uri="{FF2B5EF4-FFF2-40B4-BE49-F238E27FC236}">
                <a16:creationId xmlns:a16="http://schemas.microsoft.com/office/drawing/2014/main" id="{5C6D487D-859D-9B83-19A0-85089F29003B}"/>
              </a:ext>
            </a:extLst>
          </p:cNvPr>
          <p:cNvSpPr txBox="1"/>
          <p:nvPr/>
        </p:nvSpPr>
        <p:spPr>
          <a:xfrm>
            <a:off x="9629305" y="6334010"/>
            <a:ext cx="1693351"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便利</a:t>
            </a:r>
            <a:endParaRPr kumimoji="1" lang="ja-JP" altLang="en-US" sz="1000">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F0A6A06D-D94D-FBB4-E6F2-9624C5C70F9C}"/>
              </a:ext>
            </a:extLst>
          </p:cNvPr>
          <p:cNvSpPr txBox="1"/>
          <p:nvPr/>
        </p:nvSpPr>
        <p:spPr>
          <a:xfrm>
            <a:off x="408618" y="4588985"/>
            <a:ext cx="2492990" cy="369332"/>
          </a:xfrm>
          <a:prstGeom prst="rect">
            <a:avLst/>
          </a:prstGeom>
          <a:solidFill>
            <a:srgbClr val="FFB3B4">
              <a:alpha val="69804"/>
            </a:srgbClr>
          </a:solidFill>
        </p:spPr>
        <p:txBody>
          <a:bodyPr wrap="none" rtlCol="0">
            <a:spAutoFit/>
          </a:bodyPr>
          <a:lstStyle/>
          <a:p>
            <a:r>
              <a:rPr kumimoji="1" lang="ja-JP" altLang="en-US"/>
              <a:t>生成に関するパターン</a:t>
            </a:r>
          </a:p>
        </p:txBody>
      </p:sp>
      <p:sp>
        <p:nvSpPr>
          <p:cNvPr id="3" name="テキスト ボックス 2">
            <a:extLst>
              <a:ext uri="{FF2B5EF4-FFF2-40B4-BE49-F238E27FC236}">
                <a16:creationId xmlns:a16="http://schemas.microsoft.com/office/drawing/2014/main" id="{0955B676-4F2B-6117-7447-1CF2CDADE19C}"/>
              </a:ext>
            </a:extLst>
          </p:cNvPr>
          <p:cNvSpPr txBox="1"/>
          <p:nvPr/>
        </p:nvSpPr>
        <p:spPr>
          <a:xfrm>
            <a:off x="3374938" y="4588985"/>
            <a:ext cx="2492990" cy="369332"/>
          </a:xfrm>
          <a:prstGeom prst="rect">
            <a:avLst/>
          </a:prstGeom>
          <a:solidFill>
            <a:schemeClr val="accent6">
              <a:lumMod val="40000"/>
              <a:lumOff val="60000"/>
              <a:alpha val="69804"/>
            </a:schemeClr>
          </a:solidFill>
        </p:spPr>
        <p:txBody>
          <a:bodyPr wrap="none" rtlCol="0">
            <a:spAutoFit/>
          </a:bodyPr>
          <a:lstStyle/>
          <a:p>
            <a:r>
              <a:rPr kumimoji="1" lang="ja-JP" altLang="en-US"/>
              <a:t>構造に関するパターン</a:t>
            </a:r>
          </a:p>
        </p:txBody>
      </p:sp>
      <p:sp>
        <p:nvSpPr>
          <p:cNvPr id="6" name="テキスト ボックス 5">
            <a:extLst>
              <a:ext uri="{FF2B5EF4-FFF2-40B4-BE49-F238E27FC236}">
                <a16:creationId xmlns:a16="http://schemas.microsoft.com/office/drawing/2014/main" id="{2CAF49F5-D373-4F8F-B739-5DAA7B7CE68F}"/>
              </a:ext>
            </a:extLst>
          </p:cNvPr>
          <p:cNvSpPr txBox="1"/>
          <p:nvPr/>
        </p:nvSpPr>
        <p:spPr>
          <a:xfrm>
            <a:off x="7764665" y="4588985"/>
            <a:ext cx="2723823" cy="369332"/>
          </a:xfrm>
          <a:prstGeom prst="rect">
            <a:avLst/>
          </a:prstGeom>
          <a:solidFill>
            <a:srgbClr val="BDD7EE">
              <a:alpha val="69804"/>
            </a:srgbClr>
          </a:solidFill>
        </p:spPr>
        <p:txBody>
          <a:bodyPr wrap="none" rtlCol="0">
            <a:spAutoFit/>
          </a:bodyPr>
          <a:lstStyle/>
          <a:p>
            <a:r>
              <a:rPr kumimoji="1" lang="ja-JP" altLang="en-US"/>
              <a:t>振舞いに関するパターン</a:t>
            </a:r>
          </a:p>
        </p:txBody>
      </p:sp>
      <p:sp>
        <p:nvSpPr>
          <p:cNvPr id="8" name="正方形/長方形 7">
            <a:extLst>
              <a:ext uri="{FF2B5EF4-FFF2-40B4-BE49-F238E27FC236}">
                <a16:creationId xmlns:a16="http://schemas.microsoft.com/office/drawing/2014/main" id="{C9FF8F88-6796-D4E7-4A55-BC6BDE071654}"/>
              </a:ext>
            </a:extLst>
          </p:cNvPr>
          <p:cNvSpPr/>
          <p:nvPr/>
        </p:nvSpPr>
        <p:spPr>
          <a:xfrm>
            <a:off x="0" y="623859"/>
            <a:ext cx="12192000" cy="623414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タイトル 57">
            <a:extLst>
              <a:ext uri="{FF2B5EF4-FFF2-40B4-BE49-F238E27FC236}">
                <a16:creationId xmlns:a16="http://schemas.microsoft.com/office/drawing/2014/main" id="{10CB1EC2-43A1-E55C-E0E3-F49A66639E52}"/>
              </a:ext>
            </a:extLst>
          </p:cNvPr>
          <p:cNvSpPr>
            <a:spLocks noGrp="1"/>
          </p:cNvSpPr>
          <p:nvPr>
            <p:ph type="title"/>
          </p:nvPr>
        </p:nvSpPr>
        <p:spPr>
          <a:xfrm>
            <a:off x="821497" y="125073"/>
            <a:ext cx="10515600" cy="1325563"/>
          </a:xfrm>
        </p:spPr>
        <p:txBody>
          <a:bodyPr/>
          <a:lstStyle/>
          <a:p>
            <a:r>
              <a:rPr lang="ja-JP" altLang="en-US" sz="6000"/>
              <a:t>デザインパターン一覧</a:t>
            </a:r>
          </a:p>
        </p:txBody>
      </p:sp>
      <p:sp>
        <p:nvSpPr>
          <p:cNvPr id="50" name="角丸四角形 49">
            <a:extLst>
              <a:ext uri="{FF2B5EF4-FFF2-40B4-BE49-F238E27FC236}">
                <a16:creationId xmlns:a16="http://schemas.microsoft.com/office/drawing/2014/main" id="{864C79CC-D08E-E37F-96DA-D814CBD75FA0}"/>
              </a:ext>
            </a:extLst>
          </p:cNvPr>
          <p:cNvSpPr/>
          <p:nvPr/>
        </p:nvSpPr>
        <p:spPr>
          <a:xfrm>
            <a:off x="6112704" y="3925495"/>
            <a:ext cx="2951999" cy="914400"/>
          </a:xfrm>
          <a:prstGeom prst="roundRect">
            <a:avLst>
              <a:gd name="adj" fmla="val 11111"/>
            </a:avLst>
          </a:prstGeom>
          <a:solidFill>
            <a:schemeClr val="accent5">
              <a:lumMod val="40000"/>
              <a:lumOff val="6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3A048C20-D269-3137-1261-0DE8967B588B}"/>
              </a:ext>
            </a:extLst>
          </p:cNvPr>
          <p:cNvSpPr txBox="1"/>
          <p:nvPr/>
        </p:nvSpPr>
        <p:spPr>
          <a:xfrm>
            <a:off x="6112703"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Iterator</a:t>
            </a:r>
          </a:p>
          <a:p>
            <a:r>
              <a:rPr kumimoji="1" lang="ja-JP" altLang="en-US" sz="1000">
                <a:latin typeface="Meiryo" panose="020B0604030504040204" pitchFamily="34" charset="-128"/>
                <a:ea typeface="Meiryo" panose="020B0604030504040204" pitchFamily="34" charset="-128"/>
              </a:rPr>
              <a:t>集約オブジェクトを内包するオブジェクトが内部表現を公開することなく，その要素に順にアクセスする方法を提供する．</a:t>
            </a:r>
          </a:p>
        </p:txBody>
      </p:sp>
      <p:sp>
        <p:nvSpPr>
          <p:cNvPr id="61" name="星 5 60">
            <a:extLst>
              <a:ext uri="{FF2B5EF4-FFF2-40B4-BE49-F238E27FC236}">
                <a16:creationId xmlns:a16="http://schemas.microsoft.com/office/drawing/2014/main" id="{39F88850-D2FE-B7B8-A601-6D779F759621}"/>
              </a:ext>
            </a:extLst>
          </p:cNvPr>
          <p:cNvSpPr>
            <a:spLocks noChangeAspect="1"/>
          </p:cNvSpPr>
          <p:nvPr/>
        </p:nvSpPr>
        <p:spPr>
          <a:xfrm>
            <a:off x="8697836" y="3923816"/>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32907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Iterator</a:t>
            </a:r>
            <a:r>
              <a:rPr kumimoji="1" lang="ja-JP" altLang="en-US" dirty="0"/>
              <a:t>パターン</a:t>
            </a:r>
          </a:p>
        </p:txBody>
      </p:sp>
      <p:sp>
        <p:nvSpPr>
          <p:cNvPr id="6" name="コンテンツ プレースホルダー 5"/>
          <p:cNvSpPr>
            <a:spLocks noGrp="1"/>
          </p:cNvSpPr>
          <p:nvPr>
            <p:ph idx="1"/>
          </p:nvPr>
        </p:nvSpPr>
        <p:spPr/>
        <p:txBody>
          <a:bodyPr>
            <a:normAutofit/>
          </a:bodyPr>
          <a:lstStyle/>
          <a:p>
            <a:pPr>
              <a:lnSpc>
                <a:spcPct val="100000"/>
              </a:lnSpc>
            </a:pPr>
            <a:r>
              <a:rPr lang="ja-JP" altLang="en-US" dirty="0"/>
              <a:t>コンテナ変数：複数の要素を持つ変数．</a:t>
            </a:r>
            <a:endParaRPr lang="en-US" altLang="ja-JP" dirty="0"/>
          </a:p>
          <a:p>
            <a:pPr lvl="1">
              <a:lnSpc>
                <a:spcPct val="100000"/>
              </a:lnSpc>
            </a:pPr>
            <a:r>
              <a:rPr kumimoji="1" lang="ja-JP" altLang="en-US" dirty="0"/>
              <a:t>コンテナ変数の型が何であろうとも，同じように要素にアクセスできる方法．</a:t>
            </a:r>
          </a:p>
        </p:txBody>
      </p:sp>
      <p:sp>
        <p:nvSpPr>
          <p:cNvPr id="13" name="フッター プレースホルダー 12"/>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16</a:t>
            </a:fld>
            <a:endParaRPr lang="en-US" dirty="0"/>
          </a:p>
        </p:txBody>
      </p:sp>
      <p:grpSp>
        <p:nvGrpSpPr>
          <p:cNvPr id="9" name="図形グループ 8"/>
          <p:cNvGrpSpPr/>
          <p:nvPr/>
        </p:nvGrpSpPr>
        <p:grpSpPr>
          <a:xfrm>
            <a:off x="838200" y="4789908"/>
            <a:ext cx="5650906" cy="954107"/>
            <a:chOff x="478698" y="3980329"/>
            <a:chExt cx="5650906" cy="954107"/>
          </a:xfrm>
          <a:solidFill>
            <a:srgbClr val="FFFFFF"/>
          </a:solidFill>
        </p:grpSpPr>
        <p:sp>
          <p:nvSpPr>
            <p:cNvPr id="7" name="テキスト ボックス 6"/>
            <p:cNvSpPr txBox="1"/>
            <p:nvPr/>
          </p:nvSpPr>
          <p:spPr>
            <a:xfrm>
              <a:off x="478698" y="3980329"/>
              <a:ext cx="5650906" cy="954107"/>
            </a:xfrm>
            <a:prstGeom prst="rect">
              <a:avLst/>
            </a:prstGeom>
            <a:grpFill/>
            <a:ln>
              <a:solidFill>
                <a:schemeClr val="tx1"/>
              </a:solidFill>
            </a:ln>
          </p:spPr>
          <p:txBody>
            <a:bodyPr wrap="none" rtlCol="0">
              <a:spAutoFit/>
            </a:bodyPr>
            <a:lstStyle/>
            <a:p>
              <a:r>
                <a:rPr lang="en-US" altLang="ja-JP" sz="1400" dirty="0">
                  <a:latin typeface="Consolas" charset="0"/>
                  <a:ea typeface="Consolas" charset="0"/>
                  <a:cs typeface="Consolas" charset="0"/>
                </a:rPr>
                <a:t>List&lt;Item&gt; list = // list</a:t>
              </a:r>
              <a:r>
                <a:rPr lang="ja-JP" altLang="en-US" sz="1400" dirty="0">
                  <a:latin typeface="+mn-ea"/>
                  <a:cs typeface="Consolas" charset="0"/>
                </a:rPr>
                <a:t>の構築．</a:t>
              </a:r>
              <a:endParaRPr lang="en-US" altLang="ja-JP" sz="1400" dirty="0">
                <a:latin typeface="+mn-ea"/>
                <a:cs typeface="Consolas" charset="0"/>
              </a:endParaRPr>
            </a:p>
            <a:p>
              <a:r>
                <a:rPr lang="en-US" altLang="ja-JP" sz="1400" dirty="0">
                  <a:latin typeface="Consolas" charset="0"/>
                  <a:ea typeface="Consolas" charset="0"/>
                  <a:cs typeface="Consolas" charset="0"/>
                </a:rPr>
                <a:t>for(</a:t>
              </a:r>
              <a:r>
                <a:rPr lang="en-US" altLang="ja-JP" sz="1400" dirty="0">
                  <a:solidFill>
                    <a:schemeClr val="accent2">
                      <a:lumMod val="75000"/>
                    </a:schemeClr>
                  </a:solidFill>
                  <a:latin typeface="Consolas" charset="0"/>
                  <a:ea typeface="Consolas" charset="0"/>
                  <a:cs typeface="Consolas" charset="0"/>
                </a:rPr>
                <a:t>Iterator</a:t>
              </a:r>
              <a:r>
                <a:rPr lang="en-US" altLang="ja-JP" sz="1400" dirty="0">
                  <a:latin typeface="Consolas" charset="0"/>
                  <a:ea typeface="Consolas" charset="0"/>
                  <a:cs typeface="Consolas" charset="0"/>
                </a:rPr>
                <a:t>&lt;Item&gt; </a:t>
              </a:r>
              <a:r>
                <a:rPr lang="en-US" altLang="ja-JP" sz="1400" dirty="0" err="1">
                  <a:latin typeface="Consolas" charset="0"/>
                  <a:ea typeface="Consolas" charset="0"/>
                  <a:cs typeface="Consolas" charset="0"/>
                </a:rPr>
                <a:t>i</a:t>
              </a:r>
              <a:r>
                <a:rPr lang="en-US" altLang="ja-JP" sz="1400" dirty="0">
                  <a:latin typeface="Consolas" charset="0"/>
                  <a:ea typeface="Consolas" charset="0"/>
                  <a:cs typeface="Consolas" charset="0"/>
                </a:rPr>
                <a:t> = </a:t>
              </a:r>
              <a:r>
                <a:rPr lang="en-US" altLang="ja-JP" sz="1400" dirty="0" err="1">
                  <a:latin typeface="Consolas" charset="0"/>
                  <a:ea typeface="Consolas" charset="0"/>
                  <a:cs typeface="Consolas" charset="0"/>
                </a:rPr>
                <a:t>list.iterator</a:t>
              </a:r>
              <a:r>
                <a:rPr lang="en-US" altLang="ja-JP" sz="1400" dirty="0">
                  <a:latin typeface="Consolas" charset="0"/>
                  <a:ea typeface="Consolas" charset="0"/>
                  <a:cs typeface="Consolas" charset="0"/>
                </a:rPr>
                <a:t>(); </a:t>
              </a:r>
              <a:r>
                <a:rPr lang="en-US" altLang="ja-JP" sz="1400" b="1" dirty="0" err="1">
                  <a:solidFill>
                    <a:schemeClr val="accent2">
                      <a:lumMod val="75000"/>
                    </a:schemeClr>
                  </a:solidFill>
                  <a:latin typeface="Consolas" charset="0"/>
                  <a:ea typeface="Consolas" charset="0"/>
                  <a:cs typeface="Consolas" charset="0"/>
                </a:rPr>
                <a:t>i.hasNext</a:t>
              </a:r>
              <a:r>
                <a:rPr lang="en-US" altLang="ja-JP" sz="1400" b="1" dirty="0">
                  <a:solidFill>
                    <a:schemeClr val="accent2">
                      <a:lumMod val="75000"/>
                    </a:schemeClr>
                  </a:solidFill>
                  <a:latin typeface="Consolas" charset="0"/>
                  <a:ea typeface="Consolas" charset="0"/>
                  <a:cs typeface="Consolas" charset="0"/>
                </a:rPr>
                <a:t>()</a:t>
              </a:r>
              <a:r>
                <a:rPr lang="en-US" altLang="ja-JP" sz="1400" dirty="0">
                  <a:latin typeface="Consolas" charset="0"/>
                  <a:ea typeface="Consolas" charset="0"/>
                  <a:cs typeface="Consolas" charset="0"/>
                </a:rPr>
                <a:t>; ){</a:t>
              </a:r>
            </a:p>
            <a:p>
              <a:r>
                <a:rPr lang="en-US" altLang="ja-JP" sz="1400" dirty="0">
                  <a:latin typeface="Consolas" charset="0"/>
                  <a:ea typeface="Consolas" charset="0"/>
                  <a:cs typeface="Consolas" charset="0"/>
                </a:rPr>
                <a:t>    Item item = </a:t>
              </a:r>
              <a:r>
                <a:rPr lang="en-US" altLang="ja-JP" sz="1400" b="1" dirty="0" err="1">
                  <a:solidFill>
                    <a:schemeClr val="accent2">
                      <a:lumMod val="75000"/>
                    </a:schemeClr>
                  </a:solidFill>
                  <a:latin typeface="Consolas" charset="0"/>
                  <a:ea typeface="Consolas" charset="0"/>
                  <a:cs typeface="Consolas" charset="0"/>
                </a:rPr>
                <a:t>i.next</a:t>
              </a:r>
              <a:r>
                <a:rPr lang="en-US" altLang="ja-JP" sz="1400" b="1" dirty="0">
                  <a:solidFill>
                    <a:schemeClr val="accent2">
                      <a:lumMod val="75000"/>
                    </a:schemeClr>
                  </a:solidFill>
                  <a:latin typeface="Consolas" charset="0"/>
                  <a:ea typeface="Consolas" charset="0"/>
                  <a:cs typeface="Consolas" charset="0"/>
                </a:rPr>
                <a:t>()</a:t>
              </a:r>
              <a:r>
                <a:rPr lang="en-US" altLang="ja-JP" sz="1400" dirty="0">
                  <a:latin typeface="Consolas" charset="0"/>
                  <a:ea typeface="Consolas" charset="0"/>
                  <a:cs typeface="Consolas" charset="0"/>
                </a:rPr>
                <a:t>;</a:t>
              </a:r>
            </a:p>
            <a:p>
              <a:r>
                <a:rPr lang="en-US" altLang="ja-JP" sz="1400" dirty="0">
                  <a:latin typeface="Consolas" charset="0"/>
                  <a:ea typeface="Consolas" charset="0"/>
                  <a:cs typeface="Consolas" charset="0"/>
                </a:rPr>
                <a:t>}</a:t>
              </a:r>
              <a:endParaRPr lang="ja-JP" altLang="en-US" sz="1400" dirty="0">
                <a:latin typeface="Consolas" charset="0"/>
                <a:ea typeface="Consolas" charset="0"/>
                <a:cs typeface="Consolas" charset="0"/>
              </a:endParaRPr>
            </a:p>
          </p:txBody>
        </p:sp>
        <p:sp>
          <p:nvSpPr>
            <p:cNvPr id="8" name="正方形/長方形 7"/>
            <p:cNvSpPr/>
            <p:nvPr/>
          </p:nvSpPr>
          <p:spPr>
            <a:xfrm>
              <a:off x="5409604" y="4610436"/>
              <a:ext cx="720000" cy="32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rgbClr val="FFFFFF"/>
                  </a:solidFill>
                </a:rPr>
                <a:t>Java</a:t>
              </a:r>
              <a:endParaRPr lang="ja-JP" altLang="en-US" sz="1400" dirty="0">
                <a:solidFill>
                  <a:srgbClr val="FFFFFF"/>
                </a:solidFill>
              </a:endParaRPr>
            </a:p>
          </p:txBody>
        </p:sp>
      </p:grpSp>
      <p:grpSp>
        <p:nvGrpSpPr>
          <p:cNvPr id="14" name="図形グループ 13"/>
          <p:cNvGrpSpPr/>
          <p:nvPr/>
        </p:nvGrpSpPr>
        <p:grpSpPr>
          <a:xfrm>
            <a:off x="838200" y="3763467"/>
            <a:ext cx="3762568" cy="954107"/>
            <a:chOff x="478698" y="3980329"/>
            <a:chExt cx="3762568" cy="954107"/>
          </a:xfrm>
          <a:solidFill>
            <a:srgbClr val="FFFFFF"/>
          </a:solidFill>
        </p:grpSpPr>
        <p:sp>
          <p:nvSpPr>
            <p:cNvPr id="15" name="テキスト ボックス 14"/>
            <p:cNvSpPr txBox="1"/>
            <p:nvPr/>
          </p:nvSpPr>
          <p:spPr>
            <a:xfrm>
              <a:off x="478698" y="3980329"/>
              <a:ext cx="3762568" cy="954107"/>
            </a:xfrm>
            <a:prstGeom prst="rect">
              <a:avLst/>
            </a:prstGeom>
            <a:grpFill/>
            <a:ln>
              <a:solidFill>
                <a:schemeClr val="tx1"/>
              </a:solidFill>
            </a:ln>
          </p:spPr>
          <p:txBody>
            <a:bodyPr wrap="none" rtlCol="0">
              <a:spAutoFit/>
            </a:bodyPr>
            <a:lstStyle/>
            <a:p>
              <a:r>
                <a:rPr lang="en-US" altLang="ja-JP" sz="1400" dirty="0">
                  <a:latin typeface="Consolas" charset="0"/>
                  <a:ea typeface="Consolas" charset="0"/>
                  <a:cs typeface="Consolas" charset="0"/>
                </a:rPr>
                <a:t>List&lt;Item&gt; list = // list</a:t>
              </a:r>
              <a:r>
                <a:rPr lang="ja-JP" altLang="en-US" sz="1400" dirty="0">
                  <a:latin typeface="+mn-ea"/>
                  <a:cs typeface="Consolas" charset="0"/>
                </a:rPr>
                <a:t>の構築．</a:t>
              </a:r>
              <a:endParaRPr lang="en-US" altLang="ja-JP" sz="1400" dirty="0">
                <a:latin typeface="+mn-ea"/>
                <a:cs typeface="Consolas" charset="0"/>
              </a:endParaRPr>
            </a:p>
            <a:p>
              <a:r>
                <a:rPr lang="en-US" altLang="ja-JP" sz="1400" dirty="0">
                  <a:latin typeface="Consolas" charset="0"/>
                  <a:ea typeface="Consolas" charset="0"/>
                  <a:cs typeface="Consolas" charset="0"/>
                </a:rPr>
                <a:t>for(</a:t>
              </a:r>
              <a:r>
                <a:rPr lang="en-US" altLang="ja-JP" sz="1400" dirty="0" err="1">
                  <a:latin typeface="Consolas" charset="0"/>
                  <a:ea typeface="Consolas" charset="0"/>
                  <a:cs typeface="Consolas" charset="0"/>
                </a:rPr>
                <a:t>int</a:t>
              </a:r>
              <a:r>
                <a:rPr lang="en-US" altLang="ja-JP" sz="1400" dirty="0">
                  <a:latin typeface="Consolas" charset="0"/>
                  <a:ea typeface="Consolas" charset="0"/>
                  <a:cs typeface="Consolas" charset="0"/>
                </a:rPr>
                <a:t> </a:t>
              </a:r>
              <a:r>
                <a:rPr lang="en-US" altLang="ja-JP" sz="1400" dirty="0" err="1">
                  <a:latin typeface="Consolas" charset="0"/>
                  <a:ea typeface="Consolas" charset="0"/>
                  <a:cs typeface="Consolas" charset="0"/>
                </a:rPr>
                <a:t>i</a:t>
              </a:r>
              <a:r>
                <a:rPr lang="en-US" altLang="ja-JP" sz="1400" dirty="0">
                  <a:latin typeface="Consolas" charset="0"/>
                  <a:ea typeface="Consolas" charset="0"/>
                  <a:cs typeface="Consolas" charset="0"/>
                </a:rPr>
                <a:t> = 0; </a:t>
              </a:r>
              <a:r>
                <a:rPr lang="en-US" altLang="ja-JP" sz="1400" dirty="0" err="1">
                  <a:latin typeface="Consolas" charset="0"/>
                  <a:ea typeface="Consolas" charset="0"/>
                  <a:cs typeface="Consolas" charset="0"/>
                </a:rPr>
                <a:t>i</a:t>
              </a:r>
              <a:r>
                <a:rPr lang="en-US" altLang="ja-JP" sz="1400" dirty="0">
                  <a:latin typeface="Consolas" charset="0"/>
                  <a:ea typeface="Consolas" charset="0"/>
                  <a:cs typeface="Consolas" charset="0"/>
                </a:rPr>
                <a:t> &lt; </a:t>
              </a:r>
              <a:r>
                <a:rPr lang="en-US" altLang="ja-JP" sz="1400" dirty="0" err="1">
                  <a:latin typeface="Consolas" charset="0"/>
                  <a:ea typeface="Consolas" charset="0"/>
                  <a:cs typeface="Consolas" charset="0"/>
                </a:rPr>
                <a:t>list.size</a:t>
              </a:r>
              <a:r>
                <a:rPr lang="en-US" altLang="ja-JP" sz="1400" dirty="0">
                  <a:latin typeface="Consolas" charset="0"/>
                  <a:ea typeface="Consolas" charset="0"/>
                  <a:cs typeface="Consolas" charset="0"/>
                </a:rPr>
                <a:t>(); ++){</a:t>
              </a:r>
            </a:p>
            <a:p>
              <a:r>
                <a:rPr lang="en-US" altLang="ja-JP" sz="1400" dirty="0">
                  <a:latin typeface="Consolas" charset="0"/>
                  <a:ea typeface="Consolas" charset="0"/>
                  <a:cs typeface="Consolas" charset="0"/>
                </a:rPr>
                <a:t>    Item item = </a:t>
              </a:r>
              <a:r>
                <a:rPr lang="en-US" altLang="ja-JP" sz="1400" dirty="0" err="1">
                  <a:latin typeface="Consolas" charset="0"/>
                  <a:ea typeface="Consolas" charset="0"/>
                  <a:cs typeface="Consolas" charset="0"/>
                </a:rPr>
                <a:t>list.get</a:t>
              </a:r>
              <a:r>
                <a:rPr lang="en-US" altLang="ja-JP" sz="1400" dirty="0">
                  <a:latin typeface="Consolas" charset="0"/>
                  <a:ea typeface="Consolas" charset="0"/>
                  <a:cs typeface="Consolas" charset="0"/>
                </a:rPr>
                <a:t>(</a:t>
              </a:r>
              <a:r>
                <a:rPr lang="en-US" altLang="ja-JP" sz="1400" dirty="0" err="1">
                  <a:latin typeface="Consolas" charset="0"/>
                  <a:ea typeface="Consolas" charset="0"/>
                  <a:cs typeface="Consolas" charset="0"/>
                </a:rPr>
                <a:t>i</a:t>
              </a:r>
              <a:r>
                <a:rPr lang="en-US" altLang="ja-JP" sz="1400" dirty="0">
                  <a:latin typeface="Consolas" charset="0"/>
                  <a:ea typeface="Consolas" charset="0"/>
                  <a:cs typeface="Consolas" charset="0"/>
                </a:rPr>
                <a:t>);</a:t>
              </a:r>
            </a:p>
            <a:p>
              <a:r>
                <a:rPr lang="en-US" altLang="ja-JP" sz="1400" dirty="0">
                  <a:latin typeface="Consolas" charset="0"/>
                  <a:ea typeface="Consolas" charset="0"/>
                  <a:cs typeface="Consolas" charset="0"/>
                </a:rPr>
                <a:t>}</a:t>
              </a:r>
              <a:endParaRPr lang="ja-JP" altLang="en-US" sz="1400" dirty="0">
                <a:latin typeface="Consolas" charset="0"/>
                <a:ea typeface="Consolas" charset="0"/>
                <a:cs typeface="Consolas" charset="0"/>
              </a:endParaRPr>
            </a:p>
          </p:txBody>
        </p:sp>
        <p:sp>
          <p:nvSpPr>
            <p:cNvPr id="16" name="正方形/長方形 15"/>
            <p:cNvSpPr/>
            <p:nvPr/>
          </p:nvSpPr>
          <p:spPr>
            <a:xfrm>
              <a:off x="3521266" y="4610435"/>
              <a:ext cx="720000" cy="32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rgbClr val="FFFFFF"/>
                  </a:solidFill>
                </a:rPr>
                <a:t>Java</a:t>
              </a:r>
              <a:endParaRPr lang="ja-JP" altLang="en-US" sz="1400" dirty="0">
                <a:solidFill>
                  <a:srgbClr val="FFFFFF"/>
                </a:solidFill>
              </a:endParaRPr>
            </a:p>
          </p:txBody>
        </p:sp>
      </p:grpSp>
      <p:sp>
        <p:nvSpPr>
          <p:cNvPr id="17" name="角丸四角形吹き出し 16"/>
          <p:cNvSpPr/>
          <p:nvPr/>
        </p:nvSpPr>
        <p:spPr>
          <a:xfrm>
            <a:off x="4854706" y="3763466"/>
            <a:ext cx="4263495" cy="954106"/>
          </a:xfrm>
          <a:prstGeom prst="wedgeRoundRectCallout">
            <a:avLst>
              <a:gd name="adj1" fmla="val -55446"/>
              <a:gd name="adj2" fmla="val 9507"/>
              <a:gd name="adj3" fmla="val 1666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list</a:t>
            </a:r>
            <a:r>
              <a:rPr lang="ja-JP" altLang="en-US" dirty="0">
                <a:solidFill>
                  <a:schemeClr val="tx1"/>
                </a:solidFill>
              </a:rPr>
              <a:t>の範囲をプログラマが気にしないといけない．</a:t>
            </a:r>
            <a:endParaRPr lang="en-US" altLang="ja-JP" dirty="0">
              <a:solidFill>
                <a:schemeClr val="tx1"/>
              </a:solidFill>
            </a:endParaRPr>
          </a:p>
          <a:p>
            <a:r>
              <a:rPr lang="en-US" altLang="ja-JP" dirty="0">
                <a:solidFill>
                  <a:schemeClr val="tx1"/>
                </a:solidFill>
              </a:rPr>
              <a:t>list</a:t>
            </a:r>
            <a:r>
              <a:rPr lang="ja-JP" altLang="en-US" dirty="0">
                <a:solidFill>
                  <a:schemeClr val="tx1"/>
                </a:solidFill>
              </a:rPr>
              <a:t>の型が変わると取得方法も異なる．</a:t>
            </a:r>
          </a:p>
        </p:txBody>
      </p:sp>
      <p:sp>
        <p:nvSpPr>
          <p:cNvPr id="18" name="乗算記号 17"/>
          <p:cNvSpPr/>
          <p:nvPr/>
        </p:nvSpPr>
        <p:spPr>
          <a:xfrm>
            <a:off x="8764127" y="4006578"/>
            <a:ext cx="720000" cy="720000"/>
          </a:xfrm>
          <a:prstGeom prst="mathMultiply">
            <a:avLst>
              <a:gd name="adj1" fmla="val 144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 name="角丸四角形吹き出し 18"/>
          <p:cNvSpPr/>
          <p:nvPr/>
        </p:nvSpPr>
        <p:spPr>
          <a:xfrm>
            <a:off x="6749910" y="4787056"/>
            <a:ext cx="2368291" cy="954106"/>
          </a:xfrm>
          <a:prstGeom prst="wedgeRoundRectCallout">
            <a:avLst>
              <a:gd name="adj1" fmla="val -58899"/>
              <a:gd name="adj2" fmla="val 9507"/>
              <a:gd name="adj3" fmla="val 16667"/>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Iterator</a:t>
            </a:r>
            <a:r>
              <a:rPr lang="ja-JP" altLang="en-US" dirty="0">
                <a:solidFill>
                  <a:schemeClr val="tx1"/>
                </a:solidFill>
              </a:rPr>
              <a:t>パターン．</a:t>
            </a:r>
            <a:endParaRPr lang="en-US" altLang="ja-JP" dirty="0">
              <a:solidFill>
                <a:schemeClr val="tx1"/>
              </a:solidFill>
            </a:endParaRPr>
          </a:p>
          <a:p>
            <a:r>
              <a:rPr lang="ja-JP" altLang="en-US" dirty="0">
                <a:solidFill>
                  <a:schemeClr val="tx1"/>
                </a:solidFill>
              </a:rPr>
              <a:t>上の問題が解決されている．</a:t>
            </a:r>
          </a:p>
        </p:txBody>
      </p:sp>
      <p:sp>
        <p:nvSpPr>
          <p:cNvPr id="38" name="フリーフォーム 37"/>
          <p:cNvSpPr/>
          <p:nvPr/>
        </p:nvSpPr>
        <p:spPr>
          <a:xfrm>
            <a:off x="8814451" y="5134888"/>
            <a:ext cx="631710" cy="544578"/>
          </a:xfrm>
          <a:custGeom>
            <a:avLst/>
            <a:gdLst>
              <a:gd name="connsiteX0" fmla="*/ 315855 w 631710"/>
              <a:gd name="connsiteY0" fmla="*/ 93973 h 544578"/>
              <a:gd name="connsiteX1" fmla="*/ 81625 w 631710"/>
              <a:gd name="connsiteY1" fmla="*/ 497818 h 544578"/>
              <a:gd name="connsiteX2" fmla="*/ 550085 w 631710"/>
              <a:gd name="connsiteY2" fmla="*/ 497818 h 544578"/>
              <a:gd name="connsiteX3" fmla="*/ 315855 w 631710"/>
              <a:gd name="connsiteY3" fmla="*/ 0 h 544578"/>
              <a:gd name="connsiteX4" fmla="*/ 631710 w 631710"/>
              <a:gd name="connsiteY4" fmla="*/ 544578 h 544578"/>
              <a:gd name="connsiteX5" fmla="*/ 0 w 631710"/>
              <a:gd name="connsiteY5" fmla="*/ 544578 h 54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710" h="544578">
                <a:moveTo>
                  <a:pt x="315855" y="93973"/>
                </a:moveTo>
                <a:lnTo>
                  <a:pt x="81625" y="497818"/>
                </a:lnTo>
                <a:lnTo>
                  <a:pt x="550085" y="497818"/>
                </a:lnTo>
                <a:close/>
                <a:moveTo>
                  <a:pt x="315855" y="0"/>
                </a:moveTo>
                <a:lnTo>
                  <a:pt x="631710" y="544578"/>
                </a:lnTo>
                <a:lnTo>
                  <a:pt x="0" y="544578"/>
                </a:lnTo>
                <a:close/>
              </a:path>
            </a:pathLst>
          </a:custGeom>
          <a:solidFill>
            <a:srgbClr val="9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custDataLst>
      <p:tags r:id="rId1"/>
    </p:custDataLst>
    <p:extLst>
      <p:ext uri="{BB962C8B-B14F-4D97-AF65-F5344CB8AC3E}">
        <p14:creationId xmlns:p14="http://schemas.microsoft.com/office/powerpoint/2010/main" val="303268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dissolve">
                                      <p:cBhvr>
                                        <p:cTn id="26" dur="500"/>
                                        <p:tgtEl>
                                          <p:spTgt spid="19"/>
                                        </p:tgtEl>
                                      </p:cBhvr>
                                    </p:animEffect>
                                  </p:childTnLst>
                                </p:cTn>
                              </p:par>
                            </p:childTnLst>
                          </p:cTn>
                        </p:par>
                        <p:par>
                          <p:cTn id="27" fill="hold">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dissolve">
                                      <p:cBhvr>
                                        <p:cTn id="3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Iterator</a:t>
            </a:r>
            <a:r>
              <a:rPr kumimoji="1" lang="ja-JP" altLang="en-US" dirty="0"/>
              <a:t>パターン</a:t>
            </a:r>
          </a:p>
        </p:txBody>
      </p:sp>
      <p:sp>
        <p:nvSpPr>
          <p:cNvPr id="6" name="コンテンツ プレースホルダー 5"/>
          <p:cNvSpPr>
            <a:spLocks noGrp="1"/>
          </p:cNvSpPr>
          <p:nvPr>
            <p:ph idx="1"/>
          </p:nvPr>
        </p:nvSpPr>
        <p:spPr>
          <a:xfrm>
            <a:off x="838200" y="1825625"/>
            <a:ext cx="10515600" cy="4351338"/>
          </a:xfrm>
        </p:spPr>
        <p:txBody>
          <a:bodyPr>
            <a:normAutofit/>
          </a:bodyPr>
          <a:lstStyle/>
          <a:p>
            <a:pPr>
              <a:lnSpc>
                <a:spcPct val="100000"/>
              </a:lnSpc>
            </a:pPr>
            <a:r>
              <a:rPr lang="ja-JP" altLang="en-US" dirty="0"/>
              <a:t>コンテナ変数：複数の要素を持つ変数．</a:t>
            </a:r>
            <a:endParaRPr lang="en-US" altLang="ja-JP" dirty="0"/>
          </a:p>
          <a:p>
            <a:pPr lvl="1">
              <a:lnSpc>
                <a:spcPct val="100000"/>
              </a:lnSpc>
            </a:pPr>
            <a:r>
              <a:rPr kumimoji="1" lang="ja-JP" altLang="en-US" dirty="0"/>
              <a:t>コンテナ変数の型が何であろうとも，同じように要素にアクセスできる方法．</a:t>
            </a:r>
          </a:p>
        </p:txBody>
      </p:sp>
      <p:sp>
        <p:nvSpPr>
          <p:cNvPr id="13" name="フッター プレースホルダー 12"/>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17</a:t>
            </a:fld>
            <a:endParaRPr lang="en-US" dirty="0"/>
          </a:p>
        </p:txBody>
      </p:sp>
      <p:grpSp>
        <p:nvGrpSpPr>
          <p:cNvPr id="10" name="図形グループ 9"/>
          <p:cNvGrpSpPr/>
          <p:nvPr/>
        </p:nvGrpSpPr>
        <p:grpSpPr>
          <a:xfrm>
            <a:off x="838200" y="3795576"/>
            <a:ext cx="3486852" cy="954107"/>
            <a:chOff x="478698" y="3980329"/>
            <a:chExt cx="3486852" cy="954107"/>
          </a:xfrm>
        </p:grpSpPr>
        <p:sp>
          <p:nvSpPr>
            <p:cNvPr id="11" name="テキスト ボックス 10"/>
            <p:cNvSpPr txBox="1"/>
            <p:nvPr/>
          </p:nvSpPr>
          <p:spPr>
            <a:xfrm>
              <a:off x="478698" y="3980329"/>
              <a:ext cx="3486852" cy="954107"/>
            </a:xfrm>
            <a:prstGeom prst="rect">
              <a:avLst/>
            </a:prstGeom>
            <a:solidFill>
              <a:srgbClr val="FFFFFF"/>
            </a:solidFill>
            <a:ln>
              <a:solidFill>
                <a:schemeClr val="tx1"/>
              </a:solidFill>
            </a:ln>
          </p:spPr>
          <p:txBody>
            <a:bodyPr wrap="none" rtlCol="0">
              <a:spAutoFit/>
            </a:bodyPr>
            <a:lstStyle/>
            <a:p>
              <a:r>
                <a:rPr lang="en-US" altLang="ja-JP" sz="1400" dirty="0">
                  <a:latin typeface="Consolas" charset="0"/>
                  <a:ea typeface="Consolas" charset="0"/>
                  <a:cs typeface="Consolas" charset="0"/>
                </a:rPr>
                <a:t>List&lt;Item&gt; list = // list</a:t>
              </a:r>
              <a:r>
                <a:rPr lang="ja-JP" altLang="en-US" sz="1400" dirty="0">
                  <a:latin typeface="+mn-ea"/>
                  <a:cs typeface="Consolas" charset="0"/>
                </a:rPr>
                <a:t>の構築．</a:t>
              </a:r>
              <a:endParaRPr lang="en-US" altLang="ja-JP" sz="1400" dirty="0">
                <a:latin typeface="+mn-ea"/>
                <a:cs typeface="Consolas" charset="0"/>
              </a:endParaRPr>
            </a:p>
            <a:p>
              <a:r>
                <a:rPr lang="en-US" altLang="ja-JP" sz="1400" dirty="0">
                  <a:latin typeface="Consolas" charset="0"/>
                  <a:ea typeface="Consolas" charset="0"/>
                  <a:cs typeface="Consolas" charset="0"/>
                </a:rPr>
                <a:t>for(Item item: list){</a:t>
              </a:r>
            </a:p>
            <a:p>
              <a:r>
                <a:rPr lang="en-US" altLang="ja-JP" sz="1400" dirty="0">
                  <a:latin typeface="Consolas" charset="0"/>
                  <a:ea typeface="Consolas" charset="0"/>
                  <a:cs typeface="Consolas" charset="0"/>
                </a:rPr>
                <a:t>    // item</a:t>
              </a:r>
              <a:r>
                <a:rPr lang="ja-JP" altLang="en-US" sz="1400" dirty="0">
                  <a:latin typeface="+mn-ea"/>
                  <a:cs typeface="Consolas" charset="0"/>
                </a:rPr>
                <a:t>に対する処理．</a:t>
              </a:r>
              <a:endParaRPr lang="en-US" altLang="ja-JP" sz="1400" dirty="0">
                <a:latin typeface="+mn-ea"/>
                <a:cs typeface="Consolas" charset="0"/>
              </a:endParaRPr>
            </a:p>
            <a:p>
              <a:r>
                <a:rPr lang="en-US" altLang="ja-JP" sz="1400" dirty="0">
                  <a:latin typeface="Consolas" charset="0"/>
                  <a:ea typeface="Consolas" charset="0"/>
                  <a:cs typeface="Consolas" charset="0"/>
                </a:rPr>
                <a:t>}</a:t>
              </a:r>
              <a:endParaRPr lang="ja-JP" altLang="en-US" sz="1400" dirty="0">
                <a:latin typeface="Consolas" charset="0"/>
                <a:ea typeface="Consolas" charset="0"/>
                <a:cs typeface="Consolas" charset="0"/>
              </a:endParaRPr>
            </a:p>
          </p:txBody>
        </p:sp>
        <p:sp>
          <p:nvSpPr>
            <p:cNvPr id="12" name="正方形/長方形 11"/>
            <p:cNvSpPr/>
            <p:nvPr/>
          </p:nvSpPr>
          <p:spPr>
            <a:xfrm>
              <a:off x="3245550" y="4610436"/>
              <a:ext cx="720000" cy="32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rgbClr val="FFFFFF"/>
                  </a:solidFill>
                </a:rPr>
                <a:t>Java</a:t>
              </a:r>
              <a:endParaRPr lang="ja-JP" altLang="en-US" sz="1400" dirty="0">
                <a:solidFill>
                  <a:srgbClr val="FFFFFF"/>
                </a:solidFill>
              </a:endParaRPr>
            </a:p>
          </p:txBody>
        </p:sp>
      </p:grpSp>
      <p:sp>
        <p:nvSpPr>
          <p:cNvPr id="21" name="角丸四角形吹き出し 20"/>
          <p:cNvSpPr/>
          <p:nvPr/>
        </p:nvSpPr>
        <p:spPr>
          <a:xfrm>
            <a:off x="4584960" y="3795576"/>
            <a:ext cx="4533240" cy="954106"/>
          </a:xfrm>
          <a:prstGeom prst="wedgeRoundRectCallout">
            <a:avLst>
              <a:gd name="adj1" fmla="val -55753"/>
              <a:gd name="adj2" fmla="val -9660"/>
              <a:gd name="adj3" fmla="val 16667"/>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Iterator</a:t>
            </a:r>
            <a:r>
              <a:rPr lang="ja-JP" altLang="en-US" dirty="0">
                <a:solidFill>
                  <a:schemeClr val="tx1"/>
                </a:solidFill>
              </a:rPr>
              <a:t>の文字は消えているが，</a:t>
            </a:r>
            <a:r>
              <a:rPr lang="en-US" altLang="ja-JP" dirty="0">
                <a:solidFill>
                  <a:schemeClr val="tx1"/>
                </a:solidFill>
              </a:rPr>
              <a:t>Iterator</a:t>
            </a:r>
            <a:r>
              <a:rPr lang="ja-JP" altLang="en-US" dirty="0">
                <a:solidFill>
                  <a:schemeClr val="tx1"/>
                </a:solidFill>
              </a:rPr>
              <a:t>パターン．文字数が省略できる．</a:t>
            </a:r>
            <a:endParaRPr lang="en-US" altLang="ja-JP" dirty="0">
              <a:solidFill>
                <a:schemeClr val="tx1"/>
              </a:solidFill>
            </a:endParaRPr>
          </a:p>
          <a:p>
            <a:r>
              <a:rPr lang="en-US" altLang="ja-JP" dirty="0">
                <a:solidFill>
                  <a:schemeClr val="tx1"/>
                </a:solidFill>
              </a:rPr>
              <a:t>Iterator</a:t>
            </a:r>
            <a:r>
              <a:rPr lang="ja-JP" altLang="en-US" dirty="0">
                <a:solidFill>
                  <a:schemeClr val="tx1"/>
                </a:solidFill>
              </a:rPr>
              <a:t>パターンが完全な裏方になった．</a:t>
            </a:r>
          </a:p>
        </p:txBody>
      </p:sp>
      <p:grpSp>
        <p:nvGrpSpPr>
          <p:cNvPr id="25" name="図形グループ 24"/>
          <p:cNvGrpSpPr/>
          <p:nvPr/>
        </p:nvGrpSpPr>
        <p:grpSpPr>
          <a:xfrm>
            <a:off x="838200" y="4806892"/>
            <a:ext cx="3486852" cy="954107"/>
            <a:chOff x="478698" y="3980329"/>
            <a:chExt cx="3486852" cy="954107"/>
          </a:xfrm>
        </p:grpSpPr>
        <p:sp>
          <p:nvSpPr>
            <p:cNvPr id="26" name="テキスト ボックス 25"/>
            <p:cNvSpPr txBox="1"/>
            <p:nvPr/>
          </p:nvSpPr>
          <p:spPr>
            <a:xfrm>
              <a:off x="478698" y="3980329"/>
              <a:ext cx="3486852" cy="954107"/>
            </a:xfrm>
            <a:prstGeom prst="rect">
              <a:avLst/>
            </a:prstGeom>
            <a:solidFill>
              <a:srgbClr val="FFFFFF"/>
            </a:solidFill>
            <a:ln>
              <a:solidFill>
                <a:schemeClr val="tx1"/>
              </a:solidFill>
            </a:ln>
          </p:spPr>
          <p:txBody>
            <a:bodyPr wrap="square" rtlCol="0">
              <a:spAutoFit/>
            </a:bodyPr>
            <a:lstStyle/>
            <a:p>
              <a:r>
                <a:rPr lang="en-US" altLang="ja-JP" sz="1400" dirty="0">
                  <a:latin typeface="Consolas" charset="0"/>
                  <a:ea typeface="Consolas" charset="0"/>
                  <a:cs typeface="Consolas" charset="0"/>
                </a:rPr>
                <a:t>List&lt;Item&gt; list = // list</a:t>
              </a:r>
              <a:r>
                <a:rPr lang="ja-JP" altLang="en-US" sz="1400" dirty="0">
                  <a:latin typeface="+mn-ea"/>
                  <a:cs typeface="Consolas" charset="0"/>
                </a:rPr>
                <a:t>の構築．</a:t>
              </a:r>
              <a:endParaRPr lang="en-US" altLang="ja-JP" sz="1400" dirty="0">
                <a:latin typeface="+mn-ea"/>
                <a:cs typeface="Consolas" charset="0"/>
              </a:endParaRPr>
            </a:p>
            <a:p>
              <a:r>
                <a:rPr lang="en-US" altLang="ja-JP" sz="1400" dirty="0" err="1">
                  <a:latin typeface="Consolas" charset="0"/>
                  <a:ea typeface="Consolas" charset="0"/>
                  <a:cs typeface="Consolas" charset="0"/>
                </a:rPr>
                <a:t>list.stream</a:t>
              </a:r>
              <a:r>
                <a:rPr lang="en-US" altLang="ja-JP" sz="1400" dirty="0">
                  <a:latin typeface="Consolas" charset="0"/>
                  <a:ea typeface="Consolas" charset="0"/>
                  <a:cs typeface="Consolas" charset="0"/>
                </a:rPr>
                <a:t>().</a:t>
              </a:r>
              <a:r>
                <a:rPr lang="en-US" altLang="ja-JP" sz="1400" dirty="0" err="1">
                  <a:latin typeface="Consolas" charset="0"/>
                  <a:ea typeface="Consolas" charset="0"/>
                  <a:cs typeface="Consolas" charset="0"/>
                </a:rPr>
                <a:t>forEach</a:t>
              </a:r>
              <a:r>
                <a:rPr lang="en-US" altLang="ja-JP" sz="1400" dirty="0">
                  <a:latin typeface="Consolas" charset="0"/>
                  <a:ea typeface="Consolas" charset="0"/>
                  <a:cs typeface="Consolas" charset="0"/>
                </a:rPr>
                <a:t>(item -&gt; {</a:t>
              </a:r>
            </a:p>
            <a:p>
              <a:r>
                <a:rPr lang="en-US" altLang="ja-JP" sz="1400" dirty="0">
                  <a:latin typeface="Consolas" charset="0"/>
                  <a:ea typeface="Consolas" charset="0"/>
                  <a:cs typeface="Consolas" charset="0"/>
                </a:rPr>
                <a:t>  //</a:t>
              </a:r>
              <a:r>
                <a:rPr lang="en-US" altLang="ja-JP" sz="1400" dirty="0">
                  <a:latin typeface="+mn-ea"/>
                  <a:cs typeface="Consolas" charset="0"/>
                </a:rPr>
                <a:t> </a:t>
              </a:r>
              <a:r>
                <a:rPr lang="ja-JP" altLang="en-US" sz="1400" dirty="0">
                  <a:latin typeface="+mn-ea"/>
                  <a:cs typeface="Consolas" charset="0"/>
                </a:rPr>
                <a:t>一つの要素に対する処理．</a:t>
              </a:r>
              <a:br>
                <a:rPr lang="en-US" altLang="ja-JP" sz="1400" dirty="0">
                  <a:latin typeface="+mn-ea"/>
                  <a:cs typeface="Consolas" charset="0"/>
                </a:rPr>
              </a:br>
              <a:r>
                <a:rPr lang="en-US" altLang="ja-JP" sz="1400" dirty="0">
                  <a:latin typeface="Consolas" charset="0"/>
                  <a:ea typeface="Consolas" charset="0"/>
                  <a:cs typeface="Consolas" charset="0"/>
                </a:rPr>
                <a:t>});</a:t>
              </a:r>
            </a:p>
          </p:txBody>
        </p:sp>
        <p:sp>
          <p:nvSpPr>
            <p:cNvPr id="27" name="正方形/長方形 26"/>
            <p:cNvSpPr/>
            <p:nvPr/>
          </p:nvSpPr>
          <p:spPr>
            <a:xfrm>
              <a:off x="3245550" y="4610436"/>
              <a:ext cx="720000" cy="32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rgbClr val="FFFFFF"/>
                  </a:solidFill>
                </a:rPr>
                <a:t>Java</a:t>
              </a:r>
              <a:endParaRPr lang="ja-JP" altLang="en-US" sz="1400" dirty="0">
                <a:solidFill>
                  <a:srgbClr val="FFFFFF"/>
                </a:solidFill>
              </a:endParaRPr>
            </a:p>
          </p:txBody>
        </p:sp>
      </p:grpSp>
      <p:sp>
        <p:nvSpPr>
          <p:cNvPr id="28" name="角丸四角形吹き出し 27"/>
          <p:cNvSpPr/>
          <p:nvPr/>
        </p:nvSpPr>
        <p:spPr>
          <a:xfrm>
            <a:off x="4584960" y="4806892"/>
            <a:ext cx="4533240" cy="954106"/>
          </a:xfrm>
          <a:prstGeom prst="wedgeRoundRectCallout">
            <a:avLst>
              <a:gd name="adj1" fmla="val -55753"/>
              <a:gd name="adj2" fmla="val -9660"/>
              <a:gd name="adj3" fmla="val 16667"/>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for</a:t>
            </a:r>
            <a:r>
              <a:rPr lang="ja-JP" altLang="en-US" dirty="0">
                <a:solidFill>
                  <a:schemeClr val="tx1"/>
                </a:solidFill>
              </a:rPr>
              <a:t>などの繰り返しでは</a:t>
            </a:r>
            <a:r>
              <a:rPr lang="en-US" altLang="ja-JP" dirty="0" err="1">
                <a:solidFill>
                  <a:schemeClr val="tx1"/>
                </a:solidFill>
              </a:rPr>
              <a:t>i</a:t>
            </a:r>
            <a:r>
              <a:rPr lang="ja-JP" altLang="en-US" dirty="0">
                <a:solidFill>
                  <a:schemeClr val="tx1"/>
                </a:solidFill>
              </a:rPr>
              <a:t>の範囲ミスで容易にバグが出る．そもそも</a:t>
            </a:r>
            <a:r>
              <a:rPr lang="en-US" altLang="ja-JP" dirty="0" err="1">
                <a:solidFill>
                  <a:schemeClr val="tx1"/>
                </a:solidFill>
              </a:rPr>
              <a:t>i</a:t>
            </a:r>
            <a:r>
              <a:rPr lang="ja-JP" altLang="en-US" dirty="0">
                <a:solidFill>
                  <a:schemeClr val="tx1"/>
                </a:solidFill>
              </a:rPr>
              <a:t>をプログラマが制御している時点で間違い．</a:t>
            </a:r>
          </a:p>
        </p:txBody>
      </p:sp>
      <p:grpSp>
        <p:nvGrpSpPr>
          <p:cNvPr id="29" name="図形グループ 28"/>
          <p:cNvGrpSpPr/>
          <p:nvPr/>
        </p:nvGrpSpPr>
        <p:grpSpPr>
          <a:xfrm>
            <a:off x="8848201" y="5166998"/>
            <a:ext cx="540000" cy="540000"/>
            <a:chOff x="8488699" y="6104154"/>
            <a:chExt cx="540000" cy="540000"/>
          </a:xfrm>
        </p:grpSpPr>
        <p:sp>
          <p:nvSpPr>
            <p:cNvPr id="30" name="ドーナツ 29"/>
            <p:cNvSpPr/>
            <p:nvPr/>
          </p:nvSpPr>
          <p:spPr>
            <a:xfrm>
              <a:off x="8488699" y="6104154"/>
              <a:ext cx="540000" cy="540000"/>
            </a:xfrm>
            <a:prstGeom prst="donut">
              <a:avLst>
                <a:gd name="adj" fmla="val 145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sp>
          <p:nvSpPr>
            <p:cNvPr id="31" name="ドーナツ 30"/>
            <p:cNvSpPr/>
            <p:nvPr/>
          </p:nvSpPr>
          <p:spPr>
            <a:xfrm>
              <a:off x="8632698" y="6248154"/>
              <a:ext cx="252000" cy="252000"/>
            </a:xfrm>
            <a:prstGeom prst="donut">
              <a:avLst>
                <a:gd name="adj" fmla="val 26228"/>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grpSp>
      <p:sp>
        <p:nvSpPr>
          <p:cNvPr id="20" name="ドーナツ 19"/>
          <p:cNvSpPr/>
          <p:nvPr/>
        </p:nvSpPr>
        <p:spPr>
          <a:xfrm>
            <a:off x="8848201" y="4155682"/>
            <a:ext cx="540000" cy="540000"/>
          </a:xfrm>
          <a:prstGeom prst="donut">
            <a:avLst>
              <a:gd name="adj" fmla="val 145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spTree>
    <p:custDataLst>
      <p:tags r:id="rId1"/>
    </p:custDataLst>
    <p:extLst>
      <p:ext uri="{BB962C8B-B14F-4D97-AF65-F5344CB8AC3E}">
        <p14:creationId xmlns:p14="http://schemas.microsoft.com/office/powerpoint/2010/main" val="283661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dissolve">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dissolve">
                                      <p:cBhvr>
                                        <p:cTn id="26" dur="500"/>
                                        <p:tgtEl>
                                          <p:spTgt spid="28"/>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dissolve">
                                      <p:cBhvr>
                                        <p:cTn id="3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8"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Iterator</a:t>
            </a:r>
            <a:r>
              <a:rPr kumimoji="1" lang="ja-JP" altLang="en-US" dirty="0"/>
              <a:t>パターンのクラス図</a:t>
            </a:r>
          </a:p>
        </p:txBody>
      </p:sp>
      <p:sp>
        <p:nvSpPr>
          <p:cNvPr id="3" name="コンテンツ プレースホルダ 2"/>
          <p:cNvSpPr>
            <a:spLocks noGrp="1"/>
          </p:cNvSpPr>
          <p:nvPr>
            <p:ph idx="1"/>
          </p:nvPr>
        </p:nvSpPr>
        <p:spPr>
          <a:xfrm>
            <a:off x="838200" y="1825625"/>
            <a:ext cx="10515600" cy="2427655"/>
          </a:xfrm>
        </p:spPr>
        <p:txBody>
          <a:bodyPr>
            <a:normAutofit fontScale="85000" lnSpcReduction="20000"/>
          </a:bodyPr>
          <a:lstStyle/>
          <a:p>
            <a:pPr>
              <a:lnSpc>
                <a:spcPct val="120000"/>
              </a:lnSpc>
            </a:pPr>
            <a:r>
              <a:rPr lang="ja-JP" altLang="en-US" dirty="0"/>
              <a:t>集合の要素を一つ一つ数え上げていくパターン．</a:t>
            </a:r>
            <a:endParaRPr lang="en-US" altLang="ja-JP" dirty="0"/>
          </a:p>
          <a:p>
            <a:pPr lvl="1">
              <a:lnSpc>
                <a:spcPct val="120000"/>
              </a:lnSpc>
            </a:pPr>
            <a:r>
              <a:rPr kumimoji="1" lang="ja-JP" altLang="en-US" dirty="0"/>
              <a:t>日本語</a:t>
            </a:r>
            <a:r>
              <a:rPr kumimoji="1" lang="ja-JP" altLang="en-US"/>
              <a:t>では反復子と</a:t>
            </a:r>
            <a:r>
              <a:rPr kumimoji="1" lang="ja-JP" altLang="en-US" dirty="0"/>
              <a:t>呼ばれる．</a:t>
            </a:r>
            <a:endParaRPr kumimoji="1" lang="en-US" altLang="ja-JP" dirty="0"/>
          </a:p>
          <a:p>
            <a:pPr lvl="1">
              <a:lnSpc>
                <a:spcPct val="120000"/>
              </a:lnSpc>
            </a:pPr>
            <a:r>
              <a:rPr lang="ja-JP" altLang="en-US"/>
              <a:t>集合（</a:t>
            </a:r>
            <a:r>
              <a:rPr lang="en-US" altLang="ja-JP" dirty="0"/>
              <a:t>Aggregate</a:t>
            </a:r>
            <a:r>
              <a:rPr lang="ja-JP" altLang="en-US"/>
              <a:t>）の要素を反復子（</a:t>
            </a:r>
            <a:r>
              <a:rPr lang="en-US" altLang="ja-JP" dirty="0" err="1"/>
              <a:t>Iterator</a:t>
            </a:r>
            <a:r>
              <a:rPr lang="ja-JP" altLang="en-US" dirty="0"/>
              <a:t>）を使って一つずつ処理していく．</a:t>
            </a:r>
            <a:endParaRPr kumimoji="1" lang="ja-JP" altLang="en-US"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 5"/>
          <p:cNvSpPr>
            <a:spLocks noGrp="1"/>
          </p:cNvSpPr>
          <p:nvPr>
            <p:ph type="sldNum" sz="quarter" idx="12"/>
          </p:nvPr>
        </p:nvSpPr>
        <p:spPr/>
        <p:txBody>
          <a:bodyPr/>
          <a:lstStyle/>
          <a:p>
            <a:fld id="{1AA0F90A-C14B-4763-A506-BB86F6EA3743}" type="slidenum">
              <a:rPr kumimoji="1" lang="ja-JP" altLang="en-US" smtClean="0"/>
              <a:pPr/>
              <a:t>18</a:t>
            </a:fld>
            <a:endParaRPr kumimoji="1" lang="ja-JP" altLang="en-US"/>
          </a:p>
        </p:txBody>
      </p:sp>
      <p:grpSp>
        <p:nvGrpSpPr>
          <p:cNvPr id="7" name="グループ化 6"/>
          <p:cNvGrpSpPr/>
          <p:nvPr/>
        </p:nvGrpSpPr>
        <p:grpSpPr>
          <a:xfrm>
            <a:off x="2081172" y="4381617"/>
            <a:ext cx="2143140" cy="791313"/>
            <a:chOff x="3929058" y="3643314"/>
            <a:chExt cx="2143140" cy="857256"/>
          </a:xfrm>
          <a:solidFill>
            <a:srgbClr val="FFFFFF"/>
          </a:solidFill>
        </p:grpSpPr>
        <p:sp>
          <p:nvSpPr>
            <p:cNvPr id="8" name="正方形/長方形 7"/>
            <p:cNvSpPr/>
            <p:nvPr/>
          </p:nvSpPr>
          <p:spPr>
            <a:xfrm>
              <a:off x="3929058" y="3643314"/>
              <a:ext cx="2143140" cy="857256"/>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pPr algn="ctr"/>
              <a:r>
                <a:rPr lang="en-US" altLang="ja-JP" sz="1200" dirty="0"/>
                <a:t>&lt;&lt;interface&gt;&gt;</a:t>
              </a:r>
            </a:p>
            <a:p>
              <a:pPr algn="ctr"/>
              <a:r>
                <a:rPr lang="en-US" altLang="ja-JP" sz="1200" i="1" dirty="0"/>
                <a:t>Aggregate</a:t>
              </a:r>
              <a:endParaRPr lang="ja-JP" altLang="en-US" sz="1200" i="1" dirty="0"/>
            </a:p>
          </p:txBody>
        </p:sp>
        <p:sp>
          <p:nvSpPr>
            <p:cNvPr id="9" name="正方形/長方形 8"/>
            <p:cNvSpPr/>
            <p:nvPr/>
          </p:nvSpPr>
          <p:spPr>
            <a:xfrm>
              <a:off x="3929058" y="4143380"/>
              <a:ext cx="2143140" cy="71438"/>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endParaRPr lang="ja-JP" altLang="en-US" sz="1200" u="sng" dirty="0"/>
            </a:p>
          </p:txBody>
        </p:sp>
        <p:sp>
          <p:nvSpPr>
            <p:cNvPr id="10" name="正方形/長方形 9"/>
            <p:cNvSpPr/>
            <p:nvPr/>
          </p:nvSpPr>
          <p:spPr>
            <a:xfrm>
              <a:off x="3929058" y="4214818"/>
              <a:ext cx="2143140" cy="285752"/>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r>
                <a:rPr lang="en-US" altLang="ja-JP" sz="1200" dirty="0"/>
                <a:t>+ </a:t>
              </a:r>
              <a:r>
                <a:rPr lang="en-US" altLang="ja-JP" sz="1200" i="1" dirty="0" err="1"/>
                <a:t>iterator</a:t>
              </a:r>
              <a:r>
                <a:rPr lang="en-US" altLang="ja-JP" sz="1200" i="1" dirty="0"/>
                <a:t>(): </a:t>
              </a:r>
              <a:r>
                <a:rPr lang="en-US" altLang="ja-JP" sz="1200" i="1" dirty="0" err="1"/>
                <a:t>Iterator</a:t>
              </a:r>
              <a:endParaRPr lang="ja-JP" altLang="en-US" sz="1200" i="1" u="sng" dirty="0"/>
            </a:p>
          </p:txBody>
        </p:sp>
      </p:grpSp>
      <p:grpSp>
        <p:nvGrpSpPr>
          <p:cNvPr id="11" name="グループ化 10"/>
          <p:cNvGrpSpPr/>
          <p:nvPr/>
        </p:nvGrpSpPr>
        <p:grpSpPr>
          <a:xfrm>
            <a:off x="5653070" y="4381615"/>
            <a:ext cx="2143140" cy="989142"/>
            <a:chOff x="3929058" y="3643314"/>
            <a:chExt cx="2143140" cy="1071570"/>
          </a:xfrm>
          <a:solidFill>
            <a:srgbClr val="FFFFFF"/>
          </a:solidFill>
        </p:grpSpPr>
        <p:sp>
          <p:nvSpPr>
            <p:cNvPr id="12" name="正方形/長方形 11"/>
            <p:cNvSpPr/>
            <p:nvPr/>
          </p:nvSpPr>
          <p:spPr>
            <a:xfrm>
              <a:off x="3929058" y="3643314"/>
              <a:ext cx="2143140" cy="1071570"/>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pPr algn="ctr"/>
              <a:r>
                <a:rPr lang="en-US" altLang="ja-JP" sz="1200" dirty="0"/>
                <a:t>&lt;&lt;interface&gt;&gt;</a:t>
              </a:r>
            </a:p>
            <a:p>
              <a:pPr algn="ctr"/>
              <a:r>
                <a:rPr lang="en-US" altLang="ja-JP" sz="1200" i="1" dirty="0" err="1"/>
                <a:t>Iterator</a:t>
              </a:r>
              <a:endParaRPr lang="ja-JP" altLang="en-US" sz="1200" i="1" dirty="0"/>
            </a:p>
          </p:txBody>
        </p:sp>
        <p:sp>
          <p:nvSpPr>
            <p:cNvPr id="13" name="正方形/長方形 12"/>
            <p:cNvSpPr/>
            <p:nvPr/>
          </p:nvSpPr>
          <p:spPr>
            <a:xfrm>
              <a:off x="3929058" y="4143380"/>
              <a:ext cx="2143140" cy="71438"/>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endParaRPr lang="ja-JP" altLang="en-US" sz="1200" u="sng" dirty="0"/>
            </a:p>
          </p:txBody>
        </p:sp>
        <p:sp>
          <p:nvSpPr>
            <p:cNvPr id="14" name="正方形/長方形 13"/>
            <p:cNvSpPr/>
            <p:nvPr/>
          </p:nvSpPr>
          <p:spPr>
            <a:xfrm>
              <a:off x="3929058" y="4214818"/>
              <a:ext cx="2143140" cy="500066"/>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r>
                <a:rPr lang="en-US" altLang="ja-JP" sz="1200" dirty="0"/>
                <a:t>+ </a:t>
              </a:r>
              <a:r>
                <a:rPr lang="en-US" altLang="ja-JP" sz="1200" i="1" dirty="0" err="1"/>
                <a:t>hasNext</a:t>
              </a:r>
              <a:r>
                <a:rPr lang="en-US" altLang="ja-JP" sz="1200" i="1" dirty="0"/>
                <a:t>(): </a:t>
              </a:r>
              <a:r>
                <a:rPr lang="en-US" altLang="ja-JP" sz="1200" i="1" dirty="0" err="1"/>
                <a:t>boolean</a:t>
              </a:r>
              <a:endParaRPr lang="en-US" altLang="ja-JP" sz="1200" i="1" dirty="0"/>
            </a:p>
            <a:p>
              <a:r>
                <a:rPr lang="en-US" altLang="ja-JP" sz="1200" dirty="0"/>
                <a:t>+ </a:t>
              </a:r>
              <a:r>
                <a:rPr lang="en-US" altLang="ja-JP" sz="1200" i="1" dirty="0"/>
                <a:t>next(): Object</a:t>
              </a:r>
            </a:p>
          </p:txBody>
        </p:sp>
      </p:grpSp>
      <p:grpSp>
        <p:nvGrpSpPr>
          <p:cNvPr id="15" name="グループ化 14"/>
          <p:cNvGrpSpPr/>
          <p:nvPr/>
        </p:nvGrpSpPr>
        <p:grpSpPr>
          <a:xfrm>
            <a:off x="3819495" y="5634529"/>
            <a:ext cx="2143140" cy="593485"/>
            <a:chOff x="3929058" y="3857628"/>
            <a:chExt cx="2143140" cy="642942"/>
          </a:xfrm>
          <a:solidFill>
            <a:srgbClr val="FFFFFF"/>
          </a:solidFill>
        </p:grpSpPr>
        <p:sp>
          <p:nvSpPr>
            <p:cNvPr id="16" name="正方形/長方形 15"/>
            <p:cNvSpPr/>
            <p:nvPr/>
          </p:nvSpPr>
          <p:spPr>
            <a:xfrm>
              <a:off x="3929058" y="3857628"/>
              <a:ext cx="2143140" cy="642942"/>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pPr algn="ctr"/>
              <a:r>
                <a:rPr lang="en-US" altLang="ja-JP" sz="1200" dirty="0" err="1"/>
                <a:t>ConcreteAggregate</a:t>
              </a:r>
              <a:endParaRPr lang="ja-JP" altLang="en-US" sz="1200" dirty="0"/>
            </a:p>
          </p:txBody>
        </p:sp>
        <p:sp>
          <p:nvSpPr>
            <p:cNvPr id="17" name="正方形/長方形 16"/>
            <p:cNvSpPr/>
            <p:nvPr/>
          </p:nvSpPr>
          <p:spPr>
            <a:xfrm>
              <a:off x="3929058" y="4143380"/>
              <a:ext cx="2143140" cy="71438"/>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endParaRPr lang="ja-JP" altLang="en-US" sz="1200" u="sng" dirty="0"/>
            </a:p>
          </p:txBody>
        </p:sp>
        <p:sp>
          <p:nvSpPr>
            <p:cNvPr id="18" name="正方形/長方形 17"/>
            <p:cNvSpPr/>
            <p:nvPr/>
          </p:nvSpPr>
          <p:spPr>
            <a:xfrm>
              <a:off x="3929058" y="4214818"/>
              <a:ext cx="2143140" cy="285752"/>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r>
                <a:rPr lang="en-US" altLang="ja-JP" sz="1200" dirty="0"/>
                <a:t>+ </a:t>
              </a:r>
              <a:r>
                <a:rPr lang="en-US" altLang="ja-JP" sz="1200" dirty="0" err="1"/>
                <a:t>iterator</a:t>
              </a:r>
              <a:r>
                <a:rPr lang="en-US" altLang="ja-JP" sz="1200" dirty="0"/>
                <a:t>(): </a:t>
              </a:r>
              <a:r>
                <a:rPr lang="en-US" altLang="ja-JP" sz="1200" dirty="0" err="1"/>
                <a:t>Iterator</a:t>
              </a:r>
              <a:endParaRPr lang="ja-JP" altLang="en-US" sz="1200" u="sng" dirty="0"/>
            </a:p>
          </p:txBody>
        </p:sp>
      </p:grpSp>
      <p:grpSp>
        <p:nvGrpSpPr>
          <p:cNvPr id="23" name="グループ化 22"/>
          <p:cNvGrpSpPr/>
          <p:nvPr/>
        </p:nvGrpSpPr>
        <p:grpSpPr>
          <a:xfrm>
            <a:off x="8153400" y="5238871"/>
            <a:ext cx="2143140" cy="989142"/>
            <a:chOff x="3929058" y="3643314"/>
            <a:chExt cx="2143140" cy="1071570"/>
          </a:xfrm>
          <a:solidFill>
            <a:srgbClr val="FFFFFF"/>
          </a:solidFill>
        </p:grpSpPr>
        <p:sp>
          <p:nvSpPr>
            <p:cNvPr id="24" name="正方形/長方形 23"/>
            <p:cNvSpPr/>
            <p:nvPr/>
          </p:nvSpPr>
          <p:spPr>
            <a:xfrm>
              <a:off x="3929058" y="3643314"/>
              <a:ext cx="2143140" cy="1071570"/>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pPr algn="ctr"/>
              <a:r>
                <a:rPr lang="en-US" altLang="ja-JP" sz="1200" dirty="0" err="1"/>
                <a:t>ConcreteIterator</a:t>
              </a:r>
              <a:endParaRPr lang="ja-JP" altLang="en-US" sz="1200" dirty="0"/>
            </a:p>
          </p:txBody>
        </p:sp>
        <p:sp>
          <p:nvSpPr>
            <p:cNvPr id="25" name="正方形/長方形 24"/>
            <p:cNvSpPr/>
            <p:nvPr/>
          </p:nvSpPr>
          <p:spPr>
            <a:xfrm>
              <a:off x="3929058" y="3929066"/>
              <a:ext cx="2143140" cy="285752"/>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r>
                <a:rPr lang="en-US" altLang="ja-JP" sz="1200" dirty="0"/>
                <a:t>- aggregate: Aggregate</a:t>
              </a:r>
              <a:endParaRPr lang="ja-JP" altLang="en-US" sz="1200" dirty="0"/>
            </a:p>
          </p:txBody>
        </p:sp>
        <p:sp>
          <p:nvSpPr>
            <p:cNvPr id="26" name="正方形/長方形 25"/>
            <p:cNvSpPr/>
            <p:nvPr/>
          </p:nvSpPr>
          <p:spPr>
            <a:xfrm>
              <a:off x="3929058" y="4214818"/>
              <a:ext cx="2143140" cy="500066"/>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r>
                <a:rPr lang="en-US" altLang="ja-JP" sz="1200" dirty="0"/>
                <a:t>+ </a:t>
              </a:r>
              <a:r>
                <a:rPr lang="en-US" altLang="ja-JP" sz="1200" dirty="0" err="1"/>
                <a:t>hasNext</a:t>
              </a:r>
              <a:r>
                <a:rPr lang="en-US" altLang="ja-JP" sz="1200" dirty="0"/>
                <a:t>(): </a:t>
              </a:r>
              <a:r>
                <a:rPr lang="en-US" altLang="ja-JP" sz="1200" dirty="0" err="1"/>
                <a:t>boolean</a:t>
              </a:r>
              <a:endParaRPr lang="en-US" altLang="ja-JP" sz="1200" dirty="0"/>
            </a:p>
            <a:p>
              <a:r>
                <a:rPr lang="en-US" altLang="ja-JP" sz="1200" dirty="0"/>
                <a:t>+ next(): Object</a:t>
              </a:r>
            </a:p>
          </p:txBody>
        </p:sp>
      </p:grpSp>
      <p:cxnSp>
        <p:nvCxnSpPr>
          <p:cNvPr id="28" name="図形 27"/>
          <p:cNvCxnSpPr>
            <a:stCxn id="24" idx="0"/>
            <a:endCxn id="12" idx="3"/>
          </p:cNvCxnSpPr>
          <p:nvPr/>
        </p:nvCxnSpPr>
        <p:spPr>
          <a:xfrm rot="16200000" flipV="1">
            <a:off x="8329251" y="4343151"/>
            <a:ext cx="362685" cy="1428760"/>
          </a:xfrm>
          <a:prstGeom prst="bentConnector2">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図形 28"/>
          <p:cNvCxnSpPr>
            <a:stCxn id="17" idx="1"/>
            <a:endCxn id="10" idx="2"/>
          </p:cNvCxnSpPr>
          <p:nvPr/>
        </p:nvCxnSpPr>
        <p:spPr>
          <a:xfrm rot="10800000">
            <a:off x="3152744" y="5172933"/>
            <a:ext cx="666755" cy="758342"/>
          </a:xfrm>
          <a:prstGeom prst="bentConnector2">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カギ線コネクタ 35"/>
          <p:cNvCxnSpPr>
            <a:cxnSpLocks/>
            <a:stCxn id="43" idx="1"/>
            <a:endCxn id="17" idx="3"/>
          </p:cNvCxnSpPr>
          <p:nvPr/>
        </p:nvCxnSpPr>
        <p:spPr>
          <a:xfrm rot="10800000" flipV="1">
            <a:off x="5962636" y="5931270"/>
            <a:ext cx="1976451" cy="0"/>
          </a:xfrm>
          <a:prstGeom prst="bentConnector3">
            <a:avLst>
              <a:gd name="adj1" fmla="val 50000"/>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カギ線コネクタ 36"/>
          <p:cNvCxnSpPr>
            <a:stCxn id="8" idx="3"/>
            <a:endCxn id="12" idx="1"/>
          </p:cNvCxnSpPr>
          <p:nvPr/>
        </p:nvCxnSpPr>
        <p:spPr>
          <a:xfrm>
            <a:off x="4224310" y="4777276"/>
            <a:ext cx="1428760" cy="0"/>
          </a:xfrm>
          <a:prstGeom prst="bentConnector3">
            <a:avLst>
              <a:gd name="adj1" fmla="val 50000"/>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二等辺三角形 39"/>
          <p:cNvSpPr/>
          <p:nvPr/>
        </p:nvSpPr>
        <p:spPr>
          <a:xfrm>
            <a:off x="3069874" y="5184359"/>
            <a:ext cx="165736" cy="131886"/>
          </a:xfrm>
          <a:prstGeom prst="triangle">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p>
        </p:txBody>
      </p:sp>
      <p:sp>
        <p:nvSpPr>
          <p:cNvPr id="41" name="二等辺三角形 40"/>
          <p:cNvSpPr/>
          <p:nvPr/>
        </p:nvSpPr>
        <p:spPr>
          <a:xfrm rot="5400000" flipV="1">
            <a:off x="7795414" y="4794426"/>
            <a:ext cx="173208" cy="161760"/>
          </a:xfrm>
          <a:prstGeom prst="triangle">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p>
        </p:txBody>
      </p:sp>
      <p:sp>
        <p:nvSpPr>
          <p:cNvPr id="43" name="ひし形 42"/>
          <p:cNvSpPr/>
          <p:nvPr/>
        </p:nvSpPr>
        <p:spPr>
          <a:xfrm>
            <a:off x="7939086" y="5865767"/>
            <a:ext cx="214314" cy="118691"/>
          </a:xfrm>
          <a:prstGeom prst="diamond">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p>
        </p:txBody>
      </p:sp>
      <p:grpSp>
        <p:nvGrpSpPr>
          <p:cNvPr id="46" name="グループ化 45"/>
          <p:cNvGrpSpPr/>
          <p:nvPr/>
        </p:nvGrpSpPr>
        <p:grpSpPr>
          <a:xfrm>
            <a:off x="4652940" y="4513502"/>
            <a:ext cx="642942" cy="276999"/>
            <a:chOff x="2786050" y="4286256"/>
            <a:chExt cx="642942" cy="300083"/>
          </a:xfrm>
        </p:grpSpPr>
        <p:sp>
          <p:nvSpPr>
            <p:cNvPr id="44" name="テキスト ボックス 43"/>
            <p:cNvSpPr txBox="1"/>
            <p:nvPr/>
          </p:nvSpPr>
          <p:spPr>
            <a:xfrm>
              <a:off x="2786050" y="4286256"/>
              <a:ext cx="616002" cy="300083"/>
            </a:xfrm>
            <a:prstGeom prst="rect">
              <a:avLst/>
            </a:prstGeom>
            <a:noFill/>
          </p:spPr>
          <p:txBody>
            <a:bodyPr wrap="none" rtlCol="0">
              <a:spAutoFit/>
            </a:bodyPr>
            <a:lstStyle/>
            <a:p>
              <a:r>
                <a:rPr lang="en-US" altLang="ja-JP" sz="1200" dirty="0"/>
                <a:t>Create</a:t>
              </a:r>
              <a:endParaRPr lang="ja-JP" altLang="en-US" sz="1200" dirty="0"/>
            </a:p>
          </p:txBody>
        </p:sp>
        <p:sp>
          <p:nvSpPr>
            <p:cNvPr id="45" name="二等辺三角形 44"/>
            <p:cNvSpPr/>
            <p:nvPr/>
          </p:nvSpPr>
          <p:spPr>
            <a:xfrm rot="5400000">
              <a:off x="3351839" y="4389036"/>
              <a:ext cx="82868" cy="71438"/>
            </a:xfrm>
            <a:prstGeom prst="triangl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p>
          </p:txBody>
        </p:sp>
      </p:grpSp>
    </p:spTree>
    <p:extLst>
      <p:ext uri="{BB962C8B-B14F-4D97-AF65-F5344CB8AC3E}">
        <p14:creationId xmlns:p14="http://schemas.microsoft.com/office/powerpoint/2010/main" val="91800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C737B23A-7B67-83BD-F5AB-F753E019F67B}"/>
              </a:ext>
            </a:extLst>
          </p:cNvPr>
          <p:cNvSpPr>
            <a:spLocks noGrp="1"/>
          </p:cNvSpPr>
          <p:nvPr>
            <p:ph type="ftr" sz="quarter" idx="11"/>
          </p:nvPr>
        </p:nvSpPr>
        <p:spPr/>
        <p:txBody>
          <a:bodyPr/>
          <a:lstStyle/>
          <a:p>
            <a:r>
              <a:rPr lang="ja-JP" altLang="en-US"/>
              <a:t>ソフトウェア設計</a:t>
            </a:r>
            <a:endParaRPr lang="ja-JP" altLang="en-US" sz="1800"/>
          </a:p>
        </p:txBody>
      </p:sp>
      <p:sp>
        <p:nvSpPr>
          <p:cNvPr id="54" name="角丸四角形 53">
            <a:extLst>
              <a:ext uri="{FF2B5EF4-FFF2-40B4-BE49-F238E27FC236}">
                <a16:creationId xmlns:a16="http://schemas.microsoft.com/office/drawing/2014/main" id="{770BBD98-6AB8-324B-96A7-C56F0A06EBE9}"/>
              </a:ext>
            </a:extLst>
          </p:cNvPr>
          <p:cNvSpPr/>
          <p:nvPr/>
        </p:nvSpPr>
        <p:spPr>
          <a:xfrm>
            <a:off x="9120665" y="1976351"/>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角丸四角形 54">
            <a:extLst>
              <a:ext uri="{FF2B5EF4-FFF2-40B4-BE49-F238E27FC236}">
                <a16:creationId xmlns:a16="http://schemas.microsoft.com/office/drawing/2014/main" id="{70177C04-DEB6-DCFA-3621-85F0EBF99583}"/>
              </a:ext>
            </a:extLst>
          </p:cNvPr>
          <p:cNvSpPr/>
          <p:nvPr/>
        </p:nvSpPr>
        <p:spPr>
          <a:xfrm>
            <a:off x="9120665" y="2950923"/>
            <a:ext cx="2951999" cy="914400"/>
          </a:xfrm>
          <a:prstGeom prst="roundRect">
            <a:avLst>
              <a:gd name="adj" fmla="val 11111"/>
            </a:avLst>
          </a:prstGeom>
          <a:solidFill>
            <a:schemeClr val="accent5">
              <a:lumMod val="40000"/>
              <a:lumOff val="6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角丸四角形 55">
            <a:extLst>
              <a:ext uri="{FF2B5EF4-FFF2-40B4-BE49-F238E27FC236}">
                <a16:creationId xmlns:a16="http://schemas.microsoft.com/office/drawing/2014/main" id="{00E916F6-AEAA-4262-6D5F-BCD5FA4DB69C}"/>
              </a:ext>
            </a:extLst>
          </p:cNvPr>
          <p:cNvSpPr/>
          <p:nvPr/>
        </p:nvSpPr>
        <p:spPr>
          <a:xfrm>
            <a:off x="9120665" y="3925495"/>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角丸四角形 56">
            <a:extLst>
              <a:ext uri="{FF2B5EF4-FFF2-40B4-BE49-F238E27FC236}">
                <a16:creationId xmlns:a16="http://schemas.microsoft.com/office/drawing/2014/main" id="{93A6E1A6-E887-9DA5-4505-EEE3EA0CD2E7}"/>
              </a:ext>
            </a:extLst>
          </p:cNvPr>
          <p:cNvSpPr/>
          <p:nvPr/>
        </p:nvSpPr>
        <p:spPr>
          <a:xfrm>
            <a:off x="9120665" y="4886399"/>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角丸四角形 46">
            <a:extLst>
              <a:ext uri="{FF2B5EF4-FFF2-40B4-BE49-F238E27FC236}">
                <a16:creationId xmlns:a16="http://schemas.microsoft.com/office/drawing/2014/main" id="{63D9ECC8-5561-480C-80E9-A0FE32AB0BA9}"/>
              </a:ext>
            </a:extLst>
          </p:cNvPr>
          <p:cNvSpPr/>
          <p:nvPr/>
        </p:nvSpPr>
        <p:spPr>
          <a:xfrm>
            <a:off x="6112704" y="1001779"/>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角丸四角形 47">
            <a:extLst>
              <a:ext uri="{FF2B5EF4-FFF2-40B4-BE49-F238E27FC236}">
                <a16:creationId xmlns:a16="http://schemas.microsoft.com/office/drawing/2014/main" id="{5CB48FE2-D38E-22F8-1802-53459CF42946}"/>
              </a:ext>
            </a:extLst>
          </p:cNvPr>
          <p:cNvSpPr/>
          <p:nvPr/>
        </p:nvSpPr>
        <p:spPr>
          <a:xfrm>
            <a:off x="6112704" y="4886399"/>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角丸四角形 48">
            <a:extLst>
              <a:ext uri="{FF2B5EF4-FFF2-40B4-BE49-F238E27FC236}">
                <a16:creationId xmlns:a16="http://schemas.microsoft.com/office/drawing/2014/main" id="{BE11F113-D394-B3C6-EC9B-0A03915BDAFA}"/>
              </a:ext>
            </a:extLst>
          </p:cNvPr>
          <p:cNvSpPr/>
          <p:nvPr/>
        </p:nvSpPr>
        <p:spPr>
          <a:xfrm>
            <a:off x="6112704" y="2950923"/>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角丸四角形 50">
            <a:extLst>
              <a:ext uri="{FF2B5EF4-FFF2-40B4-BE49-F238E27FC236}">
                <a16:creationId xmlns:a16="http://schemas.microsoft.com/office/drawing/2014/main" id="{84DCE23B-CF97-15F5-F859-D1CA8A7C2EE7}"/>
              </a:ext>
            </a:extLst>
          </p:cNvPr>
          <p:cNvSpPr/>
          <p:nvPr/>
        </p:nvSpPr>
        <p:spPr>
          <a:xfrm>
            <a:off x="6112704" y="1976351"/>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角丸四角形 51">
            <a:extLst>
              <a:ext uri="{FF2B5EF4-FFF2-40B4-BE49-F238E27FC236}">
                <a16:creationId xmlns:a16="http://schemas.microsoft.com/office/drawing/2014/main" id="{1C203CDF-D3D1-FB99-A3EA-7776B8202DF1}"/>
              </a:ext>
            </a:extLst>
          </p:cNvPr>
          <p:cNvSpPr/>
          <p:nvPr/>
        </p:nvSpPr>
        <p:spPr>
          <a:xfrm>
            <a:off x="6112704" y="5860228"/>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角丸四角形 40">
            <a:extLst>
              <a:ext uri="{FF2B5EF4-FFF2-40B4-BE49-F238E27FC236}">
                <a16:creationId xmlns:a16="http://schemas.microsoft.com/office/drawing/2014/main" id="{4E5E98B1-991A-62BA-5BC4-A5D4F5E0DA92}"/>
              </a:ext>
            </a:extLst>
          </p:cNvPr>
          <p:cNvSpPr/>
          <p:nvPr/>
        </p:nvSpPr>
        <p:spPr>
          <a:xfrm>
            <a:off x="3145434" y="5860228"/>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角丸四角形 41">
            <a:extLst>
              <a:ext uri="{FF2B5EF4-FFF2-40B4-BE49-F238E27FC236}">
                <a16:creationId xmlns:a16="http://schemas.microsoft.com/office/drawing/2014/main" id="{44925368-2989-4389-70B5-54FE09A349B3}"/>
              </a:ext>
            </a:extLst>
          </p:cNvPr>
          <p:cNvSpPr/>
          <p:nvPr/>
        </p:nvSpPr>
        <p:spPr>
          <a:xfrm>
            <a:off x="3145434" y="2950923"/>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a:extLst>
              <a:ext uri="{FF2B5EF4-FFF2-40B4-BE49-F238E27FC236}">
                <a16:creationId xmlns:a16="http://schemas.microsoft.com/office/drawing/2014/main" id="{6CD6BDD4-DC72-9BBB-8D98-E261B2994EA1}"/>
              </a:ext>
            </a:extLst>
          </p:cNvPr>
          <p:cNvSpPr/>
          <p:nvPr/>
        </p:nvSpPr>
        <p:spPr>
          <a:xfrm>
            <a:off x="3145434" y="4886399"/>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 43">
            <a:extLst>
              <a:ext uri="{FF2B5EF4-FFF2-40B4-BE49-F238E27FC236}">
                <a16:creationId xmlns:a16="http://schemas.microsoft.com/office/drawing/2014/main" id="{42A4E4E8-06C7-F103-799A-AEDF61FD2801}"/>
              </a:ext>
            </a:extLst>
          </p:cNvPr>
          <p:cNvSpPr/>
          <p:nvPr/>
        </p:nvSpPr>
        <p:spPr>
          <a:xfrm>
            <a:off x="3145434" y="3925495"/>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角丸四角形 44">
            <a:extLst>
              <a:ext uri="{FF2B5EF4-FFF2-40B4-BE49-F238E27FC236}">
                <a16:creationId xmlns:a16="http://schemas.microsoft.com/office/drawing/2014/main" id="{F15E24D6-2E9D-0D8C-7746-DA62DBF263CB}"/>
              </a:ext>
            </a:extLst>
          </p:cNvPr>
          <p:cNvSpPr/>
          <p:nvPr/>
        </p:nvSpPr>
        <p:spPr>
          <a:xfrm>
            <a:off x="3145434" y="1976351"/>
            <a:ext cx="2951999" cy="914400"/>
          </a:xfrm>
          <a:prstGeom prst="roundRect">
            <a:avLst>
              <a:gd name="adj" fmla="val 11111"/>
            </a:avLst>
          </a:prstGeom>
          <a:solidFill>
            <a:schemeClr val="accent6">
              <a:lumMod val="40000"/>
              <a:lumOff val="6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角丸四角形 45">
            <a:extLst>
              <a:ext uri="{FF2B5EF4-FFF2-40B4-BE49-F238E27FC236}">
                <a16:creationId xmlns:a16="http://schemas.microsoft.com/office/drawing/2014/main" id="{32DC585A-2CB5-1C37-FB49-6B9F2650E249}"/>
              </a:ext>
            </a:extLst>
          </p:cNvPr>
          <p:cNvSpPr/>
          <p:nvPr/>
        </p:nvSpPr>
        <p:spPr>
          <a:xfrm>
            <a:off x="3145434" y="1001779"/>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a:extLst>
              <a:ext uri="{FF2B5EF4-FFF2-40B4-BE49-F238E27FC236}">
                <a16:creationId xmlns:a16="http://schemas.microsoft.com/office/drawing/2014/main" id="{AC083D98-DB95-97CA-6CDC-D72C04267897}"/>
              </a:ext>
            </a:extLst>
          </p:cNvPr>
          <p:cNvSpPr/>
          <p:nvPr/>
        </p:nvSpPr>
        <p:spPr>
          <a:xfrm>
            <a:off x="179114" y="1001779"/>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角丸四角形 35">
            <a:extLst>
              <a:ext uri="{FF2B5EF4-FFF2-40B4-BE49-F238E27FC236}">
                <a16:creationId xmlns:a16="http://schemas.microsoft.com/office/drawing/2014/main" id="{ECF0B06F-DE1E-9DB7-CBC9-8FB967B3CEB0}"/>
              </a:ext>
            </a:extLst>
          </p:cNvPr>
          <p:cNvSpPr/>
          <p:nvPr/>
        </p:nvSpPr>
        <p:spPr>
          <a:xfrm>
            <a:off x="179114" y="1976351"/>
            <a:ext cx="2951999" cy="914400"/>
          </a:xfrm>
          <a:prstGeom prst="roundRect">
            <a:avLst>
              <a:gd name="adj" fmla="val 11111"/>
            </a:avLst>
          </a:prstGeom>
          <a:solidFill>
            <a:srgbClr val="FF999B"/>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角丸四角形 36">
            <a:extLst>
              <a:ext uri="{FF2B5EF4-FFF2-40B4-BE49-F238E27FC236}">
                <a16:creationId xmlns:a16="http://schemas.microsoft.com/office/drawing/2014/main" id="{C4CCA837-1D02-C67C-6666-F537672E4D57}"/>
              </a:ext>
            </a:extLst>
          </p:cNvPr>
          <p:cNvSpPr/>
          <p:nvPr/>
        </p:nvSpPr>
        <p:spPr>
          <a:xfrm>
            <a:off x="179114" y="2950923"/>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角丸四角形 37">
            <a:extLst>
              <a:ext uri="{FF2B5EF4-FFF2-40B4-BE49-F238E27FC236}">
                <a16:creationId xmlns:a16="http://schemas.microsoft.com/office/drawing/2014/main" id="{78B027E7-2CF8-DE48-50A9-0119D2A047AC}"/>
              </a:ext>
            </a:extLst>
          </p:cNvPr>
          <p:cNvSpPr/>
          <p:nvPr/>
        </p:nvSpPr>
        <p:spPr>
          <a:xfrm>
            <a:off x="179114" y="3925495"/>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角丸四角形 38">
            <a:extLst>
              <a:ext uri="{FF2B5EF4-FFF2-40B4-BE49-F238E27FC236}">
                <a16:creationId xmlns:a16="http://schemas.microsoft.com/office/drawing/2014/main" id="{55CA9C87-5F78-6C7D-0FF6-2BED2E8E8791}"/>
              </a:ext>
            </a:extLst>
          </p:cNvPr>
          <p:cNvSpPr/>
          <p:nvPr/>
        </p:nvSpPr>
        <p:spPr>
          <a:xfrm>
            <a:off x="179114" y="4886399"/>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角丸四角形 39">
            <a:extLst>
              <a:ext uri="{FF2B5EF4-FFF2-40B4-BE49-F238E27FC236}">
                <a16:creationId xmlns:a16="http://schemas.microsoft.com/office/drawing/2014/main" id="{E6ACFF1E-8CB0-609D-C9C8-8EE0BE831616}"/>
              </a:ext>
            </a:extLst>
          </p:cNvPr>
          <p:cNvSpPr/>
          <p:nvPr/>
        </p:nvSpPr>
        <p:spPr>
          <a:xfrm>
            <a:off x="179114" y="5860228"/>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59A4098A-BCC9-A4A4-EA0D-04B4B416ED74}"/>
              </a:ext>
            </a:extLst>
          </p:cNvPr>
          <p:cNvSpPr txBox="1"/>
          <p:nvPr/>
        </p:nvSpPr>
        <p:spPr>
          <a:xfrm>
            <a:off x="179113"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Abstract Factory</a:t>
            </a:r>
          </a:p>
          <a:p>
            <a:r>
              <a:rPr kumimoji="1" lang="ja-JP" altLang="en-US" sz="1000">
                <a:latin typeface="Meiryo" panose="020B0604030504040204" pitchFamily="34" charset="-128"/>
                <a:ea typeface="Meiryo" panose="020B0604030504040204" pitchFamily="34" charset="-128"/>
              </a:rPr>
              <a:t>互いに関連する一連のオブジェクト群をその具象クラスに依存しないで生成するためのインターフェースを提供する．</a:t>
            </a:r>
          </a:p>
        </p:txBody>
      </p:sp>
      <p:sp>
        <p:nvSpPr>
          <p:cNvPr id="11" name="テキスト ボックス 10">
            <a:extLst>
              <a:ext uri="{FF2B5EF4-FFF2-40B4-BE49-F238E27FC236}">
                <a16:creationId xmlns:a16="http://schemas.microsoft.com/office/drawing/2014/main" id="{920BBA8E-9022-86EC-2376-7ADF23019FDC}"/>
              </a:ext>
            </a:extLst>
          </p:cNvPr>
          <p:cNvSpPr txBox="1"/>
          <p:nvPr/>
        </p:nvSpPr>
        <p:spPr>
          <a:xfrm>
            <a:off x="179113"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Factory Method</a:t>
            </a:r>
          </a:p>
          <a:p>
            <a:r>
              <a:rPr kumimoji="1" lang="ja-JP" altLang="en-US" sz="1000">
                <a:latin typeface="Meiryo" panose="020B0604030504040204" pitchFamily="34" charset="-128"/>
                <a:ea typeface="Meiryo" panose="020B0604030504040204" pitchFamily="34" charset="-128"/>
              </a:rPr>
              <a:t>実際に生成するオブジェクトに依存しない，オブジェクト生成のインターフェースを提供する．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2" name="テキスト ボックス 11">
            <a:extLst>
              <a:ext uri="{FF2B5EF4-FFF2-40B4-BE49-F238E27FC236}">
                <a16:creationId xmlns:a16="http://schemas.microsoft.com/office/drawing/2014/main" id="{A8DD0B1A-929B-C438-B00E-4A3CC62FEAF5}"/>
              </a:ext>
            </a:extLst>
          </p:cNvPr>
          <p:cNvSpPr txBox="1"/>
          <p:nvPr/>
        </p:nvSpPr>
        <p:spPr>
          <a:xfrm>
            <a:off x="179113"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Prototype</a:t>
            </a:r>
          </a:p>
          <a:p>
            <a:r>
              <a:rPr kumimoji="1" lang="ja-JP" altLang="en-US" sz="1000">
                <a:latin typeface="Meiryo" panose="020B0604030504040204" pitchFamily="34" charset="-128"/>
                <a:ea typeface="Meiryo" panose="020B0604030504040204" pitchFamily="34" charset="-128"/>
              </a:rPr>
              <a:t>原型となるオブジェクトをもとに複製する．</a:t>
            </a:r>
            <a:endParaRPr kumimoji="1" lang="en-US" altLang="ja-JP" sz="1000" dirty="0">
              <a:latin typeface="Meiryo" panose="020B0604030504040204" pitchFamily="34" charset="-128"/>
              <a:ea typeface="Meiryo" panose="020B0604030504040204" pitchFamily="34" charset="-128"/>
            </a:endParaRPr>
          </a:p>
          <a:p>
            <a:endParaRPr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3" name="テキスト ボックス 12">
            <a:extLst>
              <a:ext uri="{FF2B5EF4-FFF2-40B4-BE49-F238E27FC236}">
                <a16:creationId xmlns:a16="http://schemas.microsoft.com/office/drawing/2014/main" id="{4AB40460-86D0-CB9F-00F7-CDD744BA553B}"/>
              </a:ext>
            </a:extLst>
          </p:cNvPr>
          <p:cNvSpPr txBox="1"/>
          <p:nvPr/>
        </p:nvSpPr>
        <p:spPr>
          <a:xfrm>
            <a:off x="179113" y="4881934"/>
            <a:ext cx="2952000" cy="923330"/>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Singleton</a:t>
            </a:r>
          </a:p>
          <a:p>
            <a:r>
              <a:rPr lang="ja-JP" altLang="en-US" sz="1200">
                <a:latin typeface="Meiryo" panose="020B0604030504040204" pitchFamily="34" charset="-128"/>
                <a:ea typeface="Meiryo" panose="020B0604030504040204" pitchFamily="34" charset="-128"/>
              </a:rPr>
              <a:t>あるオブジェクトが単一であること（複数オブジェクトが生成されていないこと）を保証する．</a:t>
            </a:r>
            <a:endParaRPr kumimoji="1" lang="en-US" altLang="ja-JP" sz="12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35C8EB5D-8A9D-BB63-7105-1427CFACA9E8}"/>
              </a:ext>
            </a:extLst>
          </p:cNvPr>
          <p:cNvSpPr txBox="1"/>
          <p:nvPr/>
        </p:nvSpPr>
        <p:spPr>
          <a:xfrm>
            <a:off x="179113" y="5901930"/>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Adapter</a:t>
            </a:r>
          </a:p>
          <a:p>
            <a:r>
              <a:rPr lang="ja-JP" altLang="en-US" sz="1000">
                <a:latin typeface="Meiryo" panose="020B0604030504040204" pitchFamily="34" charset="-128"/>
                <a:ea typeface="Meiryo" panose="020B0604030504040204" pitchFamily="34" charset="-128"/>
              </a:rPr>
              <a:t>互換性のないインターフェースを持つクラス同士の接続を可能にする．</a:t>
            </a:r>
            <a:endParaRPr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6" name="テキスト ボックス 15">
            <a:extLst>
              <a:ext uri="{FF2B5EF4-FFF2-40B4-BE49-F238E27FC236}">
                <a16:creationId xmlns:a16="http://schemas.microsoft.com/office/drawing/2014/main" id="{2A3FC309-2C26-59D7-8358-C5E5272CA6CB}"/>
              </a:ext>
            </a:extLst>
          </p:cNvPr>
          <p:cNvSpPr txBox="1"/>
          <p:nvPr/>
        </p:nvSpPr>
        <p:spPr>
          <a:xfrm>
            <a:off x="179113"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Builder</a:t>
            </a:r>
          </a:p>
          <a:p>
            <a:r>
              <a:rPr kumimoji="1" lang="ja-JP" altLang="en-US" sz="1000">
                <a:latin typeface="Meiryo" panose="020B0604030504040204" pitchFamily="34" charset="-128"/>
                <a:ea typeface="Meiryo" panose="020B0604030504040204" pitchFamily="34" charset="-128"/>
              </a:rPr>
              <a:t>複合化されたオブジェクトについて，その生成過程を隠蔽することにより，同じ過程で異なる内部形式のオブジェクトを生成できる．</a:t>
            </a:r>
          </a:p>
        </p:txBody>
      </p:sp>
      <p:sp>
        <p:nvSpPr>
          <p:cNvPr id="17" name="テキスト ボックス 16">
            <a:extLst>
              <a:ext uri="{FF2B5EF4-FFF2-40B4-BE49-F238E27FC236}">
                <a16:creationId xmlns:a16="http://schemas.microsoft.com/office/drawing/2014/main" id="{8BD0182C-2129-39B7-52E0-2E214C08B0FA}"/>
              </a:ext>
            </a:extLst>
          </p:cNvPr>
          <p:cNvSpPr txBox="1"/>
          <p:nvPr/>
        </p:nvSpPr>
        <p:spPr>
          <a:xfrm>
            <a:off x="3145433"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Bridge</a:t>
            </a:r>
          </a:p>
          <a:p>
            <a:r>
              <a:rPr kumimoji="1" lang="ja-JP" altLang="en-US" sz="1000">
                <a:latin typeface="Meiryo" panose="020B0604030504040204" pitchFamily="34" charset="-128"/>
                <a:ea typeface="Meiryo" panose="020B0604030504040204" pitchFamily="34" charset="-128"/>
              </a:rPr>
              <a:t>あるクラスにおける機能拡張と実装を分離し，それらを独立して管理する．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8" name="テキスト ボックス 17">
            <a:extLst>
              <a:ext uri="{FF2B5EF4-FFF2-40B4-BE49-F238E27FC236}">
                <a16:creationId xmlns:a16="http://schemas.microsoft.com/office/drawing/2014/main" id="{D5E7B4C8-9F3C-82B4-BA73-3E696EE9C170}"/>
              </a:ext>
            </a:extLst>
          </p:cNvPr>
          <p:cNvSpPr txBox="1"/>
          <p:nvPr/>
        </p:nvSpPr>
        <p:spPr>
          <a:xfrm>
            <a:off x="3145433"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Decorator</a:t>
            </a:r>
          </a:p>
          <a:p>
            <a:r>
              <a:rPr kumimoji="1" lang="ja-JP" altLang="en-US" sz="1000">
                <a:latin typeface="Meiryo" panose="020B0604030504040204" pitchFamily="34" charset="-128"/>
                <a:ea typeface="Meiryo" panose="020B0604030504040204" pitchFamily="34" charset="-128"/>
              </a:rPr>
              <a:t>ある核（コア）となるオブジェクトに，動的な機能追加を提供する．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9" name="テキスト ボックス 18">
            <a:extLst>
              <a:ext uri="{FF2B5EF4-FFF2-40B4-BE49-F238E27FC236}">
                <a16:creationId xmlns:a16="http://schemas.microsoft.com/office/drawing/2014/main" id="{F372A54B-EA31-990B-B0B0-91DA0E26C428}"/>
              </a:ext>
            </a:extLst>
          </p:cNvPr>
          <p:cNvSpPr txBox="1"/>
          <p:nvPr/>
        </p:nvSpPr>
        <p:spPr>
          <a:xfrm>
            <a:off x="3145433"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Facade</a:t>
            </a:r>
          </a:p>
          <a:p>
            <a:r>
              <a:rPr kumimoji="1" lang="ja-JP" altLang="en-US" sz="1000">
                <a:latin typeface="Meiryo" panose="020B0604030504040204" pitchFamily="34" charset="-128"/>
                <a:ea typeface="Meiryo" panose="020B0604030504040204" pitchFamily="34" charset="-128"/>
              </a:rPr>
              <a:t>複数のサブシステムの統一窓口となる高レベルなインターフェースを提供する．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a16="http://schemas.microsoft.com/office/drawing/2014/main" id="{DD907732-B979-41AB-109F-50B8F284F6E2}"/>
              </a:ext>
            </a:extLst>
          </p:cNvPr>
          <p:cNvSpPr txBox="1"/>
          <p:nvPr/>
        </p:nvSpPr>
        <p:spPr>
          <a:xfrm>
            <a:off x="3145433" y="492810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Flyweight</a:t>
            </a:r>
          </a:p>
          <a:p>
            <a:r>
              <a:rPr kumimoji="1" lang="ja-JP" altLang="en-US" sz="1000">
                <a:latin typeface="Meiryo" panose="020B0604030504040204" pitchFamily="34" charset="-128"/>
                <a:ea typeface="Meiryo" panose="020B0604030504040204" pitchFamily="34" charset="-128"/>
              </a:rPr>
              <a:t>多数のオブジェクトの中で同じものとみなせるオブジェクトを共有し，オブジェクト構築のための負荷を減らす．</a:t>
            </a:r>
          </a:p>
        </p:txBody>
      </p:sp>
      <p:sp>
        <p:nvSpPr>
          <p:cNvPr id="21" name="テキスト ボックス 20">
            <a:extLst>
              <a:ext uri="{FF2B5EF4-FFF2-40B4-BE49-F238E27FC236}">
                <a16:creationId xmlns:a16="http://schemas.microsoft.com/office/drawing/2014/main" id="{CFE251EA-6E0E-E8FB-3B5A-F32E0E4CCD02}"/>
              </a:ext>
            </a:extLst>
          </p:cNvPr>
          <p:cNvSpPr txBox="1"/>
          <p:nvPr/>
        </p:nvSpPr>
        <p:spPr>
          <a:xfrm>
            <a:off x="3145433" y="5901930"/>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Proxy</a:t>
            </a:r>
          </a:p>
          <a:p>
            <a:r>
              <a:rPr kumimoji="1" lang="ja-JP" altLang="en-US" sz="1000">
                <a:latin typeface="Meiryo" panose="020B0604030504040204" pitchFamily="34" charset="-128"/>
                <a:ea typeface="Meiryo" panose="020B0604030504040204" pitchFamily="34" charset="-128"/>
              </a:rPr>
              <a:t>あるオブジェクトへのアクセスを制御するため，共通のインターフェースを持つオブジェクトが代理をする．</a:t>
            </a:r>
          </a:p>
        </p:txBody>
      </p:sp>
      <p:sp>
        <p:nvSpPr>
          <p:cNvPr id="22" name="テキスト ボックス 21">
            <a:extLst>
              <a:ext uri="{FF2B5EF4-FFF2-40B4-BE49-F238E27FC236}">
                <a16:creationId xmlns:a16="http://schemas.microsoft.com/office/drawing/2014/main" id="{579901EC-133A-E6D4-2D55-BC1BD2054A43}"/>
              </a:ext>
            </a:extLst>
          </p:cNvPr>
          <p:cNvSpPr txBox="1"/>
          <p:nvPr/>
        </p:nvSpPr>
        <p:spPr>
          <a:xfrm>
            <a:off x="3145433"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Composite</a:t>
            </a:r>
          </a:p>
          <a:p>
            <a:r>
              <a:rPr kumimoji="1" lang="ja-JP" altLang="en-US" sz="1000">
                <a:latin typeface="Meiryo" panose="020B0604030504040204" pitchFamily="34" charset="-128"/>
                <a:ea typeface="Meiryo" panose="020B0604030504040204" pitchFamily="34" charset="-128"/>
              </a:rPr>
              <a:t>個々のオブジェクトを合成したオブジェクトを同一視することにより，再起的な構造を表現する．</a:t>
            </a:r>
          </a:p>
        </p:txBody>
      </p:sp>
      <p:sp>
        <p:nvSpPr>
          <p:cNvPr id="23" name="テキスト ボックス 22">
            <a:extLst>
              <a:ext uri="{FF2B5EF4-FFF2-40B4-BE49-F238E27FC236}">
                <a16:creationId xmlns:a16="http://schemas.microsoft.com/office/drawing/2014/main" id="{92C18B1D-F014-01D2-789C-8B9DC5038DFF}"/>
              </a:ext>
            </a:extLst>
          </p:cNvPr>
          <p:cNvSpPr txBox="1"/>
          <p:nvPr/>
        </p:nvSpPr>
        <p:spPr>
          <a:xfrm>
            <a:off x="6112703"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Chain of Responsibility</a:t>
            </a:r>
          </a:p>
          <a:p>
            <a:r>
              <a:rPr kumimoji="1" lang="ja-JP" altLang="en-US" sz="1000">
                <a:latin typeface="Meiryo" panose="020B0604030504040204" pitchFamily="34" charset="-128"/>
                <a:ea typeface="Meiryo" panose="020B0604030504040204" pitchFamily="34" charset="-128"/>
              </a:rPr>
              <a:t>複数のオブジェクトを鎖状に繋ぎ，その中の任意のオブジェクトが，ある要求を処理するまで順次その鎖に沿って要求を受け渡していく．</a:t>
            </a:r>
          </a:p>
        </p:txBody>
      </p:sp>
      <p:sp>
        <p:nvSpPr>
          <p:cNvPr id="24" name="テキスト ボックス 23">
            <a:extLst>
              <a:ext uri="{FF2B5EF4-FFF2-40B4-BE49-F238E27FC236}">
                <a16:creationId xmlns:a16="http://schemas.microsoft.com/office/drawing/2014/main" id="{9BA22682-7320-C66C-FFD3-9C64353A726E}"/>
              </a:ext>
            </a:extLst>
          </p:cNvPr>
          <p:cNvSpPr txBox="1"/>
          <p:nvPr/>
        </p:nvSpPr>
        <p:spPr>
          <a:xfrm>
            <a:off x="6112703"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Interpreter</a:t>
            </a:r>
          </a:p>
          <a:p>
            <a:r>
              <a:rPr kumimoji="1" lang="ja-JP" altLang="en-US" sz="1000">
                <a:latin typeface="Meiryo" panose="020B0604030504040204" pitchFamily="34" charset="-128"/>
                <a:ea typeface="Meiryo" panose="020B0604030504040204" pitchFamily="34" charset="-128"/>
              </a:rPr>
              <a:t>文法規則をクラスで表記したものを用いて構文解析し，その結果に基づき処理を実行していく機能を提供する．</a:t>
            </a:r>
          </a:p>
        </p:txBody>
      </p:sp>
      <p:sp>
        <p:nvSpPr>
          <p:cNvPr id="26" name="テキスト ボックス 25">
            <a:extLst>
              <a:ext uri="{FF2B5EF4-FFF2-40B4-BE49-F238E27FC236}">
                <a16:creationId xmlns:a16="http://schemas.microsoft.com/office/drawing/2014/main" id="{49070DC9-BA5A-9070-DF90-C64F5E72CC0A}"/>
              </a:ext>
            </a:extLst>
          </p:cNvPr>
          <p:cNvSpPr txBox="1"/>
          <p:nvPr/>
        </p:nvSpPr>
        <p:spPr>
          <a:xfrm>
            <a:off x="6112703" y="492810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Mediator</a:t>
            </a:r>
          </a:p>
          <a:p>
            <a:r>
              <a:rPr lang="ja-JP" altLang="en-US" sz="1000">
                <a:latin typeface="Meiryo" panose="020B0604030504040204" pitchFamily="34" charset="-128"/>
                <a:ea typeface="Meiryo" panose="020B0604030504040204" pitchFamily="34" charset="-128"/>
              </a:rPr>
              <a:t>オブジェクト同士が互いに三勝し合うことが内容に，仲介役となるオブジェクトを介して制御を行う方法を提供する．</a:t>
            </a:r>
            <a:endParaRPr kumimoji="1" lang="ja-JP" altLang="en-US" sz="1000">
              <a:latin typeface="Meiryo" panose="020B0604030504040204" pitchFamily="34" charset="-128"/>
              <a:ea typeface="Meiryo" panose="020B0604030504040204" pitchFamily="34" charset="-128"/>
            </a:endParaRPr>
          </a:p>
        </p:txBody>
      </p:sp>
      <p:sp>
        <p:nvSpPr>
          <p:cNvPr id="27" name="テキスト ボックス 26">
            <a:extLst>
              <a:ext uri="{FF2B5EF4-FFF2-40B4-BE49-F238E27FC236}">
                <a16:creationId xmlns:a16="http://schemas.microsoft.com/office/drawing/2014/main" id="{6C7262A8-DD24-5F53-1D54-6AFE1E947101}"/>
              </a:ext>
            </a:extLst>
          </p:cNvPr>
          <p:cNvSpPr txBox="1"/>
          <p:nvPr/>
        </p:nvSpPr>
        <p:spPr>
          <a:xfrm>
            <a:off x="6112703" y="5901930"/>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Memento</a:t>
            </a:r>
          </a:p>
          <a:p>
            <a:r>
              <a:rPr kumimoji="1" lang="ja-JP" altLang="en-US" sz="1000">
                <a:latin typeface="Meiryo" panose="020B0604030504040204" pitchFamily="34" charset="-128"/>
                <a:ea typeface="Meiryo" panose="020B0604030504040204" pitchFamily="34" charset="-128"/>
              </a:rPr>
              <a:t>データ構造に対するその箇所箇所の操作内容・状態を記録しておき，以前の状態の復帰，操作の再実行を行えるようにする．</a:t>
            </a:r>
          </a:p>
        </p:txBody>
      </p:sp>
      <p:sp>
        <p:nvSpPr>
          <p:cNvPr id="28" name="テキスト ボックス 27">
            <a:extLst>
              <a:ext uri="{FF2B5EF4-FFF2-40B4-BE49-F238E27FC236}">
                <a16:creationId xmlns:a16="http://schemas.microsoft.com/office/drawing/2014/main" id="{54CA663D-96C9-8BFF-1BBF-72BFA47394FD}"/>
              </a:ext>
            </a:extLst>
          </p:cNvPr>
          <p:cNvSpPr txBox="1"/>
          <p:nvPr/>
        </p:nvSpPr>
        <p:spPr>
          <a:xfrm>
            <a:off x="6112703"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Command</a:t>
            </a:r>
          </a:p>
          <a:p>
            <a:r>
              <a:rPr kumimoji="1" lang="ja-JP" altLang="en-US" sz="1000">
                <a:latin typeface="Meiryo" panose="020B0604030504040204" pitchFamily="34" charset="-128"/>
                <a:ea typeface="Meiryo" panose="020B0604030504040204" pitchFamily="34" charset="-128"/>
              </a:rPr>
              <a:t>命令・操作をクラス（オブジェクト）で表現し，そのオブジェクトを切り替えることで操作の切り替えを実現する．</a:t>
            </a:r>
          </a:p>
        </p:txBody>
      </p:sp>
      <p:sp>
        <p:nvSpPr>
          <p:cNvPr id="30" name="テキスト ボックス 29">
            <a:extLst>
              <a:ext uri="{FF2B5EF4-FFF2-40B4-BE49-F238E27FC236}">
                <a16:creationId xmlns:a16="http://schemas.microsoft.com/office/drawing/2014/main" id="{18568535-D015-4515-884D-339FC9A0850D}"/>
              </a:ext>
            </a:extLst>
          </p:cNvPr>
          <p:cNvSpPr txBox="1"/>
          <p:nvPr/>
        </p:nvSpPr>
        <p:spPr>
          <a:xfrm>
            <a:off x="9120664"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Strategy</a:t>
            </a:r>
          </a:p>
          <a:p>
            <a:r>
              <a:rPr kumimoji="1" lang="ja-JP" altLang="en-US" sz="1000">
                <a:latin typeface="Meiryo" panose="020B0604030504040204" pitchFamily="34" charset="-128"/>
                <a:ea typeface="Meiryo" panose="020B0604030504040204" pitchFamily="34" charset="-128"/>
              </a:rPr>
              <a:t>一連のアルゴリズム（戦略）をカプセル化（部品化）し，動的なアルゴリズムの切り替えを可能にする．</a:t>
            </a:r>
          </a:p>
        </p:txBody>
      </p:sp>
      <p:sp>
        <p:nvSpPr>
          <p:cNvPr id="31" name="テキスト ボックス 30">
            <a:extLst>
              <a:ext uri="{FF2B5EF4-FFF2-40B4-BE49-F238E27FC236}">
                <a16:creationId xmlns:a16="http://schemas.microsoft.com/office/drawing/2014/main" id="{0EEF5087-0899-8C30-E4AE-3AEC560CE6C9}"/>
              </a:ext>
            </a:extLst>
          </p:cNvPr>
          <p:cNvSpPr txBox="1"/>
          <p:nvPr/>
        </p:nvSpPr>
        <p:spPr>
          <a:xfrm>
            <a:off x="9120664"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Template Method</a:t>
            </a:r>
          </a:p>
          <a:p>
            <a:r>
              <a:rPr kumimoji="1" lang="ja-JP" altLang="en-US" sz="1000">
                <a:latin typeface="Meiryo" panose="020B0604030504040204" pitchFamily="34" charset="-128"/>
                <a:ea typeface="Meiryo" panose="020B0604030504040204" pitchFamily="34" charset="-128"/>
              </a:rPr>
              <a:t>スーパークラスで処理の流れを定義し，その処理の詳細はサブクラスで定義する．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32" name="テキスト ボックス 31">
            <a:extLst>
              <a:ext uri="{FF2B5EF4-FFF2-40B4-BE49-F238E27FC236}">
                <a16:creationId xmlns:a16="http://schemas.microsoft.com/office/drawing/2014/main" id="{714B153B-5B0A-B2EB-9374-C70FE4B050CF}"/>
              </a:ext>
            </a:extLst>
          </p:cNvPr>
          <p:cNvSpPr txBox="1"/>
          <p:nvPr/>
        </p:nvSpPr>
        <p:spPr>
          <a:xfrm>
            <a:off x="9120664" y="492810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Visitor</a:t>
            </a:r>
          </a:p>
          <a:p>
            <a:r>
              <a:rPr kumimoji="1" lang="ja-JP" altLang="en-US" sz="1000">
                <a:latin typeface="Meiryo" panose="020B0604030504040204" pitchFamily="34" charset="-128"/>
                <a:ea typeface="Meiryo" panose="020B0604030504040204" pitchFamily="34" charset="-128"/>
              </a:rPr>
              <a:t>データ構造を表すクラスとそれに対する処理を行うクラスを分離する（データ構造を表すクラスを変更することなしに処理を追加できる）．</a:t>
            </a:r>
          </a:p>
        </p:txBody>
      </p:sp>
      <p:sp>
        <p:nvSpPr>
          <p:cNvPr id="34" name="テキスト ボックス 33">
            <a:extLst>
              <a:ext uri="{FF2B5EF4-FFF2-40B4-BE49-F238E27FC236}">
                <a16:creationId xmlns:a16="http://schemas.microsoft.com/office/drawing/2014/main" id="{C94C1682-1739-4F3A-BD71-6730F20C0744}"/>
              </a:ext>
            </a:extLst>
          </p:cNvPr>
          <p:cNvSpPr txBox="1"/>
          <p:nvPr/>
        </p:nvSpPr>
        <p:spPr>
          <a:xfrm>
            <a:off x="9120664"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State</a:t>
            </a:r>
          </a:p>
          <a:p>
            <a:r>
              <a:rPr kumimoji="1" lang="ja-JP" altLang="en-US" sz="1000">
                <a:latin typeface="Meiryo" panose="020B0604030504040204" pitchFamily="34" charset="-128"/>
                <a:ea typeface="Meiryo" panose="020B0604030504040204" pitchFamily="34" charset="-128"/>
              </a:rPr>
              <a:t>状態を表すオブジェクトを用意し，内包するその状態オブジェクトを切り替えることにより処理内容（振舞い）を変えられるようにする．</a:t>
            </a:r>
          </a:p>
        </p:txBody>
      </p:sp>
      <p:sp>
        <p:nvSpPr>
          <p:cNvPr id="62" name="星 5 61">
            <a:extLst>
              <a:ext uri="{FF2B5EF4-FFF2-40B4-BE49-F238E27FC236}">
                <a16:creationId xmlns:a16="http://schemas.microsoft.com/office/drawing/2014/main" id="{38EB08C9-C1BC-3904-E6C7-8A97EFA2777B}"/>
              </a:ext>
            </a:extLst>
          </p:cNvPr>
          <p:cNvSpPr>
            <a:spLocks noChangeAspect="1"/>
          </p:cNvSpPr>
          <p:nvPr/>
        </p:nvSpPr>
        <p:spPr>
          <a:xfrm>
            <a:off x="5709747" y="2967098"/>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星 5 62">
            <a:extLst>
              <a:ext uri="{FF2B5EF4-FFF2-40B4-BE49-F238E27FC236}">
                <a16:creationId xmlns:a16="http://schemas.microsoft.com/office/drawing/2014/main" id="{D203C680-C601-E782-06C0-9D7B8D01F4E0}"/>
              </a:ext>
            </a:extLst>
          </p:cNvPr>
          <p:cNvSpPr>
            <a:spLocks noChangeAspect="1"/>
          </p:cNvSpPr>
          <p:nvPr/>
        </p:nvSpPr>
        <p:spPr>
          <a:xfrm>
            <a:off x="5709747" y="2003992"/>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星 5 63">
            <a:extLst>
              <a:ext uri="{FF2B5EF4-FFF2-40B4-BE49-F238E27FC236}">
                <a16:creationId xmlns:a16="http://schemas.microsoft.com/office/drawing/2014/main" id="{64CE4276-F4DD-187E-1C86-71B395C3EB21}"/>
              </a:ext>
            </a:extLst>
          </p:cNvPr>
          <p:cNvSpPr>
            <a:spLocks noChangeAspect="1"/>
          </p:cNvSpPr>
          <p:nvPr/>
        </p:nvSpPr>
        <p:spPr>
          <a:xfrm>
            <a:off x="2777798" y="2001514"/>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星 5 64">
            <a:extLst>
              <a:ext uri="{FF2B5EF4-FFF2-40B4-BE49-F238E27FC236}">
                <a16:creationId xmlns:a16="http://schemas.microsoft.com/office/drawing/2014/main" id="{1DAEA5FF-67D1-82DE-5C98-B013508D8AFB}"/>
              </a:ext>
            </a:extLst>
          </p:cNvPr>
          <p:cNvSpPr>
            <a:spLocks noChangeAspect="1"/>
          </p:cNvSpPr>
          <p:nvPr/>
        </p:nvSpPr>
        <p:spPr>
          <a:xfrm>
            <a:off x="9234202" y="5920796"/>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星 5 65">
            <a:extLst>
              <a:ext uri="{FF2B5EF4-FFF2-40B4-BE49-F238E27FC236}">
                <a16:creationId xmlns:a16="http://schemas.microsoft.com/office/drawing/2014/main" id="{F2256A84-C765-1694-B86B-68F9DCB34D25}"/>
              </a:ext>
            </a:extLst>
          </p:cNvPr>
          <p:cNvSpPr>
            <a:spLocks noChangeAspect="1"/>
          </p:cNvSpPr>
          <p:nvPr/>
        </p:nvSpPr>
        <p:spPr>
          <a:xfrm>
            <a:off x="9234202" y="6338676"/>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星 5 66">
            <a:extLst>
              <a:ext uri="{FF2B5EF4-FFF2-40B4-BE49-F238E27FC236}">
                <a16:creationId xmlns:a16="http://schemas.microsoft.com/office/drawing/2014/main" id="{0C6D5222-C2E5-1F4D-4805-CBCA16C91AC6}"/>
              </a:ext>
            </a:extLst>
          </p:cNvPr>
          <p:cNvSpPr>
            <a:spLocks noChangeAspect="1"/>
          </p:cNvSpPr>
          <p:nvPr/>
        </p:nvSpPr>
        <p:spPr>
          <a:xfrm>
            <a:off x="11688225" y="4891393"/>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星 5 67">
            <a:extLst>
              <a:ext uri="{FF2B5EF4-FFF2-40B4-BE49-F238E27FC236}">
                <a16:creationId xmlns:a16="http://schemas.microsoft.com/office/drawing/2014/main" id="{2412A269-F2AC-BF21-5C1B-F915197C3741}"/>
              </a:ext>
            </a:extLst>
          </p:cNvPr>
          <p:cNvSpPr>
            <a:spLocks noChangeAspect="1"/>
          </p:cNvSpPr>
          <p:nvPr/>
        </p:nvSpPr>
        <p:spPr>
          <a:xfrm>
            <a:off x="11699693" y="2967098"/>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星 5 68">
            <a:extLst>
              <a:ext uri="{FF2B5EF4-FFF2-40B4-BE49-F238E27FC236}">
                <a16:creationId xmlns:a16="http://schemas.microsoft.com/office/drawing/2014/main" id="{0E2544E2-E20E-1754-A465-619F51084211}"/>
              </a:ext>
            </a:extLst>
          </p:cNvPr>
          <p:cNvSpPr>
            <a:spLocks noChangeAspect="1"/>
          </p:cNvSpPr>
          <p:nvPr/>
        </p:nvSpPr>
        <p:spPr>
          <a:xfrm>
            <a:off x="11699693" y="3944792"/>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星 5 69">
            <a:extLst>
              <a:ext uri="{FF2B5EF4-FFF2-40B4-BE49-F238E27FC236}">
                <a16:creationId xmlns:a16="http://schemas.microsoft.com/office/drawing/2014/main" id="{299E141F-D258-A0CB-0C99-FE8658759C2D}"/>
              </a:ext>
            </a:extLst>
          </p:cNvPr>
          <p:cNvSpPr>
            <a:spLocks noChangeAspect="1"/>
          </p:cNvSpPr>
          <p:nvPr/>
        </p:nvSpPr>
        <p:spPr>
          <a:xfrm>
            <a:off x="2777798" y="1007057"/>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星 5 70">
            <a:extLst>
              <a:ext uri="{FF2B5EF4-FFF2-40B4-BE49-F238E27FC236}">
                <a16:creationId xmlns:a16="http://schemas.microsoft.com/office/drawing/2014/main" id="{0D423BB6-78A2-E921-3092-C8AD930A9B9C}"/>
              </a:ext>
            </a:extLst>
          </p:cNvPr>
          <p:cNvSpPr>
            <a:spLocks noChangeAspect="1"/>
          </p:cNvSpPr>
          <p:nvPr/>
        </p:nvSpPr>
        <p:spPr>
          <a:xfrm>
            <a:off x="2777798" y="2967098"/>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星 5 71">
            <a:extLst>
              <a:ext uri="{FF2B5EF4-FFF2-40B4-BE49-F238E27FC236}">
                <a16:creationId xmlns:a16="http://schemas.microsoft.com/office/drawing/2014/main" id="{D9A50F27-498C-AF43-B97E-3D8FF2C5E033}"/>
              </a:ext>
            </a:extLst>
          </p:cNvPr>
          <p:cNvSpPr>
            <a:spLocks noChangeAspect="1"/>
          </p:cNvSpPr>
          <p:nvPr/>
        </p:nvSpPr>
        <p:spPr>
          <a:xfrm>
            <a:off x="2777798" y="5874142"/>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A1BE23AE-5F1A-BFC5-6194-E3AE66DF3EDC}"/>
              </a:ext>
            </a:extLst>
          </p:cNvPr>
          <p:cNvSpPr txBox="1"/>
          <p:nvPr/>
        </p:nvSpPr>
        <p:spPr>
          <a:xfrm>
            <a:off x="10354874" y="6033184"/>
            <a:ext cx="1693351" cy="646331"/>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独断と偏見による必須度</a:t>
            </a:r>
            <a:endParaRPr kumimoji="1" lang="ja-JP" altLang="en-US" sz="1000">
              <a:latin typeface="Meiryo" panose="020B0604030504040204" pitchFamily="34" charset="-128"/>
              <a:ea typeface="Meiryo" panose="020B0604030504040204" pitchFamily="34" charset="-128"/>
            </a:endParaRPr>
          </a:p>
        </p:txBody>
      </p:sp>
      <p:sp>
        <p:nvSpPr>
          <p:cNvPr id="74" name="テキスト ボックス 73">
            <a:extLst>
              <a:ext uri="{FF2B5EF4-FFF2-40B4-BE49-F238E27FC236}">
                <a16:creationId xmlns:a16="http://schemas.microsoft.com/office/drawing/2014/main" id="{79F84A3A-33F2-19CD-45BC-591A015BB4AE}"/>
              </a:ext>
            </a:extLst>
          </p:cNvPr>
          <p:cNvSpPr txBox="1"/>
          <p:nvPr/>
        </p:nvSpPr>
        <p:spPr>
          <a:xfrm>
            <a:off x="9629305" y="5916130"/>
            <a:ext cx="1693351"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必須</a:t>
            </a:r>
            <a:endParaRPr kumimoji="1" lang="ja-JP" altLang="en-US" sz="1000">
              <a:latin typeface="Meiryo" panose="020B0604030504040204" pitchFamily="34" charset="-128"/>
              <a:ea typeface="Meiryo" panose="020B0604030504040204" pitchFamily="34" charset="-128"/>
            </a:endParaRPr>
          </a:p>
        </p:txBody>
      </p:sp>
      <p:sp>
        <p:nvSpPr>
          <p:cNvPr id="75" name="テキスト ボックス 74">
            <a:extLst>
              <a:ext uri="{FF2B5EF4-FFF2-40B4-BE49-F238E27FC236}">
                <a16:creationId xmlns:a16="http://schemas.microsoft.com/office/drawing/2014/main" id="{5C6D487D-859D-9B83-19A0-85089F29003B}"/>
              </a:ext>
            </a:extLst>
          </p:cNvPr>
          <p:cNvSpPr txBox="1"/>
          <p:nvPr/>
        </p:nvSpPr>
        <p:spPr>
          <a:xfrm>
            <a:off x="9629305" y="6334010"/>
            <a:ext cx="1693351"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便利</a:t>
            </a:r>
            <a:endParaRPr kumimoji="1" lang="ja-JP" altLang="en-US" sz="1000">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F0A6A06D-D94D-FBB4-E6F2-9624C5C70F9C}"/>
              </a:ext>
            </a:extLst>
          </p:cNvPr>
          <p:cNvSpPr txBox="1"/>
          <p:nvPr/>
        </p:nvSpPr>
        <p:spPr>
          <a:xfrm>
            <a:off x="408618" y="4588985"/>
            <a:ext cx="2492990" cy="369332"/>
          </a:xfrm>
          <a:prstGeom prst="rect">
            <a:avLst/>
          </a:prstGeom>
          <a:solidFill>
            <a:srgbClr val="FFB3B4">
              <a:alpha val="69804"/>
            </a:srgbClr>
          </a:solidFill>
        </p:spPr>
        <p:txBody>
          <a:bodyPr wrap="none" rtlCol="0">
            <a:spAutoFit/>
          </a:bodyPr>
          <a:lstStyle/>
          <a:p>
            <a:r>
              <a:rPr kumimoji="1" lang="ja-JP" altLang="en-US"/>
              <a:t>生成に関するパターン</a:t>
            </a:r>
          </a:p>
        </p:txBody>
      </p:sp>
      <p:sp>
        <p:nvSpPr>
          <p:cNvPr id="3" name="テキスト ボックス 2">
            <a:extLst>
              <a:ext uri="{FF2B5EF4-FFF2-40B4-BE49-F238E27FC236}">
                <a16:creationId xmlns:a16="http://schemas.microsoft.com/office/drawing/2014/main" id="{0955B676-4F2B-6117-7447-1CF2CDADE19C}"/>
              </a:ext>
            </a:extLst>
          </p:cNvPr>
          <p:cNvSpPr txBox="1"/>
          <p:nvPr/>
        </p:nvSpPr>
        <p:spPr>
          <a:xfrm>
            <a:off x="3374938" y="4588985"/>
            <a:ext cx="2492990" cy="369332"/>
          </a:xfrm>
          <a:prstGeom prst="rect">
            <a:avLst/>
          </a:prstGeom>
          <a:solidFill>
            <a:schemeClr val="accent6">
              <a:lumMod val="40000"/>
              <a:lumOff val="60000"/>
              <a:alpha val="69804"/>
            </a:schemeClr>
          </a:solidFill>
        </p:spPr>
        <p:txBody>
          <a:bodyPr wrap="none" rtlCol="0">
            <a:spAutoFit/>
          </a:bodyPr>
          <a:lstStyle/>
          <a:p>
            <a:r>
              <a:rPr kumimoji="1" lang="ja-JP" altLang="en-US"/>
              <a:t>構造に関するパターン</a:t>
            </a:r>
          </a:p>
        </p:txBody>
      </p:sp>
      <p:sp>
        <p:nvSpPr>
          <p:cNvPr id="6" name="テキスト ボックス 5">
            <a:extLst>
              <a:ext uri="{FF2B5EF4-FFF2-40B4-BE49-F238E27FC236}">
                <a16:creationId xmlns:a16="http://schemas.microsoft.com/office/drawing/2014/main" id="{2CAF49F5-D373-4F8F-B739-5DAA7B7CE68F}"/>
              </a:ext>
            </a:extLst>
          </p:cNvPr>
          <p:cNvSpPr txBox="1"/>
          <p:nvPr/>
        </p:nvSpPr>
        <p:spPr>
          <a:xfrm>
            <a:off x="7764665" y="4588985"/>
            <a:ext cx="2723823" cy="369332"/>
          </a:xfrm>
          <a:prstGeom prst="rect">
            <a:avLst/>
          </a:prstGeom>
          <a:solidFill>
            <a:srgbClr val="BDD7EE">
              <a:alpha val="69804"/>
            </a:srgbClr>
          </a:solidFill>
        </p:spPr>
        <p:txBody>
          <a:bodyPr wrap="none" rtlCol="0">
            <a:spAutoFit/>
          </a:bodyPr>
          <a:lstStyle/>
          <a:p>
            <a:r>
              <a:rPr kumimoji="1" lang="ja-JP" altLang="en-US"/>
              <a:t>振舞いに関するパターン</a:t>
            </a:r>
          </a:p>
        </p:txBody>
      </p:sp>
      <p:sp>
        <p:nvSpPr>
          <p:cNvPr id="50" name="角丸四角形 49">
            <a:extLst>
              <a:ext uri="{FF2B5EF4-FFF2-40B4-BE49-F238E27FC236}">
                <a16:creationId xmlns:a16="http://schemas.microsoft.com/office/drawing/2014/main" id="{864C79CC-D08E-E37F-96DA-D814CBD75FA0}"/>
              </a:ext>
            </a:extLst>
          </p:cNvPr>
          <p:cNvSpPr/>
          <p:nvPr/>
        </p:nvSpPr>
        <p:spPr>
          <a:xfrm>
            <a:off x="6112704" y="3925495"/>
            <a:ext cx="2951999" cy="914400"/>
          </a:xfrm>
          <a:prstGeom prst="roundRect">
            <a:avLst>
              <a:gd name="adj" fmla="val 11111"/>
            </a:avLst>
          </a:prstGeom>
          <a:solidFill>
            <a:schemeClr val="accent5">
              <a:lumMod val="40000"/>
              <a:lumOff val="6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3A048C20-D269-3137-1261-0DE8967B588B}"/>
              </a:ext>
            </a:extLst>
          </p:cNvPr>
          <p:cNvSpPr txBox="1"/>
          <p:nvPr/>
        </p:nvSpPr>
        <p:spPr>
          <a:xfrm>
            <a:off x="6112703"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Iterator</a:t>
            </a:r>
          </a:p>
          <a:p>
            <a:r>
              <a:rPr kumimoji="1" lang="ja-JP" altLang="en-US" sz="1000">
                <a:latin typeface="Meiryo" panose="020B0604030504040204" pitchFamily="34" charset="-128"/>
                <a:ea typeface="Meiryo" panose="020B0604030504040204" pitchFamily="34" charset="-128"/>
              </a:rPr>
              <a:t>集約オブジェクトを内包するオブジェクトが内部表現を公開することなく，その要素に順にアクセスする方法を提供する．</a:t>
            </a:r>
          </a:p>
        </p:txBody>
      </p:sp>
      <p:sp>
        <p:nvSpPr>
          <p:cNvPr id="61" name="星 5 60">
            <a:extLst>
              <a:ext uri="{FF2B5EF4-FFF2-40B4-BE49-F238E27FC236}">
                <a16:creationId xmlns:a16="http://schemas.microsoft.com/office/drawing/2014/main" id="{39F88850-D2FE-B7B8-A601-6D779F759621}"/>
              </a:ext>
            </a:extLst>
          </p:cNvPr>
          <p:cNvSpPr>
            <a:spLocks noChangeAspect="1"/>
          </p:cNvSpPr>
          <p:nvPr/>
        </p:nvSpPr>
        <p:spPr>
          <a:xfrm>
            <a:off x="8697836" y="3923816"/>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9FF8F88-6796-D4E7-4A55-BC6BDE071654}"/>
              </a:ext>
            </a:extLst>
          </p:cNvPr>
          <p:cNvSpPr/>
          <p:nvPr/>
        </p:nvSpPr>
        <p:spPr>
          <a:xfrm>
            <a:off x="0" y="623859"/>
            <a:ext cx="12192000" cy="623414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角丸四角形 52">
            <a:extLst>
              <a:ext uri="{FF2B5EF4-FFF2-40B4-BE49-F238E27FC236}">
                <a16:creationId xmlns:a16="http://schemas.microsoft.com/office/drawing/2014/main" id="{86449C37-B89B-3189-F74A-1A14F9016C6D}"/>
              </a:ext>
            </a:extLst>
          </p:cNvPr>
          <p:cNvSpPr/>
          <p:nvPr/>
        </p:nvSpPr>
        <p:spPr>
          <a:xfrm>
            <a:off x="9120665" y="1001779"/>
            <a:ext cx="2951999" cy="914400"/>
          </a:xfrm>
          <a:prstGeom prst="roundRect">
            <a:avLst>
              <a:gd name="adj" fmla="val 11111"/>
            </a:avLst>
          </a:prstGeom>
          <a:solidFill>
            <a:schemeClr val="accent5">
              <a:lumMod val="40000"/>
              <a:lumOff val="6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1B8D3385-60E3-F93E-7B70-AAEE956A61AE}"/>
              </a:ext>
            </a:extLst>
          </p:cNvPr>
          <p:cNvSpPr txBox="1"/>
          <p:nvPr/>
        </p:nvSpPr>
        <p:spPr>
          <a:xfrm>
            <a:off x="9120664"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Observer</a:t>
            </a:r>
          </a:p>
          <a:p>
            <a:r>
              <a:rPr kumimoji="1" lang="ja-JP" altLang="en-US" sz="1000">
                <a:latin typeface="Meiryo" panose="020B0604030504040204" pitchFamily="34" charset="-128"/>
                <a:ea typeface="Meiryo" panose="020B0604030504040204" pitchFamily="34" charset="-128"/>
              </a:rPr>
              <a:t>あるオブジェクトの変化をそれに依存するオブジェクトに自動的に知らせる仕組みを提供する．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60" name="星 5 59">
            <a:extLst>
              <a:ext uri="{FF2B5EF4-FFF2-40B4-BE49-F238E27FC236}">
                <a16:creationId xmlns:a16="http://schemas.microsoft.com/office/drawing/2014/main" id="{C22F36C0-67F4-A706-1FE3-A74A5C0D7678}"/>
              </a:ext>
            </a:extLst>
          </p:cNvPr>
          <p:cNvSpPr>
            <a:spLocks noChangeAspect="1"/>
          </p:cNvSpPr>
          <p:nvPr/>
        </p:nvSpPr>
        <p:spPr>
          <a:xfrm>
            <a:off x="11699693" y="1020588"/>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タイトル 57">
            <a:extLst>
              <a:ext uri="{FF2B5EF4-FFF2-40B4-BE49-F238E27FC236}">
                <a16:creationId xmlns:a16="http://schemas.microsoft.com/office/drawing/2014/main" id="{10CB1EC2-43A1-E55C-E0E3-F49A66639E52}"/>
              </a:ext>
            </a:extLst>
          </p:cNvPr>
          <p:cNvSpPr>
            <a:spLocks noGrp="1"/>
          </p:cNvSpPr>
          <p:nvPr>
            <p:ph type="title"/>
          </p:nvPr>
        </p:nvSpPr>
        <p:spPr>
          <a:xfrm>
            <a:off x="821497" y="125073"/>
            <a:ext cx="10515600" cy="1325563"/>
          </a:xfrm>
        </p:spPr>
        <p:txBody>
          <a:bodyPr/>
          <a:lstStyle/>
          <a:p>
            <a:r>
              <a:rPr lang="ja-JP" altLang="en-US" sz="6000"/>
              <a:t>デザインパターン一覧</a:t>
            </a:r>
          </a:p>
        </p:txBody>
      </p:sp>
      <p:sp>
        <p:nvSpPr>
          <p:cNvPr id="9" name="スライド番号プレースホルダー 8">
            <a:extLst>
              <a:ext uri="{FF2B5EF4-FFF2-40B4-BE49-F238E27FC236}">
                <a16:creationId xmlns:a16="http://schemas.microsoft.com/office/drawing/2014/main" id="{88ABEAB6-88EB-CF04-E9EC-E4582C3CFBC3}"/>
              </a:ext>
            </a:extLst>
          </p:cNvPr>
          <p:cNvSpPr>
            <a:spLocks noGrp="1"/>
          </p:cNvSpPr>
          <p:nvPr>
            <p:ph type="sldNum" sz="quarter" idx="12"/>
          </p:nvPr>
        </p:nvSpPr>
        <p:spPr/>
        <p:txBody>
          <a:bodyPr/>
          <a:lstStyle/>
          <a:p>
            <a:fld id="{24785B65-FD71-8B41-B484-67B8C90169D7}" type="slidenum">
              <a:rPr kumimoji="1" lang="ja-JP" altLang="en-US" smtClean="0"/>
              <a:t>19</a:t>
            </a:fld>
            <a:endParaRPr kumimoji="1" lang="ja-JP" altLang="en-US"/>
          </a:p>
        </p:txBody>
      </p:sp>
    </p:spTree>
    <p:extLst>
      <p:ext uri="{BB962C8B-B14F-4D97-AF65-F5344CB8AC3E}">
        <p14:creationId xmlns:p14="http://schemas.microsoft.com/office/powerpoint/2010/main" val="2404565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授業内容（玉田担当部分）</a:t>
            </a:r>
            <a:endParaRPr kumimoji="1" lang="ja-JP" altLang="en-US" dirty="0"/>
          </a:p>
        </p:txBody>
      </p:sp>
      <p:sp>
        <p:nvSpPr>
          <p:cNvPr id="3" name="コンテンツ プレースホルダー 2"/>
          <p:cNvSpPr>
            <a:spLocks noGrp="1"/>
          </p:cNvSpPr>
          <p:nvPr>
            <p:ph idx="1"/>
          </p:nvPr>
        </p:nvSpPr>
        <p:spPr/>
        <p:txBody>
          <a:bodyPr>
            <a:normAutofit/>
          </a:bodyPr>
          <a:lstStyle/>
          <a:p>
            <a:pPr>
              <a:lnSpc>
                <a:spcPct val="100000"/>
              </a:lnSpc>
            </a:pPr>
            <a:r>
              <a:rPr lang="ja-JP" altLang="en-US" dirty="0"/>
              <a:t>オブジェクト指向での設計方法を学ぶ．</a:t>
            </a:r>
            <a:endParaRPr lang="en-US" altLang="ja-JP" dirty="0"/>
          </a:p>
          <a:p>
            <a:pPr lvl="1">
              <a:lnSpc>
                <a:spcPct val="100000"/>
              </a:lnSpc>
            </a:pPr>
            <a:r>
              <a:rPr lang="ja-JP" altLang="en-US" dirty="0"/>
              <a:t>オブジェクト指向設計</a:t>
            </a:r>
            <a:endParaRPr lang="en-US" altLang="ja-JP" dirty="0"/>
          </a:p>
          <a:p>
            <a:pPr lvl="2">
              <a:lnSpc>
                <a:spcPct val="100000"/>
              </a:lnSpc>
            </a:pPr>
            <a:r>
              <a:rPr lang="ja-JP" altLang="en-US" dirty="0"/>
              <a:t>ソフトウェアの構造に着目した設計図</a:t>
            </a:r>
            <a:endParaRPr lang="en-US" altLang="ja-JP" dirty="0"/>
          </a:p>
          <a:p>
            <a:pPr lvl="2">
              <a:lnSpc>
                <a:spcPct val="100000"/>
              </a:lnSpc>
            </a:pPr>
            <a:r>
              <a:rPr lang="ja-JP" altLang="en-US" dirty="0"/>
              <a:t>ソフトウェアの振る舞いに着目した設計図</a:t>
            </a:r>
            <a:endParaRPr lang="en-US" altLang="ja-JP" dirty="0"/>
          </a:p>
          <a:p>
            <a:pPr lvl="1">
              <a:lnSpc>
                <a:spcPct val="100000"/>
              </a:lnSpc>
            </a:pPr>
            <a:r>
              <a:rPr kumimoji="1" lang="ja-JP" altLang="en-US" dirty="0"/>
              <a:t>アーキテクチャパターン</a:t>
            </a:r>
            <a:endParaRPr kumimoji="1" lang="en-US" altLang="ja-JP" dirty="0"/>
          </a:p>
          <a:p>
            <a:pPr lvl="1">
              <a:lnSpc>
                <a:spcPct val="100000"/>
              </a:lnSpc>
            </a:pPr>
            <a:r>
              <a:rPr lang="ja-JP" altLang="en-US" dirty="0"/>
              <a:t>デザインパターン</a:t>
            </a:r>
            <a:endParaRPr lang="en-US" altLang="ja-JP" dirty="0"/>
          </a:p>
        </p:txBody>
      </p:sp>
      <p:sp>
        <p:nvSpPr>
          <p:cNvPr id="6" name="フッター プレースホルダー 5"/>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172691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5400" dirty="0"/>
              <a:t>状態が</a:t>
            </a:r>
            <a:r>
              <a:rPr lang="ja-JP" altLang="en-US" sz="5400"/>
              <a:t>変化したら</a:t>
            </a:r>
            <a:br>
              <a:rPr lang="en-US" altLang="ja-JP" sz="5400" dirty="0"/>
            </a:br>
            <a:r>
              <a:rPr lang="ja-JP" altLang="en-US" sz="5400"/>
              <a:t>通知</a:t>
            </a:r>
            <a:r>
              <a:rPr lang="ja-JP" altLang="en-US" sz="5400" dirty="0"/>
              <a:t>して欲しい</a:t>
            </a:r>
          </a:p>
        </p:txBody>
      </p:sp>
      <p:sp>
        <p:nvSpPr>
          <p:cNvPr id="3" name="コンテンツ プレースホルダ 2"/>
          <p:cNvSpPr>
            <a:spLocks noGrp="1"/>
          </p:cNvSpPr>
          <p:nvPr>
            <p:ph idx="1"/>
          </p:nvPr>
        </p:nvSpPr>
        <p:spPr/>
        <p:txBody>
          <a:bodyPr>
            <a:normAutofit fontScale="70000" lnSpcReduction="20000"/>
          </a:bodyPr>
          <a:lstStyle/>
          <a:p>
            <a:pPr>
              <a:lnSpc>
                <a:spcPct val="120000"/>
              </a:lnSpc>
            </a:pPr>
            <a:r>
              <a:rPr kumimoji="1" lang="ja-JP" altLang="en-US" dirty="0"/>
              <a:t>ユーザがボタンを押したことを通知して欲しい．</a:t>
            </a:r>
            <a:endParaRPr kumimoji="1" lang="en-US" altLang="ja-JP" dirty="0"/>
          </a:p>
          <a:p>
            <a:pPr lvl="1">
              <a:lnSpc>
                <a:spcPct val="120000"/>
              </a:lnSpc>
            </a:pPr>
            <a:r>
              <a:rPr lang="ja-JP" altLang="en-US" dirty="0"/>
              <a:t>ユーザからのアクションがいつ起こるかわからない．</a:t>
            </a:r>
            <a:endParaRPr lang="en-US" altLang="ja-JP" dirty="0"/>
          </a:p>
          <a:p>
            <a:pPr lvl="1">
              <a:lnSpc>
                <a:spcPct val="120000"/>
              </a:lnSpc>
            </a:pPr>
            <a:r>
              <a:rPr kumimoji="1" lang="ja-JP" altLang="en-US" dirty="0"/>
              <a:t>ずっとアクションを監視するのはすごく大変．</a:t>
            </a:r>
            <a:endParaRPr kumimoji="1" lang="en-US" altLang="ja-JP" dirty="0"/>
          </a:p>
          <a:p>
            <a:pPr>
              <a:lnSpc>
                <a:spcPct val="120000"/>
              </a:lnSpc>
            </a:pPr>
            <a:r>
              <a:rPr kumimoji="1" lang="ja-JP" altLang="en-US" dirty="0"/>
              <a:t>現実の世界にも</a:t>
            </a:r>
            <a:r>
              <a:rPr kumimoji="1" lang="en-US" altLang="ja-JP" dirty="0"/>
              <a:t>Observer</a:t>
            </a:r>
            <a:r>
              <a:rPr kumimoji="1" lang="ja-JP" altLang="en-US" dirty="0"/>
              <a:t>パターンが使われている．</a:t>
            </a:r>
            <a:endParaRPr kumimoji="1" lang="en-US" altLang="ja-JP" dirty="0"/>
          </a:p>
          <a:p>
            <a:pPr lvl="1">
              <a:lnSpc>
                <a:spcPct val="120000"/>
              </a:lnSpc>
            </a:pPr>
            <a:r>
              <a:rPr lang="ja-JP" altLang="en-US" dirty="0"/>
              <a:t>予約のキャンセル．</a:t>
            </a:r>
            <a:endParaRPr lang="en-US" altLang="ja-JP" dirty="0"/>
          </a:p>
          <a:p>
            <a:pPr lvl="2">
              <a:lnSpc>
                <a:spcPct val="120000"/>
              </a:lnSpc>
            </a:pPr>
            <a:r>
              <a:rPr lang="ja-JP" altLang="en-US" dirty="0"/>
              <a:t>予約者が販売者に対してキャンセルを通知する．</a:t>
            </a:r>
            <a:endParaRPr lang="en-US" altLang="ja-JP" dirty="0"/>
          </a:p>
          <a:p>
            <a:pPr lvl="1">
              <a:lnSpc>
                <a:spcPct val="120000"/>
              </a:lnSpc>
            </a:pPr>
            <a:r>
              <a:rPr lang="ja-JP" altLang="en-US" dirty="0"/>
              <a:t>もし</a:t>
            </a:r>
            <a:r>
              <a:rPr lang="en-US" altLang="ja-JP" dirty="0"/>
              <a:t>Observer</a:t>
            </a:r>
            <a:r>
              <a:rPr lang="ja-JP" altLang="en-US" dirty="0"/>
              <a:t>パターンが使われていなければ，販売者が購入者にキャンセルしないことを確認しなければならない．</a:t>
            </a:r>
            <a:endParaRPr kumimoji="1" lang="ja-JP" altLang="en-US"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 5"/>
          <p:cNvSpPr>
            <a:spLocks noGrp="1"/>
          </p:cNvSpPr>
          <p:nvPr>
            <p:ph type="sldNum" sz="quarter" idx="12"/>
          </p:nvPr>
        </p:nvSpPr>
        <p:spPr/>
        <p:txBody>
          <a:bodyPr/>
          <a:lstStyle/>
          <a:p>
            <a:fld id="{1AA0F90A-C14B-4763-A506-BB86F6EA3743}" type="slidenum">
              <a:rPr kumimoji="1" lang="ja-JP" altLang="en-US" smtClean="0"/>
              <a:pPr/>
              <a:t>20</a:t>
            </a:fld>
            <a:endParaRPr kumimoji="1" lang="ja-JP" altLang="en-US"/>
          </a:p>
        </p:txBody>
      </p:sp>
      <p:pic>
        <p:nvPicPr>
          <p:cNvPr id="7" name="図 6"/>
          <p:cNvPicPr>
            <a:picLocks noChangeAspect="1"/>
          </p:cNvPicPr>
          <p:nvPr/>
        </p:nvPicPr>
        <p:blipFill>
          <a:blip r:embed="rId2" cstate="print"/>
          <a:stretch>
            <a:fillRect/>
          </a:stretch>
        </p:blipFill>
        <p:spPr>
          <a:xfrm>
            <a:off x="10210516" y="185738"/>
            <a:ext cx="1752420" cy="1336431"/>
          </a:xfrm>
          <a:prstGeom prst="rect">
            <a:avLst/>
          </a:prstGeom>
        </p:spPr>
      </p:pic>
    </p:spTree>
    <p:extLst>
      <p:ext uri="{BB962C8B-B14F-4D97-AF65-F5344CB8AC3E}">
        <p14:creationId xmlns:p14="http://schemas.microsoft.com/office/powerpoint/2010/main" val="325107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Observer</a:t>
            </a:r>
            <a:r>
              <a:rPr lang="ja-JP" altLang="en-US" dirty="0"/>
              <a:t>パターン</a:t>
            </a:r>
          </a:p>
        </p:txBody>
      </p:sp>
      <p:sp>
        <p:nvSpPr>
          <p:cNvPr id="3" name="コンテンツ プレースホルダ 2"/>
          <p:cNvSpPr>
            <a:spLocks noGrp="1"/>
          </p:cNvSpPr>
          <p:nvPr>
            <p:ph idx="1"/>
          </p:nvPr>
        </p:nvSpPr>
        <p:spPr>
          <a:xfrm>
            <a:off x="838200" y="1825625"/>
            <a:ext cx="10515600" cy="2115615"/>
          </a:xfrm>
        </p:spPr>
        <p:txBody>
          <a:bodyPr>
            <a:normAutofit fontScale="85000" lnSpcReduction="10000"/>
          </a:bodyPr>
          <a:lstStyle/>
          <a:p>
            <a:pPr>
              <a:lnSpc>
                <a:spcPct val="110000"/>
              </a:lnSpc>
            </a:pPr>
            <a:r>
              <a:rPr lang="ja-JP" altLang="en-US" dirty="0"/>
              <a:t>状態変化を観察するためのパターン．</a:t>
            </a:r>
            <a:endParaRPr lang="en-US" altLang="ja-JP" dirty="0"/>
          </a:p>
          <a:p>
            <a:pPr lvl="1">
              <a:lnSpc>
                <a:spcPct val="110000"/>
              </a:lnSpc>
            </a:pPr>
            <a:r>
              <a:rPr lang="en-US" altLang="ja-JP" dirty="0"/>
              <a:t>GUI</a:t>
            </a:r>
            <a:r>
              <a:rPr lang="ja-JP" altLang="en-US" dirty="0"/>
              <a:t>プログラムではほぼ必須のパターン．</a:t>
            </a:r>
            <a:endParaRPr lang="en-US" altLang="ja-JP" dirty="0"/>
          </a:p>
          <a:p>
            <a:pPr lvl="1">
              <a:lnSpc>
                <a:spcPct val="110000"/>
              </a:lnSpc>
            </a:pPr>
            <a:r>
              <a:rPr lang="ja-JP" altLang="en-US" dirty="0"/>
              <a:t>オブジェクト間の通信を疎結合な状態で行える．</a:t>
            </a:r>
          </a:p>
        </p:txBody>
      </p:sp>
      <p:sp>
        <p:nvSpPr>
          <p:cNvPr id="6" name="スライド番号プレースホルダ 5"/>
          <p:cNvSpPr>
            <a:spLocks noGrp="1"/>
          </p:cNvSpPr>
          <p:nvPr>
            <p:ph type="sldNum" sz="quarter" idx="12"/>
          </p:nvPr>
        </p:nvSpPr>
        <p:spPr/>
        <p:txBody>
          <a:bodyPr/>
          <a:lstStyle/>
          <a:p>
            <a:fld id="{1AA0F90A-C14B-4763-A506-BB86F6EA3743}" type="slidenum">
              <a:rPr kumimoji="1" lang="ja-JP" altLang="en-US" smtClean="0"/>
              <a:pPr/>
              <a:t>21</a:t>
            </a:fld>
            <a:endParaRPr kumimoji="1" lang="ja-JP" altLang="en-US"/>
          </a:p>
        </p:txBody>
      </p:sp>
      <p:grpSp>
        <p:nvGrpSpPr>
          <p:cNvPr id="7" name="グループ化 6"/>
          <p:cNvGrpSpPr/>
          <p:nvPr/>
        </p:nvGrpSpPr>
        <p:grpSpPr>
          <a:xfrm>
            <a:off x="2895600" y="4073126"/>
            <a:ext cx="2143140" cy="791313"/>
            <a:chOff x="3929058" y="3643314"/>
            <a:chExt cx="2143140" cy="857256"/>
          </a:xfrm>
          <a:solidFill>
            <a:srgbClr val="FFFFFF"/>
          </a:solidFill>
        </p:grpSpPr>
        <p:sp>
          <p:nvSpPr>
            <p:cNvPr id="8" name="正方形/長方形 7"/>
            <p:cNvSpPr/>
            <p:nvPr/>
          </p:nvSpPr>
          <p:spPr>
            <a:xfrm>
              <a:off x="3929058" y="3643314"/>
              <a:ext cx="2143140" cy="857256"/>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pPr algn="ctr"/>
              <a:r>
                <a:rPr lang="en-US" altLang="ja-JP" sz="1200" dirty="0"/>
                <a:t>&lt;&lt;interface&gt;&gt;</a:t>
              </a:r>
            </a:p>
            <a:p>
              <a:pPr algn="ctr"/>
              <a:r>
                <a:rPr lang="en-US" altLang="ja-JP" sz="1200" i="1" dirty="0"/>
                <a:t>Observer</a:t>
              </a:r>
              <a:endParaRPr lang="ja-JP" altLang="en-US" sz="1200" i="1" dirty="0"/>
            </a:p>
          </p:txBody>
        </p:sp>
        <p:sp>
          <p:nvSpPr>
            <p:cNvPr id="9" name="正方形/長方形 8"/>
            <p:cNvSpPr/>
            <p:nvPr/>
          </p:nvSpPr>
          <p:spPr>
            <a:xfrm>
              <a:off x="3929058" y="4143380"/>
              <a:ext cx="2143140" cy="71438"/>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endParaRPr lang="ja-JP" altLang="en-US" sz="1200" u="sng" dirty="0"/>
            </a:p>
          </p:txBody>
        </p:sp>
        <p:sp>
          <p:nvSpPr>
            <p:cNvPr id="10" name="正方形/長方形 9"/>
            <p:cNvSpPr/>
            <p:nvPr/>
          </p:nvSpPr>
          <p:spPr>
            <a:xfrm>
              <a:off x="3929058" y="4214818"/>
              <a:ext cx="2143140" cy="285752"/>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r>
                <a:rPr lang="en-US" altLang="ja-JP" sz="1200" dirty="0"/>
                <a:t>+ update(): void</a:t>
              </a:r>
              <a:endParaRPr lang="ja-JP" altLang="en-US" sz="1200" u="sng" dirty="0"/>
            </a:p>
          </p:txBody>
        </p:sp>
      </p:grpSp>
      <p:grpSp>
        <p:nvGrpSpPr>
          <p:cNvPr id="11" name="グループ化 10"/>
          <p:cNvGrpSpPr/>
          <p:nvPr/>
        </p:nvGrpSpPr>
        <p:grpSpPr>
          <a:xfrm>
            <a:off x="7047695" y="3835736"/>
            <a:ext cx="2667000" cy="1266092"/>
            <a:chOff x="3905248" y="3643314"/>
            <a:chExt cx="2143140" cy="1190620"/>
          </a:xfrm>
          <a:solidFill>
            <a:srgbClr val="FFFFFF"/>
          </a:solidFill>
        </p:grpSpPr>
        <p:sp>
          <p:nvSpPr>
            <p:cNvPr id="12" name="正方形/長方形 11"/>
            <p:cNvSpPr/>
            <p:nvPr/>
          </p:nvSpPr>
          <p:spPr>
            <a:xfrm>
              <a:off x="3905248" y="3643314"/>
              <a:ext cx="2143140" cy="1190620"/>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pPr algn="ctr"/>
              <a:r>
                <a:rPr lang="en-US" altLang="ja-JP" sz="1200" i="1" dirty="0"/>
                <a:t>Subject</a:t>
              </a:r>
              <a:endParaRPr lang="ja-JP" altLang="en-US" sz="1200" i="1" dirty="0"/>
            </a:p>
          </p:txBody>
        </p:sp>
        <p:sp>
          <p:nvSpPr>
            <p:cNvPr id="13" name="正方形/長方形 12"/>
            <p:cNvSpPr/>
            <p:nvPr/>
          </p:nvSpPr>
          <p:spPr>
            <a:xfrm rot="10800000" flipV="1">
              <a:off x="3905248" y="3907896"/>
              <a:ext cx="2143140" cy="264581"/>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r>
                <a:rPr lang="en-US" altLang="ja-JP" sz="1200" dirty="0"/>
                <a:t>- </a:t>
              </a:r>
              <a:r>
                <a:rPr lang="en-US" altLang="ja-JP" sz="1200" dirty="0" err="1"/>
                <a:t>observerList</a:t>
              </a:r>
              <a:r>
                <a:rPr lang="en-US" altLang="ja-JP" sz="1200" dirty="0"/>
                <a:t>: Observer[]</a:t>
              </a:r>
              <a:endParaRPr lang="ja-JP" altLang="en-US" sz="1200" dirty="0"/>
            </a:p>
          </p:txBody>
        </p:sp>
        <p:sp>
          <p:nvSpPr>
            <p:cNvPr id="14" name="正方形/長方形 13"/>
            <p:cNvSpPr/>
            <p:nvPr/>
          </p:nvSpPr>
          <p:spPr>
            <a:xfrm>
              <a:off x="3905248" y="4172478"/>
              <a:ext cx="2143140" cy="661456"/>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r>
                <a:rPr lang="en-US" altLang="ja-JP" sz="1200" dirty="0"/>
                <a:t>+ </a:t>
              </a:r>
              <a:r>
                <a:rPr lang="en-US" altLang="ja-JP" sz="1200" dirty="0" err="1"/>
                <a:t>addObserver(o</a:t>
              </a:r>
              <a:r>
                <a:rPr lang="en-US" altLang="ja-JP" sz="1200" dirty="0"/>
                <a:t>: Observer): void</a:t>
              </a:r>
            </a:p>
            <a:p>
              <a:r>
                <a:rPr lang="en-US" altLang="ja-JP" sz="1200" dirty="0"/>
                <a:t>+ </a:t>
              </a:r>
              <a:r>
                <a:rPr lang="en-US" altLang="ja-JP" sz="1200" dirty="0" err="1"/>
                <a:t>notifyObserver(count</a:t>
              </a:r>
              <a:r>
                <a:rPr lang="en-US" altLang="ja-JP" sz="1200" dirty="0"/>
                <a:t>: </a:t>
              </a:r>
              <a:r>
                <a:rPr lang="en-US" altLang="ja-JP" sz="1200" dirty="0" err="1"/>
                <a:t>int</a:t>
              </a:r>
              <a:r>
                <a:rPr lang="en-US" altLang="ja-JP" sz="1200" dirty="0"/>
                <a:t>): void</a:t>
              </a:r>
            </a:p>
            <a:p>
              <a:r>
                <a:rPr lang="en-US" altLang="ja-JP" sz="1200" dirty="0"/>
                <a:t>+ </a:t>
              </a:r>
              <a:r>
                <a:rPr lang="en-US" altLang="ja-JP" sz="1200" i="1" dirty="0"/>
                <a:t>done(): void</a:t>
              </a:r>
            </a:p>
          </p:txBody>
        </p:sp>
      </p:grpSp>
      <p:grpSp>
        <p:nvGrpSpPr>
          <p:cNvPr id="15" name="グループ化 14"/>
          <p:cNvGrpSpPr/>
          <p:nvPr/>
        </p:nvGrpSpPr>
        <p:grpSpPr>
          <a:xfrm>
            <a:off x="1828800" y="5664537"/>
            <a:ext cx="1981200" cy="593485"/>
            <a:chOff x="3929058" y="3857628"/>
            <a:chExt cx="2143140" cy="642942"/>
          </a:xfrm>
          <a:solidFill>
            <a:srgbClr val="FFFFFF"/>
          </a:solidFill>
        </p:grpSpPr>
        <p:sp>
          <p:nvSpPr>
            <p:cNvPr id="16" name="正方形/長方形 15"/>
            <p:cNvSpPr/>
            <p:nvPr/>
          </p:nvSpPr>
          <p:spPr>
            <a:xfrm>
              <a:off x="3929058" y="3857628"/>
              <a:ext cx="2143140" cy="642942"/>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pPr algn="ctr"/>
              <a:r>
                <a:rPr lang="en-US" altLang="ja-JP" sz="1200" dirty="0"/>
                <a:t>ConcreteObserver1</a:t>
              </a:r>
              <a:endParaRPr lang="ja-JP" altLang="en-US" sz="1200" dirty="0"/>
            </a:p>
          </p:txBody>
        </p:sp>
        <p:sp>
          <p:nvSpPr>
            <p:cNvPr id="17" name="正方形/長方形 16"/>
            <p:cNvSpPr/>
            <p:nvPr/>
          </p:nvSpPr>
          <p:spPr>
            <a:xfrm>
              <a:off x="3929058" y="4143380"/>
              <a:ext cx="2143140" cy="71438"/>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endParaRPr lang="ja-JP" altLang="en-US" sz="1200" u="sng" dirty="0"/>
            </a:p>
          </p:txBody>
        </p:sp>
        <p:sp>
          <p:nvSpPr>
            <p:cNvPr id="18" name="正方形/長方形 17"/>
            <p:cNvSpPr/>
            <p:nvPr/>
          </p:nvSpPr>
          <p:spPr>
            <a:xfrm>
              <a:off x="3929058" y="4214818"/>
              <a:ext cx="2143140" cy="285752"/>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r>
                <a:rPr lang="en-US" altLang="ja-JP" sz="1200" dirty="0"/>
                <a:t>+ update(): void</a:t>
              </a:r>
              <a:endParaRPr lang="ja-JP" altLang="en-US" sz="1200" u="sng" dirty="0"/>
            </a:p>
          </p:txBody>
        </p:sp>
      </p:grpSp>
      <p:cxnSp>
        <p:nvCxnSpPr>
          <p:cNvPr id="26" name="カギ線コネクタ 25"/>
          <p:cNvCxnSpPr/>
          <p:nvPr/>
        </p:nvCxnSpPr>
        <p:spPr>
          <a:xfrm rot="10800000">
            <a:off x="5038740" y="4464857"/>
            <a:ext cx="1786010" cy="0"/>
          </a:xfrm>
          <a:prstGeom prst="bentConnector3">
            <a:avLst>
              <a:gd name="adj1" fmla="val 50000"/>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二等辺三角形 26"/>
          <p:cNvSpPr/>
          <p:nvPr/>
        </p:nvSpPr>
        <p:spPr>
          <a:xfrm>
            <a:off x="3886200" y="4899604"/>
            <a:ext cx="165736" cy="131886"/>
          </a:xfrm>
          <a:prstGeom prst="triangle">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p>
        </p:txBody>
      </p:sp>
      <p:sp>
        <p:nvSpPr>
          <p:cNvPr id="35" name="ひし形 34"/>
          <p:cNvSpPr/>
          <p:nvPr/>
        </p:nvSpPr>
        <p:spPr>
          <a:xfrm>
            <a:off x="6824750" y="4409437"/>
            <a:ext cx="214314" cy="118691"/>
          </a:xfrm>
          <a:prstGeom prst="diamond">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p>
        </p:txBody>
      </p:sp>
      <p:grpSp>
        <p:nvGrpSpPr>
          <p:cNvPr id="39" name="グループ化 14"/>
          <p:cNvGrpSpPr/>
          <p:nvPr/>
        </p:nvGrpSpPr>
        <p:grpSpPr>
          <a:xfrm>
            <a:off x="4097330" y="5664537"/>
            <a:ext cx="1981200" cy="593485"/>
            <a:chOff x="3929058" y="3857628"/>
            <a:chExt cx="2143140" cy="642942"/>
          </a:xfrm>
          <a:solidFill>
            <a:srgbClr val="FFFFFF"/>
          </a:solidFill>
        </p:grpSpPr>
        <p:sp>
          <p:nvSpPr>
            <p:cNvPr id="40" name="正方形/長方形 39"/>
            <p:cNvSpPr/>
            <p:nvPr/>
          </p:nvSpPr>
          <p:spPr>
            <a:xfrm>
              <a:off x="3929058" y="3857628"/>
              <a:ext cx="2143140" cy="642942"/>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pPr algn="ctr"/>
              <a:r>
                <a:rPr lang="en-US" altLang="ja-JP" sz="1200" dirty="0"/>
                <a:t>ConcreteObserver2</a:t>
              </a:r>
              <a:endParaRPr lang="ja-JP" altLang="en-US" sz="1200" dirty="0"/>
            </a:p>
          </p:txBody>
        </p:sp>
        <p:sp>
          <p:nvSpPr>
            <p:cNvPr id="41" name="正方形/長方形 40"/>
            <p:cNvSpPr/>
            <p:nvPr/>
          </p:nvSpPr>
          <p:spPr>
            <a:xfrm>
              <a:off x="3929058" y="4143380"/>
              <a:ext cx="2143140" cy="71438"/>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endParaRPr lang="ja-JP" altLang="en-US" sz="1200" u="sng" dirty="0"/>
            </a:p>
          </p:txBody>
        </p:sp>
        <p:sp>
          <p:nvSpPr>
            <p:cNvPr id="42" name="正方形/長方形 41"/>
            <p:cNvSpPr/>
            <p:nvPr/>
          </p:nvSpPr>
          <p:spPr>
            <a:xfrm>
              <a:off x="3929058" y="4214818"/>
              <a:ext cx="2143140" cy="285752"/>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r>
                <a:rPr lang="en-US" altLang="ja-JP" sz="1200" dirty="0"/>
                <a:t>+ update(): void</a:t>
              </a:r>
              <a:endParaRPr lang="ja-JP" altLang="en-US" sz="1200" u="sng" dirty="0"/>
            </a:p>
          </p:txBody>
        </p:sp>
      </p:grpSp>
      <p:cxnSp>
        <p:nvCxnSpPr>
          <p:cNvPr id="44" name="カギ線コネクタ 43"/>
          <p:cNvCxnSpPr>
            <a:stCxn id="27" idx="3"/>
            <a:endCxn id="16" idx="0"/>
          </p:cNvCxnSpPr>
          <p:nvPr/>
        </p:nvCxnSpPr>
        <p:spPr>
          <a:xfrm rot="5400000">
            <a:off x="3077711" y="4773178"/>
            <a:ext cx="633046" cy="1149668"/>
          </a:xfrm>
          <a:prstGeom prst="bentConnector3">
            <a:avLst>
              <a:gd name="adj1" fmla="val 50000"/>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カギ線コネクタ 44"/>
          <p:cNvCxnSpPr>
            <a:stCxn id="27" idx="3"/>
            <a:endCxn id="40" idx="0"/>
          </p:cNvCxnSpPr>
          <p:nvPr/>
        </p:nvCxnSpPr>
        <p:spPr>
          <a:xfrm rot="16200000" flipH="1">
            <a:off x="4211976" y="4788583"/>
            <a:ext cx="633046" cy="1118862"/>
          </a:xfrm>
          <a:prstGeom prst="bentConnector3">
            <a:avLst>
              <a:gd name="adj1" fmla="val 50000"/>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48" name="グループ化 14"/>
          <p:cNvGrpSpPr/>
          <p:nvPr/>
        </p:nvGrpSpPr>
        <p:grpSpPr>
          <a:xfrm>
            <a:off x="6365860" y="5664537"/>
            <a:ext cx="1871670" cy="593485"/>
            <a:chOff x="3929058" y="3857628"/>
            <a:chExt cx="2143140" cy="642942"/>
          </a:xfrm>
          <a:solidFill>
            <a:srgbClr val="FFFFFF"/>
          </a:solidFill>
        </p:grpSpPr>
        <p:sp>
          <p:nvSpPr>
            <p:cNvPr id="49" name="正方形/長方形 48"/>
            <p:cNvSpPr/>
            <p:nvPr/>
          </p:nvSpPr>
          <p:spPr>
            <a:xfrm>
              <a:off x="3929058" y="3857628"/>
              <a:ext cx="2143140" cy="642942"/>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pPr algn="ctr"/>
              <a:r>
                <a:rPr lang="en-US" altLang="ja-JP" sz="1200" dirty="0"/>
                <a:t>ConcreteSubject1</a:t>
              </a:r>
              <a:endParaRPr lang="ja-JP" altLang="en-US" sz="1200" dirty="0"/>
            </a:p>
          </p:txBody>
        </p:sp>
        <p:sp>
          <p:nvSpPr>
            <p:cNvPr id="50" name="正方形/長方形 49"/>
            <p:cNvSpPr/>
            <p:nvPr/>
          </p:nvSpPr>
          <p:spPr>
            <a:xfrm>
              <a:off x="3929058" y="4143380"/>
              <a:ext cx="2143140" cy="71438"/>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endParaRPr lang="ja-JP" altLang="en-US" sz="1200" u="sng" dirty="0"/>
            </a:p>
          </p:txBody>
        </p:sp>
        <p:sp>
          <p:nvSpPr>
            <p:cNvPr id="51" name="正方形/長方形 50"/>
            <p:cNvSpPr/>
            <p:nvPr/>
          </p:nvSpPr>
          <p:spPr>
            <a:xfrm>
              <a:off x="3929058" y="4214818"/>
              <a:ext cx="2143140" cy="285752"/>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r>
                <a:rPr lang="en-US" altLang="ja-JP" sz="1200" dirty="0"/>
                <a:t>+ done(): void</a:t>
              </a:r>
              <a:endParaRPr lang="ja-JP" altLang="en-US" sz="1200" u="sng" dirty="0"/>
            </a:p>
          </p:txBody>
        </p:sp>
      </p:grpSp>
      <p:sp>
        <p:nvSpPr>
          <p:cNvPr id="52" name="二等辺三角形 51"/>
          <p:cNvSpPr/>
          <p:nvPr/>
        </p:nvSpPr>
        <p:spPr>
          <a:xfrm>
            <a:off x="8298327" y="5110619"/>
            <a:ext cx="165736" cy="131886"/>
          </a:xfrm>
          <a:prstGeom prst="triangle">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p>
        </p:txBody>
      </p:sp>
      <p:cxnSp>
        <p:nvCxnSpPr>
          <p:cNvPr id="53" name="カギ線コネクタ 52"/>
          <p:cNvCxnSpPr>
            <a:stCxn id="52" idx="3"/>
            <a:endCxn id="49" idx="0"/>
          </p:cNvCxnSpPr>
          <p:nvPr/>
        </p:nvCxnSpPr>
        <p:spPr>
          <a:xfrm rot="5400000">
            <a:off x="7627500" y="4916706"/>
            <a:ext cx="422031" cy="1073637"/>
          </a:xfrm>
          <a:prstGeom prst="bentConnector3">
            <a:avLst>
              <a:gd name="adj1" fmla="val 50000"/>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56" name="グループ化 14"/>
          <p:cNvGrpSpPr/>
          <p:nvPr/>
        </p:nvGrpSpPr>
        <p:grpSpPr>
          <a:xfrm>
            <a:off x="8524862" y="5664537"/>
            <a:ext cx="1871670" cy="593485"/>
            <a:chOff x="3929058" y="3857628"/>
            <a:chExt cx="2143140" cy="642942"/>
          </a:xfrm>
          <a:solidFill>
            <a:srgbClr val="FFFFFF"/>
          </a:solidFill>
        </p:grpSpPr>
        <p:sp>
          <p:nvSpPr>
            <p:cNvPr id="57" name="正方形/長方形 56"/>
            <p:cNvSpPr/>
            <p:nvPr/>
          </p:nvSpPr>
          <p:spPr>
            <a:xfrm>
              <a:off x="3929058" y="3857628"/>
              <a:ext cx="2143140" cy="642942"/>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pPr algn="ctr"/>
              <a:r>
                <a:rPr lang="en-US" altLang="ja-JP" sz="1200" dirty="0"/>
                <a:t>ConcreteSubject2</a:t>
              </a:r>
              <a:endParaRPr lang="ja-JP" altLang="en-US" sz="1200" dirty="0"/>
            </a:p>
          </p:txBody>
        </p:sp>
        <p:sp>
          <p:nvSpPr>
            <p:cNvPr id="58" name="正方形/長方形 57"/>
            <p:cNvSpPr/>
            <p:nvPr/>
          </p:nvSpPr>
          <p:spPr>
            <a:xfrm>
              <a:off x="3929058" y="4143380"/>
              <a:ext cx="2143140" cy="71438"/>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endParaRPr lang="ja-JP" altLang="en-US" sz="1200" u="sng" dirty="0"/>
            </a:p>
          </p:txBody>
        </p:sp>
        <p:sp>
          <p:nvSpPr>
            <p:cNvPr id="59" name="正方形/長方形 58"/>
            <p:cNvSpPr/>
            <p:nvPr/>
          </p:nvSpPr>
          <p:spPr>
            <a:xfrm>
              <a:off x="3929058" y="4214818"/>
              <a:ext cx="2143140" cy="285752"/>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r>
                <a:rPr lang="en-US" altLang="ja-JP" sz="1200" dirty="0"/>
                <a:t>+ done(): void</a:t>
              </a:r>
              <a:endParaRPr lang="ja-JP" altLang="en-US" sz="1200" u="sng" dirty="0"/>
            </a:p>
          </p:txBody>
        </p:sp>
      </p:grpSp>
      <p:cxnSp>
        <p:nvCxnSpPr>
          <p:cNvPr id="60" name="カギ線コネクタ 59"/>
          <p:cNvCxnSpPr>
            <a:stCxn id="52" idx="3"/>
            <a:endCxn id="57" idx="0"/>
          </p:cNvCxnSpPr>
          <p:nvPr/>
        </p:nvCxnSpPr>
        <p:spPr>
          <a:xfrm rot="16200000" flipH="1">
            <a:off x="8706999" y="4910841"/>
            <a:ext cx="422031" cy="1085363"/>
          </a:xfrm>
          <a:prstGeom prst="bentConnector3">
            <a:avLst>
              <a:gd name="adj1" fmla="val 50000"/>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Tree>
    <p:extLst>
      <p:ext uri="{BB962C8B-B14F-4D97-AF65-F5344CB8AC3E}">
        <p14:creationId xmlns:p14="http://schemas.microsoft.com/office/powerpoint/2010/main" val="78945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Java</a:t>
            </a:r>
            <a:r>
              <a:rPr lang="ja-JP" altLang="en-US" dirty="0"/>
              <a:t>での実装</a:t>
            </a:r>
          </a:p>
        </p:txBody>
      </p:sp>
      <p:sp>
        <p:nvSpPr>
          <p:cNvPr id="3" name="コンテンツ プレースホルダー 2"/>
          <p:cNvSpPr>
            <a:spLocks noGrp="1"/>
          </p:cNvSpPr>
          <p:nvPr>
            <p:ph idx="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AA0F90A-C14B-4763-A506-BB86F6EA3743}" type="slidenum">
              <a:rPr kumimoji="1" lang="ja-JP" altLang="en-US" smtClean="0"/>
              <a:pPr/>
              <a:t>22</a:t>
            </a:fld>
            <a:endParaRPr kumimoji="1" lang="ja-JP" altLang="en-US"/>
          </a:p>
        </p:txBody>
      </p:sp>
      <p:sp>
        <p:nvSpPr>
          <p:cNvPr id="8" name="テキスト ボックス 7"/>
          <p:cNvSpPr txBox="1"/>
          <p:nvPr/>
        </p:nvSpPr>
        <p:spPr>
          <a:xfrm>
            <a:off x="1905001" y="1830248"/>
            <a:ext cx="5234125" cy="830997"/>
          </a:xfrm>
          <a:prstGeom prst="rect">
            <a:avLst/>
          </a:prstGeom>
          <a:solidFill>
            <a:srgbClr val="FFFFFF"/>
          </a:solidFill>
          <a:ln>
            <a:solidFill>
              <a:srgbClr val="000000"/>
            </a:solidFill>
          </a:ln>
        </p:spPr>
        <p:txBody>
          <a:bodyPr wrap="none" rtlCol="0">
            <a:spAutoFit/>
          </a:bodyPr>
          <a:lstStyle/>
          <a:p>
            <a:r>
              <a:rPr lang="en-US" altLang="ja-JP" sz="1600" dirty="0">
                <a:latin typeface="Consolas" panose="020B0609020204030204" pitchFamily="49" charset="0"/>
                <a:cs typeface="Consolas" panose="020B0609020204030204" pitchFamily="49" charset="0"/>
              </a:rPr>
              <a:t>public interface </a:t>
            </a:r>
            <a:r>
              <a:rPr lang="en-US" altLang="ja-JP" sz="1600" dirty="0" err="1">
                <a:latin typeface="Consolas" panose="020B0609020204030204" pitchFamily="49" charset="0"/>
                <a:cs typeface="Consolas" panose="020B0609020204030204" pitchFamily="49" charset="0"/>
              </a:rPr>
              <a:t>ActionListener</a:t>
            </a:r>
            <a:r>
              <a:rPr lang="en-US" altLang="ja-JP" sz="1600" dirty="0">
                <a:latin typeface="Consolas" panose="020B0609020204030204" pitchFamily="49" charset="0"/>
                <a:cs typeface="Consolas" panose="020B0609020204030204" pitchFamily="49" charset="0"/>
              </a:rPr>
              <a:t>{</a:t>
            </a:r>
          </a:p>
          <a:p>
            <a:r>
              <a:rPr lang="en-US" altLang="ja-JP" sz="1600" dirty="0">
                <a:latin typeface="Consolas" panose="020B0609020204030204" pitchFamily="49" charset="0"/>
                <a:cs typeface="Consolas" panose="020B0609020204030204" pitchFamily="49" charset="0"/>
              </a:rPr>
              <a:t>  public void </a:t>
            </a:r>
            <a:r>
              <a:rPr lang="en-US" altLang="ja-JP" sz="1600" dirty="0" err="1">
                <a:latin typeface="Consolas" panose="020B0609020204030204" pitchFamily="49" charset="0"/>
                <a:cs typeface="Consolas" panose="020B0609020204030204" pitchFamily="49" charset="0"/>
              </a:rPr>
              <a:t>actionPerformed(ActionEvent</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e</a:t>
            </a:r>
            <a:r>
              <a:rPr lang="en-US" altLang="ja-JP" sz="1600" dirty="0">
                <a:latin typeface="Consolas" panose="020B0609020204030204" pitchFamily="49" charset="0"/>
                <a:cs typeface="Consolas" panose="020B0609020204030204" pitchFamily="49" charset="0"/>
              </a:rPr>
              <a:t>);</a:t>
            </a:r>
          </a:p>
          <a:p>
            <a:r>
              <a:rPr lang="en-US" altLang="ja-JP" sz="1600" dirty="0">
                <a:latin typeface="Consolas" panose="020B0609020204030204" pitchFamily="49" charset="0"/>
                <a:cs typeface="Consolas" panose="020B0609020204030204" pitchFamily="49" charset="0"/>
              </a:rPr>
              <a:t>}</a:t>
            </a:r>
            <a:endParaRPr lang="ja-JP" altLang="en-US" sz="1600" dirty="0">
              <a:latin typeface="Consolas" panose="020B0609020204030204" pitchFamily="49" charset="0"/>
              <a:cs typeface="Consolas" panose="020B0609020204030204" pitchFamily="49" charset="0"/>
            </a:endParaRPr>
          </a:p>
        </p:txBody>
      </p:sp>
      <p:sp>
        <p:nvSpPr>
          <p:cNvPr id="11" name="テキスト ボックス 10"/>
          <p:cNvSpPr txBox="1"/>
          <p:nvPr/>
        </p:nvSpPr>
        <p:spPr>
          <a:xfrm>
            <a:off x="1905004" y="3565340"/>
            <a:ext cx="7590539" cy="2062103"/>
          </a:xfrm>
          <a:prstGeom prst="rect">
            <a:avLst/>
          </a:prstGeom>
          <a:solidFill>
            <a:srgbClr val="FFFFFF"/>
          </a:solidFill>
          <a:ln>
            <a:solidFill>
              <a:srgbClr val="000000"/>
            </a:solidFill>
          </a:ln>
        </p:spPr>
        <p:txBody>
          <a:bodyPr wrap="none" rtlCol="0">
            <a:spAutoFit/>
          </a:bodyPr>
          <a:lstStyle/>
          <a:p>
            <a:r>
              <a:rPr lang="en-US" altLang="ja-JP" sz="1600" dirty="0">
                <a:latin typeface="Consolas" panose="020B0609020204030204" pitchFamily="49" charset="0"/>
                <a:cs typeface="Consolas" panose="020B0609020204030204" pitchFamily="49" charset="0"/>
              </a:rPr>
              <a:t>package </a:t>
            </a:r>
            <a:r>
              <a:rPr lang="en-US" altLang="ja-JP" sz="1600" dirty="0" err="1">
                <a:latin typeface="Consolas" panose="020B0609020204030204" pitchFamily="49" charset="0"/>
                <a:cs typeface="Consolas" panose="020B0609020204030204" pitchFamily="49" charset="0"/>
              </a:rPr>
              <a:t>java.awt</a:t>
            </a:r>
            <a:r>
              <a:rPr lang="en-US" altLang="ja-JP" sz="1600" dirty="0">
                <a:latin typeface="Consolas" panose="020B0609020204030204" pitchFamily="49" charset="0"/>
                <a:cs typeface="Consolas" panose="020B0609020204030204" pitchFamily="49" charset="0"/>
              </a:rPr>
              <a:t>;</a:t>
            </a:r>
          </a:p>
          <a:p>
            <a:endParaRPr lang="en-US" altLang="ja-JP" sz="1600" dirty="0">
              <a:latin typeface="Consolas" panose="020B0609020204030204" pitchFamily="49" charset="0"/>
              <a:cs typeface="Consolas" panose="020B0609020204030204" pitchFamily="49" charset="0"/>
            </a:endParaRPr>
          </a:p>
          <a:p>
            <a:r>
              <a:rPr lang="en-US" altLang="ja-JP" sz="1600" dirty="0">
                <a:latin typeface="Consolas" panose="020B0609020204030204" pitchFamily="49" charset="0"/>
                <a:cs typeface="Consolas" panose="020B0609020204030204" pitchFamily="49" charset="0"/>
              </a:rPr>
              <a:t>public class </a:t>
            </a:r>
            <a:r>
              <a:rPr lang="en-US" altLang="ja-JP" sz="1600" dirty="0" err="1">
                <a:latin typeface="Consolas" panose="020B0609020204030204" pitchFamily="49" charset="0"/>
                <a:cs typeface="Consolas" panose="020B0609020204030204" pitchFamily="49" charset="0"/>
              </a:rPr>
              <a:t>MyButton</a:t>
            </a:r>
            <a:r>
              <a:rPr lang="en-US" altLang="ja-JP" sz="1600" dirty="0">
                <a:latin typeface="Consolas" panose="020B0609020204030204" pitchFamily="49" charset="0"/>
                <a:cs typeface="Consolas" panose="020B0609020204030204" pitchFamily="49" charset="0"/>
              </a:rPr>
              <a:t> extends Component implements </a:t>
            </a:r>
            <a:r>
              <a:rPr lang="en-US" altLang="ja-JP" sz="1600" dirty="0" err="1">
                <a:latin typeface="Consolas" panose="020B0609020204030204" pitchFamily="49" charset="0"/>
                <a:cs typeface="Consolas" panose="020B0609020204030204" pitchFamily="49" charset="0"/>
              </a:rPr>
              <a:t>ActionListener</a:t>
            </a:r>
            <a:r>
              <a:rPr lang="en-US" altLang="ja-JP" sz="1600" dirty="0">
                <a:latin typeface="Consolas" panose="020B0609020204030204" pitchFamily="49" charset="0"/>
                <a:cs typeface="Consolas" panose="020B0609020204030204" pitchFamily="49" charset="0"/>
              </a:rPr>
              <a:t>{</a:t>
            </a:r>
          </a:p>
          <a:p>
            <a:r>
              <a:rPr lang="en-US" altLang="ja-JP" sz="1600" dirty="0">
                <a:latin typeface="Consolas" panose="020B0609020204030204" pitchFamily="49" charset="0"/>
                <a:cs typeface="Consolas" panose="020B0609020204030204" pitchFamily="49" charset="0"/>
              </a:rPr>
              <a:t>  public void </a:t>
            </a:r>
            <a:r>
              <a:rPr lang="en-US" altLang="ja-JP" sz="1600" dirty="0" err="1">
                <a:latin typeface="Consolas" panose="020B0609020204030204" pitchFamily="49" charset="0"/>
                <a:cs typeface="Consolas" panose="020B0609020204030204" pitchFamily="49" charset="0"/>
              </a:rPr>
              <a:t>addActionListener(ActionListener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l</a:t>
            </a:r>
            <a:r>
              <a:rPr lang="en-US" altLang="ja-JP" sz="1600" dirty="0">
                <a:latin typeface="Consolas" panose="020B0609020204030204" pitchFamily="49" charset="0"/>
                <a:cs typeface="Consolas" panose="020B0609020204030204" pitchFamily="49" charset="0"/>
              </a:rPr>
              <a:t>){</a:t>
            </a:r>
          </a:p>
          <a:p>
            <a:r>
              <a:rPr lang="en-US" altLang="ja-JP" sz="1600" dirty="0">
                <a:latin typeface="Consolas" panose="020B0609020204030204" pitchFamily="49" charset="0"/>
                <a:cs typeface="Consolas" panose="020B0609020204030204" pitchFamily="49" charset="0"/>
              </a:rPr>
              <a:t>    :</a:t>
            </a:r>
          </a:p>
          <a:p>
            <a:r>
              <a:rPr lang="en-US" altLang="ja-JP" sz="1600" dirty="0">
                <a:latin typeface="Consolas" panose="020B0609020204030204" pitchFamily="49" charset="0"/>
                <a:cs typeface="Consolas" panose="020B0609020204030204" pitchFamily="49" charset="0"/>
              </a:rPr>
              <a:t>  }</a:t>
            </a:r>
          </a:p>
          <a:p>
            <a:r>
              <a:rPr lang="en-US" altLang="ja-JP" sz="1600" dirty="0">
                <a:latin typeface="Consolas" panose="020B0609020204030204" pitchFamily="49" charset="0"/>
                <a:cs typeface="Consolas" panose="020B0609020204030204" pitchFamily="49" charset="0"/>
              </a:rPr>
              <a:t>  :</a:t>
            </a:r>
          </a:p>
          <a:p>
            <a:r>
              <a:rPr lang="en-US" altLang="ja-JP" sz="1600" dirty="0">
                <a:latin typeface="Consolas" panose="020B0609020204030204" pitchFamily="49" charset="0"/>
                <a:cs typeface="Consolas" panose="020B0609020204030204" pitchFamily="49" charset="0"/>
              </a:rPr>
              <a:t>}</a:t>
            </a:r>
            <a:endParaRPr lang="ja-JP" altLang="en-US" sz="1600" dirty="0">
              <a:latin typeface="Consolas" panose="020B0609020204030204" pitchFamily="49" charset="0"/>
              <a:cs typeface="Consolas" panose="020B0609020204030204" pitchFamily="49" charset="0"/>
            </a:endParaRPr>
          </a:p>
        </p:txBody>
      </p:sp>
      <p:sp>
        <p:nvSpPr>
          <p:cNvPr id="12" name="角丸四角形吹き出し 11"/>
          <p:cNvSpPr/>
          <p:nvPr/>
        </p:nvSpPr>
        <p:spPr>
          <a:xfrm>
            <a:off x="6629400" y="4742919"/>
            <a:ext cx="3653299" cy="1364213"/>
          </a:xfrm>
          <a:prstGeom prst="wedgeRoundRectCallout">
            <a:avLst>
              <a:gd name="adj1" fmla="val -64303"/>
              <a:gd name="adj2" fmla="val -53255"/>
              <a:gd name="adj3" fmla="val 16667"/>
            </a:avLst>
          </a:prstGeom>
          <a:solidFill>
            <a:schemeClr val="accent3">
              <a:lumMod val="60000"/>
              <a:lumOff val="40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r>
              <a:rPr lang="ja-JP" altLang="en-US" dirty="0"/>
              <a:t>例えばボタン．ユーザからのアクションがあれば，登録されている</a:t>
            </a:r>
            <a:r>
              <a:rPr lang="en-US" altLang="ja-JP" dirty="0" err="1">
                <a:latin typeface="Courier New" panose="02070309020205020404" pitchFamily="49" charset="0"/>
                <a:cs typeface="Courier New" panose="02070309020205020404" pitchFamily="49" charset="0"/>
              </a:rPr>
              <a:t>ActionListener</a:t>
            </a:r>
            <a:r>
              <a:rPr lang="ja-JP" altLang="en-US" dirty="0"/>
              <a:t>にイベントを通知する．</a:t>
            </a:r>
          </a:p>
        </p:txBody>
      </p:sp>
      <p:pic>
        <p:nvPicPr>
          <p:cNvPr id="14" name="図 13" descr="aaa.tiff"/>
          <p:cNvPicPr>
            <a:picLocks noChangeAspect="1"/>
          </p:cNvPicPr>
          <p:nvPr/>
        </p:nvPicPr>
        <p:blipFill>
          <a:blip r:embed="rId2" cstate="print"/>
          <a:stretch>
            <a:fillRect/>
          </a:stretch>
        </p:blipFill>
        <p:spPr>
          <a:xfrm>
            <a:off x="3886200" y="5046784"/>
            <a:ext cx="1130300" cy="410308"/>
          </a:xfrm>
          <a:prstGeom prst="rect">
            <a:avLst/>
          </a:prstGeom>
        </p:spPr>
      </p:pic>
      <p:sp>
        <p:nvSpPr>
          <p:cNvPr id="9" name="角丸四角形吹き出し 8"/>
          <p:cNvSpPr/>
          <p:nvPr/>
        </p:nvSpPr>
        <p:spPr>
          <a:xfrm>
            <a:off x="6096001" y="2495770"/>
            <a:ext cx="4434124" cy="1047986"/>
          </a:xfrm>
          <a:prstGeom prst="wedgeRoundRectCallout">
            <a:avLst>
              <a:gd name="adj1" fmla="val -33171"/>
              <a:gd name="adj2" fmla="val -63905"/>
              <a:gd name="adj3" fmla="val 16667"/>
            </a:avLst>
          </a:prstGeom>
          <a:solidFill>
            <a:schemeClr val="accent3">
              <a:lumMod val="60000"/>
              <a:lumOff val="40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r>
              <a:rPr lang="ja-JP" altLang="en-US" dirty="0"/>
              <a:t>ユーザからのアクション通知を受け取るためのインターフェース．</a:t>
            </a:r>
            <a:r>
              <a:rPr lang="en-US" altLang="ja-JP" dirty="0">
                <a:latin typeface="Courier New" panose="02070309020205020404" pitchFamily="49" charset="0"/>
                <a:cs typeface="Courier New" panose="02070309020205020404" pitchFamily="49" charset="0"/>
              </a:rPr>
              <a:t>Observer</a:t>
            </a:r>
            <a:r>
              <a:rPr lang="ja-JP" altLang="en-US" dirty="0"/>
              <a:t>インターフェースに相当する．</a:t>
            </a:r>
          </a:p>
        </p:txBody>
      </p:sp>
      <p:sp>
        <p:nvSpPr>
          <p:cNvPr id="13" name="正方形/長方形 12"/>
          <p:cNvSpPr/>
          <p:nvPr/>
        </p:nvSpPr>
        <p:spPr>
          <a:xfrm>
            <a:off x="6924073" y="1818101"/>
            <a:ext cx="720000" cy="32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Java</a:t>
            </a:r>
            <a:endParaRPr lang="ja-JP" altLang="en-US" sz="1400" dirty="0"/>
          </a:p>
        </p:txBody>
      </p:sp>
      <p:sp>
        <p:nvSpPr>
          <p:cNvPr id="15" name="正方形/長方形 14"/>
          <p:cNvSpPr/>
          <p:nvPr/>
        </p:nvSpPr>
        <p:spPr>
          <a:xfrm>
            <a:off x="9516130" y="3573425"/>
            <a:ext cx="720000" cy="32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Java</a:t>
            </a:r>
            <a:endParaRPr lang="ja-JP" altLang="en-US" sz="1400"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Tree>
    <p:extLst>
      <p:ext uri="{BB962C8B-B14F-4D97-AF65-F5344CB8AC3E}">
        <p14:creationId xmlns:p14="http://schemas.microsoft.com/office/powerpoint/2010/main" val="333150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5400" dirty="0"/>
              <a:t>Observer</a:t>
            </a:r>
            <a:r>
              <a:rPr lang="ja-JP" altLang="en-US" sz="5400" dirty="0"/>
              <a:t>パターンのメリット</a:t>
            </a:r>
          </a:p>
        </p:txBody>
      </p:sp>
      <p:sp>
        <p:nvSpPr>
          <p:cNvPr id="6" name="スライド番号プレースホルダ 5"/>
          <p:cNvSpPr>
            <a:spLocks noGrp="1"/>
          </p:cNvSpPr>
          <p:nvPr>
            <p:ph type="sldNum" sz="quarter" idx="12"/>
          </p:nvPr>
        </p:nvSpPr>
        <p:spPr/>
        <p:txBody>
          <a:bodyPr/>
          <a:lstStyle/>
          <a:p>
            <a:fld id="{1AA0F90A-C14B-4763-A506-BB86F6EA3743}" type="slidenum">
              <a:rPr kumimoji="1" lang="ja-JP" altLang="en-US" smtClean="0"/>
              <a:pPr/>
              <a:t>23</a:t>
            </a:fld>
            <a:endParaRPr kumimoji="1" lang="ja-JP" altLang="en-US"/>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3" name="コンテンツ プレースホルダ 2"/>
          <p:cNvSpPr>
            <a:spLocks noGrp="1"/>
          </p:cNvSpPr>
          <p:nvPr>
            <p:ph idx="1"/>
          </p:nvPr>
        </p:nvSpPr>
        <p:spPr>
          <a:xfrm>
            <a:off x="838200" y="1825625"/>
            <a:ext cx="10515600" cy="4002419"/>
          </a:xfrm>
        </p:spPr>
        <p:txBody>
          <a:bodyPr>
            <a:normAutofit/>
          </a:bodyPr>
          <a:lstStyle/>
          <a:p>
            <a:pPr>
              <a:lnSpc>
                <a:spcPct val="110000"/>
              </a:lnSpc>
            </a:pPr>
            <a:r>
              <a:rPr lang="ja-JP" altLang="en-US" dirty="0"/>
              <a:t>各オブジェクト間の依存度を低く保ったままオブジェクト間で通信できる．</a:t>
            </a:r>
            <a:endParaRPr lang="en-US" altLang="ja-JP" dirty="0"/>
          </a:p>
          <a:p>
            <a:pPr lvl="1">
              <a:lnSpc>
                <a:spcPct val="110000"/>
              </a:lnSpc>
            </a:pPr>
            <a:r>
              <a:rPr lang="en-US" altLang="ja-JP" dirty="0"/>
              <a:t>Observer</a:t>
            </a:r>
            <a:r>
              <a:rPr lang="ja-JP" altLang="en-US"/>
              <a:t>は通</a:t>
            </a:r>
            <a:br>
              <a:rPr lang="en-US" altLang="ja-JP" dirty="0"/>
            </a:br>
            <a:r>
              <a:rPr lang="ja-JP" altLang="en-US"/>
              <a:t>知元である</a:t>
            </a:r>
            <a:r>
              <a:rPr lang="en-US" altLang="ja-JP" dirty="0"/>
              <a:t>Subject</a:t>
            </a:r>
            <a:br>
              <a:rPr lang="en-US" altLang="ja-JP" dirty="0"/>
            </a:br>
            <a:r>
              <a:rPr lang="ja-JP" altLang="en-US"/>
              <a:t>を知らない．</a:t>
            </a:r>
            <a:endParaRPr lang="en-US" altLang="ja-JP" dirty="0"/>
          </a:p>
        </p:txBody>
      </p:sp>
      <p:pic>
        <p:nvPicPr>
          <p:cNvPr id="8" name="図 7">
            <a:extLst>
              <a:ext uri="{FF2B5EF4-FFF2-40B4-BE49-F238E27FC236}">
                <a16:creationId xmlns:a16="http://schemas.microsoft.com/office/drawing/2014/main" id="{A76E3B05-3FFC-68A4-64D3-2B99AB135379}"/>
              </a:ext>
            </a:extLst>
          </p:cNvPr>
          <p:cNvPicPr>
            <a:picLocks noChangeAspect="1"/>
          </p:cNvPicPr>
          <p:nvPr/>
        </p:nvPicPr>
        <p:blipFill>
          <a:blip r:embed="rId2"/>
          <a:stretch>
            <a:fillRect/>
          </a:stretch>
        </p:blipFill>
        <p:spPr>
          <a:xfrm>
            <a:off x="6096000" y="3429000"/>
            <a:ext cx="6096000" cy="3429000"/>
          </a:xfrm>
          <a:prstGeom prst="rect">
            <a:avLst/>
          </a:prstGeom>
        </p:spPr>
      </p:pic>
    </p:spTree>
    <p:extLst>
      <p:ext uri="{BB962C8B-B14F-4D97-AF65-F5344CB8AC3E}">
        <p14:creationId xmlns:p14="http://schemas.microsoft.com/office/powerpoint/2010/main" val="8236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C737B23A-7B67-83BD-F5AB-F753E019F67B}"/>
              </a:ext>
            </a:extLst>
          </p:cNvPr>
          <p:cNvSpPr>
            <a:spLocks noGrp="1"/>
          </p:cNvSpPr>
          <p:nvPr>
            <p:ph type="ftr" sz="quarter" idx="11"/>
          </p:nvPr>
        </p:nvSpPr>
        <p:spPr/>
        <p:txBody>
          <a:bodyPr/>
          <a:lstStyle/>
          <a:p>
            <a:r>
              <a:rPr lang="ja-JP" altLang="en-US"/>
              <a:t>ソフトウェア設計</a:t>
            </a:r>
            <a:endParaRPr lang="ja-JP" altLang="en-US" sz="1800"/>
          </a:p>
        </p:txBody>
      </p:sp>
      <p:sp>
        <p:nvSpPr>
          <p:cNvPr id="54" name="角丸四角形 53">
            <a:extLst>
              <a:ext uri="{FF2B5EF4-FFF2-40B4-BE49-F238E27FC236}">
                <a16:creationId xmlns:a16="http://schemas.microsoft.com/office/drawing/2014/main" id="{770BBD98-6AB8-324B-96A7-C56F0A06EBE9}"/>
              </a:ext>
            </a:extLst>
          </p:cNvPr>
          <p:cNvSpPr/>
          <p:nvPr/>
        </p:nvSpPr>
        <p:spPr>
          <a:xfrm>
            <a:off x="9120665" y="1976351"/>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角丸四角形 55">
            <a:extLst>
              <a:ext uri="{FF2B5EF4-FFF2-40B4-BE49-F238E27FC236}">
                <a16:creationId xmlns:a16="http://schemas.microsoft.com/office/drawing/2014/main" id="{00E916F6-AEAA-4262-6D5F-BCD5FA4DB69C}"/>
              </a:ext>
            </a:extLst>
          </p:cNvPr>
          <p:cNvSpPr/>
          <p:nvPr/>
        </p:nvSpPr>
        <p:spPr>
          <a:xfrm>
            <a:off x="9120665" y="3925495"/>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角丸四角形 56">
            <a:extLst>
              <a:ext uri="{FF2B5EF4-FFF2-40B4-BE49-F238E27FC236}">
                <a16:creationId xmlns:a16="http://schemas.microsoft.com/office/drawing/2014/main" id="{93A6E1A6-E887-9DA5-4505-EEE3EA0CD2E7}"/>
              </a:ext>
            </a:extLst>
          </p:cNvPr>
          <p:cNvSpPr/>
          <p:nvPr/>
        </p:nvSpPr>
        <p:spPr>
          <a:xfrm>
            <a:off x="9120665" y="4886399"/>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角丸四角形 46">
            <a:extLst>
              <a:ext uri="{FF2B5EF4-FFF2-40B4-BE49-F238E27FC236}">
                <a16:creationId xmlns:a16="http://schemas.microsoft.com/office/drawing/2014/main" id="{63D9ECC8-5561-480C-80E9-A0FE32AB0BA9}"/>
              </a:ext>
            </a:extLst>
          </p:cNvPr>
          <p:cNvSpPr/>
          <p:nvPr/>
        </p:nvSpPr>
        <p:spPr>
          <a:xfrm>
            <a:off x="6112704" y="1001779"/>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角丸四角形 47">
            <a:extLst>
              <a:ext uri="{FF2B5EF4-FFF2-40B4-BE49-F238E27FC236}">
                <a16:creationId xmlns:a16="http://schemas.microsoft.com/office/drawing/2014/main" id="{5CB48FE2-D38E-22F8-1802-53459CF42946}"/>
              </a:ext>
            </a:extLst>
          </p:cNvPr>
          <p:cNvSpPr/>
          <p:nvPr/>
        </p:nvSpPr>
        <p:spPr>
          <a:xfrm>
            <a:off x="6112704" y="4886399"/>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角丸四角形 48">
            <a:extLst>
              <a:ext uri="{FF2B5EF4-FFF2-40B4-BE49-F238E27FC236}">
                <a16:creationId xmlns:a16="http://schemas.microsoft.com/office/drawing/2014/main" id="{BE11F113-D394-B3C6-EC9B-0A03915BDAFA}"/>
              </a:ext>
            </a:extLst>
          </p:cNvPr>
          <p:cNvSpPr/>
          <p:nvPr/>
        </p:nvSpPr>
        <p:spPr>
          <a:xfrm>
            <a:off x="6112704" y="2950923"/>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角丸四角形 50">
            <a:extLst>
              <a:ext uri="{FF2B5EF4-FFF2-40B4-BE49-F238E27FC236}">
                <a16:creationId xmlns:a16="http://schemas.microsoft.com/office/drawing/2014/main" id="{84DCE23B-CF97-15F5-F859-D1CA8A7C2EE7}"/>
              </a:ext>
            </a:extLst>
          </p:cNvPr>
          <p:cNvSpPr/>
          <p:nvPr/>
        </p:nvSpPr>
        <p:spPr>
          <a:xfrm>
            <a:off x="6112704" y="1976351"/>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角丸四角形 51">
            <a:extLst>
              <a:ext uri="{FF2B5EF4-FFF2-40B4-BE49-F238E27FC236}">
                <a16:creationId xmlns:a16="http://schemas.microsoft.com/office/drawing/2014/main" id="{1C203CDF-D3D1-FB99-A3EA-7776B8202DF1}"/>
              </a:ext>
            </a:extLst>
          </p:cNvPr>
          <p:cNvSpPr/>
          <p:nvPr/>
        </p:nvSpPr>
        <p:spPr>
          <a:xfrm>
            <a:off x="6112704" y="5860228"/>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角丸四角形 40">
            <a:extLst>
              <a:ext uri="{FF2B5EF4-FFF2-40B4-BE49-F238E27FC236}">
                <a16:creationId xmlns:a16="http://schemas.microsoft.com/office/drawing/2014/main" id="{4E5E98B1-991A-62BA-5BC4-A5D4F5E0DA92}"/>
              </a:ext>
            </a:extLst>
          </p:cNvPr>
          <p:cNvSpPr/>
          <p:nvPr/>
        </p:nvSpPr>
        <p:spPr>
          <a:xfrm>
            <a:off x="3145434" y="5860228"/>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角丸四角形 41">
            <a:extLst>
              <a:ext uri="{FF2B5EF4-FFF2-40B4-BE49-F238E27FC236}">
                <a16:creationId xmlns:a16="http://schemas.microsoft.com/office/drawing/2014/main" id="{44925368-2989-4389-70B5-54FE09A349B3}"/>
              </a:ext>
            </a:extLst>
          </p:cNvPr>
          <p:cNvSpPr/>
          <p:nvPr/>
        </p:nvSpPr>
        <p:spPr>
          <a:xfrm>
            <a:off x="3145434" y="2950923"/>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a:extLst>
              <a:ext uri="{FF2B5EF4-FFF2-40B4-BE49-F238E27FC236}">
                <a16:creationId xmlns:a16="http://schemas.microsoft.com/office/drawing/2014/main" id="{6CD6BDD4-DC72-9BBB-8D98-E261B2994EA1}"/>
              </a:ext>
            </a:extLst>
          </p:cNvPr>
          <p:cNvSpPr/>
          <p:nvPr/>
        </p:nvSpPr>
        <p:spPr>
          <a:xfrm>
            <a:off x="3145434" y="4886399"/>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 43">
            <a:extLst>
              <a:ext uri="{FF2B5EF4-FFF2-40B4-BE49-F238E27FC236}">
                <a16:creationId xmlns:a16="http://schemas.microsoft.com/office/drawing/2014/main" id="{42A4E4E8-06C7-F103-799A-AEDF61FD2801}"/>
              </a:ext>
            </a:extLst>
          </p:cNvPr>
          <p:cNvSpPr/>
          <p:nvPr/>
        </p:nvSpPr>
        <p:spPr>
          <a:xfrm>
            <a:off x="3145434" y="3925495"/>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角丸四角形 44">
            <a:extLst>
              <a:ext uri="{FF2B5EF4-FFF2-40B4-BE49-F238E27FC236}">
                <a16:creationId xmlns:a16="http://schemas.microsoft.com/office/drawing/2014/main" id="{F15E24D6-2E9D-0D8C-7746-DA62DBF263CB}"/>
              </a:ext>
            </a:extLst>
          </p:cNvPr>
          <p:cNvSpPr/>
          <p:nvPr/>
        </p:nvSpPr>
        <p:spPr>
          <a:xfrm>
            <a:off x="3145434" y="1976351"/>
            <a:ext cx="2951999" cy="914400"/>
          </a:xfrm>
          <a:prstGeom prst="roundRect">
            <a:avLst>
              <a:gd name="adj" fmla="val 11111"/>
            </a:avLst>
          </a:prstGeom>
          <a:solidFill>
            <a:schemeClr val="accent6">
              <a:lumMod val="40000"/>
              <a:lumOff val="6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角丸四角形 45">
            <a:extLst>
              <a:ext uri="{FF2B5EF4-FFF2-40B4-BE49-F238E27FC236}">
                <a16:creationId xmlns:a16="http://schemas.microsoft.com/office/drawing/2014/main" id="{32DC585A-2CB5-1C37-FB49-6B9F2650E249}"/>
              </a:ext>
            </a:extLst>
          </p:cNvPr>
          <p:cNvSpPr/>
          <p:nvPr/>
        </p:nvSpPr>
        <p:spPr>
          <a:xfrm>
            <a:off x="3145434" y="1001779"/>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a:extLst>
              <a:ext uri="{FF2B5EF4-FFF2-40B4-BE49-F238E27FC236}">
                <a16:creationId xmlns:a16="http://schemas.microsoft.com/office/drawing/2014/main" id="{AC083D98-DB95-97CA-6CDC-D72C04267897}"/>
              </a:ext>
            </a:extLst>
          </p:cNvPr>
          <p:cNvSpPr/>
          <p:nvPr/>
        </p:nvSpPr>
        <p:spPr>
          <a:xfrm>
            <a:off x="179114" y="1001779"/>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角丸四角形 35">
            <a:extLst>
              <a:ext uri="{FF2B5EF4-FFF2-40B4-BE49-F238E27FC236}">
                <a16:creationId xmlns:a16="http://schemas.microsoft.com/office/drawing/2014/main" id="{ECF0B06F-DE1E-9DB7-CBC9-8FB967B3CEB0}"/>
              </a:ext>
            </a:extLst>
          </p:cNvPr>
          <p:cNvSpPr/>
          <p:nvPr/>
        </p:nvSpPr>
        <p:spPr>
          <a:xfrm>
            <a:off x="179114" y="1976351"/>
            <a:ext cx="2951999" cy="914400"/>
          </a:xfrm>
          <a:prstGeom prst="roundRect">
            <a:avLst>
              <a:gd name="adj" fmla="val 11111"/>
            </a:avLst>
          </a:prstGeom>
          <a:solidFill>
            <a:srgbClr val="FF999B"/>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角丸四角形 36">
            <a:extLst>
              <a:ext uri="{FF2B5EF4-FFF2-40B4-BE49-F238E27FC236}">
                <a16:creationId xmlns:a16="http://schemas.microsoft.com/office/drawing/2014/main" id="{C4CCA837-1D02-C67C-6666-F537672E4D57}"/>
              </a:ext>
            </a:extLst>
          </p:cNvPr>
          <p:cNvSpPr/>
          <p:nvPr/>
        </p:nvSpPr>
        <p:spPr>
          <a:xfrm>
            <a:off x="179114" y="2950923"/>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角丸四角形 37">
            <a:extLst>
              <a:ext uri="{FF2B5EF4-FFF2-40B4-BE49-F238E27FC236}">
                <a16:creationId xmlns:a16="http://schemas.microsoft.com/office/drawing/2014/main" id="{78B027E7-2CF8-DE48-50A9-0119D2A047AC}"/>
              </a:ext>
            </a:extLst>
          </p:cNvPr>
          <p:cNvSpPr/>
          <p:nvPr/>
        </p:nvSpPr>
        <p:spPr>
          <a:xfrm>
            <a:off x="179114" y="3925495"/>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角丸四角形 38">
            <a:extLst>
              <a:ext uri="{FF2B5EF4-FFF2-40B4-BE49-F238E27FC236}">
                <a16:creationId xmlns:a16="http://schemas.microsoft.com/office/drawing/2014/main" id="{55CA9C87-5F78-6C7D-0FF6-2BED2E8E8791}"/>
              </a:ext>
            </a:extLst>
          </p:cNvPr>
          <p:cNvSpPr/>
          <p:nvPr/>
        </p:nvSpPr>
        <p:spPr>
          <a:xfrm>
            <a:off x="179114" y="4886399"/>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角丸四角形 39">
            <a:extLst>
              <a:ext uri="{FF2B5EF4-FFF2-40B4-BE49-F238E27FC236}">
                <a16:creationId xmlns:a16="http://schemas.microsoft.com/office/drawing/2014/main" id="{E6ACFF1E-8CB0-609D-C9C8-8EE0BE831616}"/>
              </a:ext>
            </a:extLst>
          </p:cNvPr>
          <p:cNvSpPr/>
          <p:nvPr/>
        </p:nvSpPr>
        <p:spPr>
          <a:xfrm>
            <a:off x="179114" y="5860228"/>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59A4098A-BCC9-A4A4-EA0D-04B4B416ED74}"/>
              </a:ext>
            </a:extLst>
          </p:cNvPr>
          <p:cNvSpPr txBox="1"/>
          <p:nvPr/>
        </p:nvSpPr>
        <p:spPr>
          <a:xfrm>
            <a:off x="179113"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Abstract Factory</a:t>
            </a:r>
          </a:p>
          <a:p>
            <a:r>
              <a:rPr kumimoji="1" lang="ja-JP" altLang="en-US" sz="1000">
                <a:latin typeface="Meiryo" panose="020B0604030504040204" pitchFamily="34" charset="-128"/>
                <a:ea typeface="Meiryo" panose="020B0604030504040204" pitchFamily="34" charset="-128"/>
              </a:rPr>
              <a:t>互いに関連する一連のオブジェクト群をその具象クラスに依存しないで生成するためのインターフェースを提供する．</a:t>
            </a:r>
          </a:p>
        </p:txBody>
      </p:sp>
      <p:sp>
        <p:nvSpPr>
          <p:cNvPr id="11" name="テキスト ボックス 10">
            <a:extLst>
              <a:ext uri="{FF2B5EF4-FFF2-40B4-BE49-F238E27FC236}">
                <a16:creationId xmlns:a16="http://schemas.microsoft.com/office/drawing/2014/main" id="{920BBA8E-9022-86EC-2376-7ADF23019FDC}"/>
              </a:ext>
            </a:extLst>
          </p:cNvPr>
          <p:cNvSpPr txBox="1"/>
          <p:nvPr/>
        </p:nvSpPr>
        <p:spPr>
          <a:xfrm>
            <a:off x="179113"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Factory Method</a:t>
            </a:r>
          </a:p>
          <a:p>
            <a:r>
              <a:rPr kumimoji="1" lang="ja-JP" altLang="en-US" sz="1000">
                <a:latin typeface="Meiryo" panose="020B0604030504040204" pitchFamily="34" charset="-128"/>
                <a:ea typeface="Meiryo" panose="020B0604030504040204" pitchFamily="34" charset="-128"/>
              </a:rPr>
              <a:t>実際に生成するオブジェクトに依存しない，オブジェクト生成のインターフェースを提供する．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2" name="テキスト ボックス 11">
            <a:extLst>
              <a:ext uri="{FF2B5EF4-FFF2-40B4-BE49-F238E27FC236}">
                <a16:creationId xmlns:a16="http://schemas.microsoft.com/office/drawing/2014/main" id="{A8DD0B1A-929B-C438-B00E-4A3CC62FEAF5}"/>
              </a:ext>
            </a:extLst>
          </p:cNvPr>
          <p:cNvSpPr txBox="1"/>
          <p:nvPr/>
        </p:nvSpPr>
        <p:spPr>
          <a:xfrm>
            <a:off x="179113"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Prototype</a:t>
            </a:r>
          </a:p>
          <a:p>
            <a:r>
              <a:rPr kumimoji="1" lang="ja-JP" altLang="en-US" sz="1000">
                <a:latin typeface="Meiryo" panose="020B0604030504040204" pitchFamily="34" charset="-128"/>
                <a:ea typeface="Meiryo" panose="020B0604030504040204" pitchFamily="34" charset="-128"/>
              </a:rPr>
              <a:t>原型となるオブジェクトをもとに複製する．</a:t>
            </a:r>
            <a:endParaRPr kumimoji="1" lang="en-US" altLang="ja-JP" sz="1000" dirty="0">
              <a:latin typeface="Meiryo" panose="020B0604030504040204" pitchFamily="34" charset="-128"/>
              <a:ea typeface="Meiryo" panose="020B0604030504040204" pitchFamily="34" charset="-128"/>
            </a:endParaRPr>
          </a:p>
          <a:p>
            <a:endParaRPr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3" name="テキスト ボックス 12">
            <a:extLst>
              <a:ext uri="{FF2B5EF4-FFF2-40B4-BE49-F238E27FC236}">
                <a16:creationId xmlns:a16="http://schemas.microsoft.com/office/drawing/2014/main" id="{4AB40460-86D0-CB9F-00F7-CDD744BA553B}"/>
              </a:ext>
            </a:extLst>
          </p:cNvPr>
          <p:cNvSpPr txBox="1"/>
          <p:nvPr/>
        </p:nvSpPr>
        <p:spPr>
          <a:xfrm>
            <a:off x="179113" y="4881934"/>
            <a:ext cx="2952000" cy="923330"/>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Singleton</a:t>
            </a:r>
          </a:p>
          <a:p>
            <a:r>
              <a:rPr lang="ja-JP" altLang="en-US" sz="1200">
                <a:latin typeface="Meiryo" panose="020B0604030504040204" pitchFamily="34" charset="-128"/>
                <a:ea typeface="Meiryo" panose="020B0604030504040204" pitchFamily="34" charset="-128"/>
              </a:rPr>
              <a:t>あるオブジェクトが単一であること（複数オブジェクトが生成されていないこと）を保証する．</a:t>
            </a:r>
            <a:endParaRPr kumimoji="1" lang="en-US" altLang="ja-JP" sz="12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35C8EB5D-8A9D-BB63-7105-1427CFACA9E8}"/>
              </a:ext>
            </a:extLst>
          </p:cNvPr>
          <p:cNvSpPr txBox="1"/>
          <p:nvPr/>
        </p:nvSpPr>
        <p:spPr>
          <a:xfrm>
            <a:off x="179113" y="5901930"/>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Adapter</a:t>
            </a:r>
          </a:p>
          <a:p>
            <a:r>
              <a:rPr lang="ja-JP" altLang="en-US" sz="1000">
                <a:latin typeface="Meiryo" panose="020B0604030504040204" pitchFamily="34" charset="-128"/>
                <a:ea typeface="Meiryo" panose="020B0604030504040204" pitchFamily="34" charset="-128"/>
              </a:rPr>
              <a:t>互換性のないインターフェースを持つクラス同士の接続を可能にする．</a:t>
            </a:r>
            <a:endParaRPr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6" name="テキスト ボックス 15">
            <a:extLst>
              <a:ext uri="{FF2B5EF4-FFF2-40B4-BE49-F238E27FC236}">
                <a16:creationId xmlns:a16="http://schemas.microsoft.com/office/drawing/2014/main" id="{2A3FC309-2C26-59D7-8358-C5E5272CA6CB}"/>
              </a:ext>
            </a:extLst>
          </p:cNvPr>
          <p:cNvSpPr txBox="1"/>
          <p:nvPr/>
        </p:nvSpPr>
        <p:spPr>
          <a:xfrm>
            <a:off x="179113"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Builder</a:t>
            </a:r>
          </a:p>
          <a:p>
            <a:r>
              <a:rPr kumimoji="1" lang="ja-JP" altLang="en-US" sz="1000">
                <a:latin typeface="Meiryo" panose="020B0604030504040204" pitchFamily="34" charset="-128"/>
                <a:ea typeface="Meiryo" panose="020B0604030504040204" pitchFamily="34" charset="-128"/>
              </a:rPr>
              <a:t>複合化されたオブジェクトについて，その生成過程を隠蔽することにより，同じ過程で異なる内部形式のオブジェクトを生成できる．</a:t>
            </a:r>
          </a:p>
        </p:txBody>
      </p:sp>
      <p:sp>
        <p:nvSpPr>
          <p:cNvPr id="17" name="テキスト ボックス 16">
            <a:extLst>
              <a:ext uri="{FF2B5EF4-FFF2-40B4-BE49-F238E27FC236}">
                <a16:creationId xmlns:a16="http://schemas.microsoft.com/office/drawing/2014/main" id="{8BD0182C-2129-39B7-52E0-2E214C08B0FA}"/>
              </a:ext>
            </a:extLst>
          </p:cNvPr>
          <p:cNvSpPr txBox="1"/>
          <p:nvPr/>
        </p:nvSpPr>
        <p:spPr>
          <a:xfrm>
            <a:off x="3145433"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Bridge</a:t>
            </a:r>
          </a:p>
          <a:p>
            <a:r>
              <a:rPr kumimoji="1" lang="ja-JP" altLang="en-US" sz="1000">
                <a:latin typeface="Meiryo" panose="020B0604030504040204" pitchFamily="34" charset="-128"/>
                <a:ea typeface="Meiryo" panose="020B0604030504040204" pitchFamily="34" charset="-128"/>
              </a:rPr>
              <a:t>あるクラスにおける機能拡張と実装を分離し，それらを独立して管理する．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8" name="テキスト ボックス 17">
            <a:extLst>
              <a:ext uri="{FF2B5EF4-FFF2-40B4-BE49-F238E27FC236}">
                <a16:creationId xmlns:a16="http://schemas.microsoft.com/office/drawing/2014/main" id="{D5E7B4C8-9F3C-82B4-BA73-3E696EE9C170}"/>
              </a:ext>
            </a:extLst>
          </p:cNvPr>
          <p:cNvSpPr txBox="1"/>
          <p:nvPr/>
        </p:nvSpPr>
        <p:spPr>
          <a:xfrm>
            <a:off x="3145433"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Decorator</a:t>
            </a:r>
          </a:p>
          <a:p>
            <a:r>
              <a:rPr kumimoji="1" lang="ja-JP" altLang="en-US" sz="1000">
                <a:latin typeface="Meiryo" panose="020B0604030504040204" pitchFamily="34" charset="-128"/>
                <a:ea typeface="Meiryo" panose="020B0604030504040204" pitchFamily="34" charset="-128"/>
              </a:rPr>
              <a:t>ある核（コア）となるオブジェクトに，動的な機能追加を提供する．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9" name="テキスト ボックス 18">
            <a:extLst>
              <a:ext uri="{FF2B5EF4-FFF2-40B4-BE49-F238E27FC236}">
                <a16:creationId xmlns:a16="http://schemas.microsoft.com/office/drawing/2014/main" id="{F372A54B-EA31-990B-B0B0-91DA0E26C428}"/>
              </a:ext>
            </a:extLst>
          </p:cNvPr>
          <p:cNvSpPr txBox="1"/>
          <p:nvPr/>
        </p:nvSpPr>
        <p:spPr>
          <a:xfrm>
            <a:off x="3145433"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Facade</a:t>
            </a:r>
          </a:p>
          <a:p>
            <a:r>
              <a:rPr kumimoji="1" lang="ja-JP" altLang="en-US" sz="1000">
                <a:latin typeface="Meiryo" panose="020B0604030504040204" pitchFamily="34" charset="-128"/>
                <a:ea typeface="Meiryo" panose="020B0604030504040204" pitchFamily="34" charset="-128"/>
              </a:rPr>
              <a:t>複数のサブシステムの統一窓口となる高レベルなインターフェースを提供する．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a16="http://schemas.microsoft.com/office/drawing/2014/main" id="{DD907732-B979-41AB-109F-50B8F284F6E2}"/>
              </a:ext>
            </a:extLst>
          </p:cNvPr>
          <p:cNvSpPr txBox="1"/>
          <p:nvPr/>
        </p:nvSpPr>
        <p:spPr>
          <a:xfrm>
            <a:off x="3145433" y="492810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Flyweight</a:t>
            </a:r>
          </a:p>
          <a:p>
            <a:r>
              <a:rPr kumimoji="1" lang="ja-JP" altLang="en-US" sz="1000">
                <a:latin typeface="Meiryo" panose="020B0604030504040204" pitchFamily="34" charset="-128"/>
                <a:ea typeface="Meiryo" panose="020B0604030504040204" pitchFamily="34" charset="-128"/>
              </a:rPr>
              <a:t>多数のオブジェクトの中で同じものとみなせるオブジェクトを共有し，オブジェクト構築のための負荷を減らす．</a:t>
            </a:r>
          </a:p>
        </p:txBody>
      </p:sp>
      <p:sp>
        <p:nvSpPr>
          <p:cNvPr id="21" name="テキスト ボックス 20">
            <a:extLst>
              <a:ext uri="{FF2B5EF4-FFF2-40B4-BE49-F238E27FC236}">
                <a16:creationId xmlns:a16="http://schemas.microsoft.com/office/drawing/2014/main" id="{CFE251EA-6E0E-E8FB-3B5A-F32E0E4CCD02}"/>
              </a:ext>
            </a:extLst>
          </p:cNvPr>
          <p:cNvSpPr txBox="1"/>
          <p:nvPr/>
        </p:nvSpPr>
        <p:spPr>
          <a:xfrm>
            <a:off x="3145433" y="5901930"/>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Proxy</a:t>
            </a:r>
          </a:p>
          <a:p>
            <a:r>
              <a:rPr kumimoji="1" lang="ja-JP" altLang="en-US" sz="1000">
                <a:latin typeface="Meiryo" panose="020B0604030504040204" pitchFamily="34" charset="-128"/>
                <a:ea typeface="Meiryo" panose="020B0604030504040204" pitchFamily="34" charset="-128"/>
              </a:rPr>
              <a:t>あるオブジェクトへのアクセスを制御するため，共通のインターフェースを持つオブジェクトが代理をする．</a:t>
            </a:r>
          </a:p>
        </p:txBody>
      </p:sp>
      <p:sp>
        <p:nvSpPr>
          <p:cNvPr id="22" name="テキスト ボックス 21">
            <a:extLst>
              <a:ext uri="{FF2B5EF4-FFF2-40B4-BE49-F238E27FC236}">
                <a16:creationId xmlns:a16="http://schemas.microsoft.com/office/drawing/2014/main" id="{579901EC-133A-E6D4-2D55-BC1BD2054A43}"/>
              </a:ext>
            </a:extLst>
          </p:cNvPr>
          <p:cNvSpPr txBox="1"/>
          <p:nvPr/>
        </p:nvSpPr>
        <p:spPr>
          <a:xfrm>
            <a:off x="3145433"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Composite</a:t>
            </a:r>
          </a:p>
          <a:p>
            <a:r>
              <a:rPr kumimoji="1" lang="ja-JP" altLang="en-US" sz="1000">
                <a:latin typeface="Meiryo" panose="020B0604030504040204" pitchFamily="34" charset="-128"/>
                <a:ea typeface="Meiryo" panose="020B0604030504040204" pitchFamily="34" charset="-128"/>
              </a:rPr>
              <a:t>個々のオブジェクトを合成したオブジェクトを同一視することにより，再起的な構造を表現する．</a:t>
            </a:r>
          </a:p>
        </p:txBody>
      </p:sp>
      <p:sp>
        <p:nvSpPr>
          <p:cNvPr id="23" name="テキスト ボックス 22">
            <a:extLst>
              <a:ext uri="{FF2B5EF4-FFF2-40B4-BE49-F238E27FC236}">
                <a16:creationId xmlns:a16="http://schemas.microsoft.com/office/drawing/2014/main" id="{92C18B1D-F014-01D2-789C-8B9DC5038DFF}"/>
              </a:ext>
            </a:extLst>
          </p:cNvPr>
          <p:cNvSpPr txBox="1"/>
          <p:nvPr/>
        </p:nvSpPr>
        <p:spPr>
          <a:xfrm>
            <a:off x="6112703"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Chain of Responsibility</a:t>
            </a:r>
          </a:p>
          <a:p>
            <a:r>
              <a:rPr kumimoji="1" lang="ja-JP" altLang="en-US" sz="1000">
                <a:latin typeface="Meiryo" panose="020B0604030504040204" pitchFamily="34" charset="-128"/>
                <a:ea typeface="Meiryo" panose="020B0604030504040204" pitchFamily="34" charset="-128"/>
              </a:rPr>
              <a:t>複数のオブジェクトを鎖状に繋ぎ，その中の任意のオブジェクトが，ある要求を処理するまで順次その鎖に沿って要求を受け渡していく．</a:t>
            </a:r>
          </a:p>
        </p:txBody>
      </p:sp>
      <p:sp>
        <p:nvSpPr>
          <p:cNvPr id="24" name="テキスト ボックス 23">
            <a:extLst>
              <a:ext uri="{FF2B5EF4-FFF2-40B4-BE49-F238E27FC236}">
                <a16:creationId xmlns:a16="http://schemas.microsoft.com/office/drawing/2014/main" id="{9BA22682-7320-C66C-FFD3-9C64353A726E}"/>
              </a:ext>
            </a:extLst>
          </p:cNvPr>
          <p:cNvSpPr txBox="1"/>
          <p:nvPr/>
        </p:nvSpPr>
        <p:spPr>
          <a:xfrm>
            <a:off x="6112703"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Interpreter</a:t>
            </a:r>
          </a:p>
          <a:p>
            <a:r>
              <a:rPr kumimoji="1" lang="ja-JP" altLang="en-US" sz="1000">
                <a:latin typeface="Meiryo" panose="020B0604030504040204" pitchFamily="34" charset="-128"/>
                <a:ea typeface="Meiryo" panose="020B0604030504040204" pitchFamily="34" charset="-128"/>
              </a:rPr>
              <a:t>文法規則をクラスで表記したものを用いて構文解析し，その結果に基づき処理を実行していく機能を提供する．</a:t>
            </a:r>
          </a:p>
        </p:txBody>
      </p:sp>
      <p:sp>
        <p:nvSpPr>
          <p:cNvPr id="26" name="テキスト ボックス 25">
            <a:extLst>
              <a:ext uri="{FF2B5EF4-FFF2-40B4-BE49-F238E27FC236}">
                <a16:creationId xmlns:a16="http://schemas.microsoft.com/office/drawing/2014/main" id="{49070DC9-BA5A-9070-DF90-C64F5E72CC0A}"/>
              </a:ext>
            </a:extLst>
          </p:cNvPr>
          <p:cNvSpPr txBox="1"/>
          <p:nvPr/>
        </p:nvSpPr>
        <p:spPr>
          <a:xfrm>
            <a:off x="6112703" y="492810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Mediator</a:t>
            </a:r>
          </a:p>
          <a:p>
            <a:r>
              <a:rPr lang="ja-JP" altLang="en-US" sz="1000">
                <a:latin typeface="Meiryo" panose="020B0604030504040204" pitchFamily="34" charset="-128"/>
                <a:ea typeface="Meiryo" panose="020B0604030504040204" pitchFamily="34" charset="-128"/>
              </a:rPr>
              <a:t>オブジェクト同士が互いに三勝し合うことが内容に，仲介役となるオブジェクトを介して制御を行う方法を提供する．</a:t>
            </a:r>
            <a:endParaRPr kumimoji="1" lang="ja-JP" altLang="en-US" sz="1000">
              <a:latin typeface="Meiryo" panose="020B0604030504040204" pitchFamily="34" charset="-128"/>
              <a:ea typeface="Meiryo" panose="020B0604030504040204" pitchFamily="34" charset="-128"/>
            </a:endParaRPr>
          </a:p>
        </p:txBody>
      </p:sp>
      <p:sp>
        <p:nvSpPr>
          <p:cNvPr id="27" name="テキスト ボックス 26">
            <a:extLst>
              <a:ext uri="{FF2B5EF4-FFF2-40B4-BE49-F238E27FC236}">
                <a16:creationId xmlns:a16="http://schemas.microsoft.com/office/drawing/2014/main" id="{6C7262A8-DD24-5F53-1D54-6AFE1E947101}"/>
              </a:ext>
            </a:extLst>
          </p:cNvPr>
          <p:cNvSpPr txBox="1"/>
          <p:nvPr/>
        </p:nvSpPr>
        <p:spPr>
          <a:xfrm>
            <a:off x="6112703" y="5901930"/>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Memento</a:t>
            </a:r>
          </a:p>
          <a:p>
            <a:r>
              <a:rPr kumimoji="1" lang="ja-JP" altLang="en-US" sz="1000">
                <a:latin typeface="Meiryo" panose="020B0604030504040204" pitchFamily="34" charset="-128"/>
                <a:ea typeface="Meiryo" panose="020B0604030504040204" pitchFamily="34" charset="-128"/>
              </a:rPr>
              <a:t>データ構造に対するその箇所箇所の操作内容・状態を記録しておき，以前の状態の復帰，操作の再実行を行えるようにする．</a:t>
            </a:r>
          </a:p>
        </p:txBody>
      </p:sp>
      <p:sp>
        <p:nvSpPr>
          <p:cNvPr id="28" name="テキスト ボックス 27">
            <a:extLst>
              <a:ext uri="{FF2B5EF4-FFF2-40B4-BE49-F238E27FC236}">
                <a16:creationId xmlns:a16="http://schemas.microsoft.com/office/drawing/2014/main" id="{54CA663D-96C9-8BFF-1BBF-72BFA47394FD}"/>
              </a:ext>
            </a:extLst>
          </p:cNvPr>
          <p:cNvSpPr txBox="1"/>
          <p:nvPr/>
        </p:nvSpPr>
        <p:spPr>
          <a:xfrm>
            <a:off x="6112703"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Command</a:t>
            </a:r>
          </a:p>
          <a:p>
            <a:r>
              <a:rPr kumimoji="1" lang="ja-JP" altLang="en-US" sz="1000">
                <a:latin typeface="Meiryo" panose="020B0604030504040204" pitchFamily="34" charset="-128"/>
                <a:ea typeface="Meiryo" panose="020B0604030504040204" pitchFamily="34" charset="-128"/>
              </a:rPr>
              <a:t>命令・操作をクラス（オブジェクト）で表現し，そのオブジェクトを切り替えることで操作の切り替えを実現する．</a:t>
            </a:r>
          </a:p>
        </p:txBody>
      </p:sp>
      <p:sp>
        <p:nvSpPr>
          <p:cNvPr id="31" name="テキスト ボックス 30">
            <a:extLst>
              <a:ext uri="{FF2B5EF4-FFF2-40B4-BE49-F238E27FC236}">
                <a16:creationId xmlns:a16="http://schemas.microsoft.com/office/drawing/2014/main" id="{0EEF5087-0899-8C30-E4AE-3AEC560CE6C9}"/>
              </a:ext>
            </a:extLst>
          </p:cNvPr>
          <p:cNvSpPr txBox="1"/>
          <p:nvPr/>
        </p:nvSpPr>
        <p:spPr>
          <a:xfrm>
            <a:off x="9120664"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Template Method</a:t>
            </a:r>
          </a:p>
          <a:p>
            <a:r>
              <a:rPr kumimoji="1" lang="ja-JP" altLang="en-US" sz="1000">
                <a:latin typeface="Meiryo" panose="020B0604030504040204" pitchFamily="34" charset="-128"/>
                <a:ea typeface="Meiryo" panose="020B0604030504040204" pitchFamily="34" charset="-128"/>
              </a:rPr>
              <a:t>スーパークラスで処理の流れを定義し，その処理の詳細はサブクラスで定義する．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32" name="テキスト ボックス 31">
            <a:extLst>
              <a:ext uri="{FF2B5EF4-FFF2-40B4-BE49-F238E27FC236}">
                <a16:creationId xmlns:a16="http://schemas.microsoft.com/office/drawing/2014/main" id="{714B153B-5B0A-B2EB-9374-C70FE4B050CF}"/>
              </a:ext>
            </a:extLst>
          </p:cNvPr>
          <p:cNvSpPr txBox="1"/>
          <p:nvPr/>
        </p:nvSpPr>
        <p:spPr>
          <a:xfrm>
            <a:off x="9120664" y="492810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Visitor</a:t>
            </a:r>
          </a:p>
          <a:p>
            <a:r>
              <a:rPr kumimoji="1" lang="ja-JP" altLang="en-US" sz="1000">
                <a:latin typeface="Meiryo" panose="020B0604030504040204" pitchFamily="34" charset="-128"/>
                <a:ea typeface="Meiryo" panose="020B0604030504040204" pitchFamily="34" charset="-128"/>
              </a:rPr>
              <a:t>データ構造を表すクラスとそれに対する処理を行うクラスを分離する（データ構造を表すクラスを変更することなしに処理を追加できる）．</a:t>
            </a:r>
          </a:p>
        </p:txBody>
      </p:sp>
      <p:sp>
        <p:nvSpPr>
          <p:cNvPr id="34" name="テキスト ボックス 33">
            <a:extLst>
              <a:ext uri="{FF2B5EF4-FFF2-40B4-BE49-F238E27FC236}">
                <a16:creationId xmlns:a16="http://schemas.microsoft.com/office/drawing/2014/main" id="{C94C1682-1739-4F3A-BD71-6730F20C0744}"/>
              </a:ext>
            </a:extLst>
          </p:cNvPr>
          <p:cNvSpPr txBox="1"/>
          <p:nvPr/>
        </p:nvSpPr>
        <p:spPr>
          <a:xfrm>
            <a:off x="9120664"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State</a:t>
            </a:r>
          </a:p>
          <a:p>
            <a:r>
              <a:rPr kumimoji="1" lang="ja-JP" altLang="en-US" sz="1000">
                <a:latin typeface="Meiryo" panose="020B0604030504040204" pitchFamily="34" charset="-128"/>
                <a:ea typeface="Meiryo" panose="020B0604030504040204" pitchFamily="34" charset="-128"/>
              </a:rPr>
              <a:t>状態を表すオブジェクトを用意し，内包するその状態オブジェクトを切り替えることにより処理内容（振舞い）を変えられるようにする．</a:t>
            </a:r>
          </a:p>
        </p:txBody>
      </p:sp>
      <p:sp>
        <p:nvSpPr>
          <p:cNvPr id="62" name="星 5 61">
            <a:extLst>
              <a:ext uri="{FF2B5EF4-FFF2-40B4-BE49-F238E27FC236}">
                <a16:creationId xmlns:a16="http://schemas.microsoft.com/office/drawing/2014/main" id="{38EB08C9-C1BC-3904-E6C7-8A97EFA2777B}"/>
              </a:ext>
            </a:extLst>
          </p:cNvPr>
          <p:cNvSpPr>
            <a:spLocks noChangeAspect="1"/>
          </p:cNvSpPr>
          <p:nvPr/>
        </p:nvSpPr>
        <p:spPr>
          <a:xfrm>
            <a:off x="5709747" y="2967098"/>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星 5 62">
            <a:extLst>
              <a:ext uri="{FF2B5EF4-FFF2-40B4-BE49-F238E27FC236}">
                <a16:creationId xmlns:a16="http://schemas.microsoft.com/office/drawing/2014/main" id="{D203C680-C601-E782-06C0-9D7B8D01F4E0}"/>
              </a:ext>
            </a:extLst>
          </p:cNvPr>
          <p:cNvSpPr>
            <a:spLocks noChangeAspect="1"/>
          </p:cNvSpPr>
          <p:nvPr/>
        </p:nvSpPr>
        <p:spPr>
          <a:xfrm>
            <a:off x="5709747" y="2003992"/>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星 5 63">
            <a:extLst>
              <a:ext uri="{FF2B5EF4-FFF2-40B4-BE49-F238E27FC236}">
                <a16:creationId xmlns:a16="http://schemas.microsoft.com/office/drawing/2014/main" id="{64CE4276-F4DD-187E-1C86-71B395C3EB21}"/>
              </a:ext>
            </a:extLst>
          </p:cNvPr>
          <p:cNvSpPr>
            <a:spLocks noChangeAspect="1"/>
          </p:cNvSpPr>
          <p:nvPr/>
        </p:nvSpPr>
        <p:spPr>
          <a:xfrm>
            <a:off x="2777798" y="2001514"/>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星 5 64">
            <a:extLst>
              <a:ext uri="{FF2B5EF4-FFF2-40B4-BE49-F238E27FC236}">
                <a16:creationId xmlns:a16="http://schemas.microsoft.com/office/drawing/2014/main" id="{1DAEA5FF-67D1-82DE-5C98-B013508D8AFB}"/>
              </a:ext>
            </a:extLst>
          </p:cNvPr>
          <p:cNvSpPr>
            <a:spLocks noChangeAspect="1"/>
          </p:cNvSpPr>
          <p:nvPr/>
        </p:nvSpPr>
        <p:spPr>
          <a:xfrm>
            <a:off x="9234202" y="5920796"/>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星 5 65">
            <a:extLst>
              <a:ext uri="{FF2B5EF4-FFF2-40B4-BE49-F238E27FC236}">
                <a16:creationId xmlns:a16="http://schemas.microsoft.com/office/drawing/2014/main" id="{F2256A84-C765-1694-B86B-68F9DCB34D25}"/>
              </a:ext>
            </a:extLst>
          </p:cNvPr>
          <p:cNvSpPr>
            <a:spLocks noChangeAspect="1"/>
          </p:cNvSpPr>
          <p:nvPr/>
        </p:nvSpPr>
        <p:spPr>
          <a:xfrm>
            <a:off x="9234202" y="6338676"/>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星 5 66">
            <a:extLst>
              <a:ext uri="{FF2B5EF4-FFF2-40B4-BE49-F238E27FC236}">
                <a16:creationId xmlns:a16="http://schemas.microsoft.com/office/drawing/2014/main" id="{0C6D5222-C2E5-1F4D-4805-CBCA16C91AC6}"/>
              </a:ext>
            </a:extLst>
          </p:cNvPr>
          <p:cNvSpPr>
            <a:spLocks noChangeAspect="1"/>
          </p:cNvSpPr>
          <p:nvPr/>
        </p:nvSpPr>
        <p:spPr>
          <a:xfrm>
            <a:off x="11688225" y="4891393"/>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星 5 68">
            <a:extLst>
              <a:ext uri="{FF2B5EF4-FFF2-40B4-BE49-F238E27FC236}">
                <a16:creationId xmlns:a16="http://schemas.microsoft.com/office/drawing/2014/main" id="{0E2544E2-E20E-1754-A465-619F51084211}"/>
              </a:ext>
            </a:extLst>
          </p:cNvPr>
          <p:cNvSpPr>
            <a:spLocks noChangeAspect="1"/>
          </p:cNvSpPr>
          <p:nvPr/>
        </p:nvSpPr>
        <p:spPr>
          <a:xfrm>
            <a:off x="11699693" y="3944792"/>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星 5 69">
            <a:extLst>
              <a:ext uri="{FF2B5EF4-FFF2-40B4-BE49-F238E27FC236}">
                <a16:creationId xmlns:a16="http://schemas.microsoft.com/office/drawing/2014/main" id="{299E141F-D258-A0CB-0C99-FE8658759C2D}"/>
              </a:ext>
            </a:extLst>
          </p:cNvPr>
          <p:cNvSpPr>
            <a:spLocks noChangeAspect="1"/>
          </p:cNvSpPr>
          <p:nvPr/>
        </p:nvSpPr>
        <p:spPr>
          <a:xfrm>
            <a:off x="2777798" y="1007057"/>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星 5 70">
            <a:extLst>
              <a:ext uri="{FF2B5EF4-FFF2-40B4-BE49-F238E27FC236}">
                <a16:creationId xmlns:a16="http://schemas.microsoft.com/office/drawing/2014/main" id="{0D423BB6-78A2-E921-3092-C8AD930A9B9C}"/>
              </a:ext>
            </a:extLst>
          </p:cNvPr>
          <p:cNvSpPr>
            <a:spLocks noChangeAspect="1"/>
          </p:cNvSpPr>
          <p:nvPr/>
        </p:nvSpPr>
        <p:spPr>
          <a:xfrm>
            <a:off x="2777798" y="2967098"/>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星 5 71">
            <a:extLst>
              <a:ext uri="{FF2B5EF4-FFF2-40B4-BE49-F238E27FC236}">
                <a16:creationId xmlns:a16="http://schemas.microsoft.com/office/drawing/2014/main" id="{D9A50F27-498C-AF43-B97E-3D8FF2C5E033}"/>
              </a:ext>
            </a:extLst>
          </p:cNvPr>
          <p:cNvSpPr>
            <a:spLocks noChangeAspect="1"/>
          </p:cNvSpPr>
          <p:nvPr/>
        </p:nvSpPr>
        <p:spPr>
          <a:xfrm>
            <a:off x="2777798" y="5874142"/>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A1BE23AE-5F1A-BFC5-6194-E3AE66DF3EDC}"/>
              </a:ext>
            </a:extLst>
          </p:cNvPr>
          <p:cNvSpPr txBox="1"/>
          <p:nvPr/>
        </p:nvSpPr>
        <p:spPr>
          <a:xfrm>
            <a:off x="10354874" y="6033184"/>
            <a:ext cx="1693351" cy="646331"/>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独断と偏見による必須度</a:t>
            </a:r>
            <a:endParaRPr kumimoji="1" lang="ja-JP" altLang="en-US" sz="1000">
              <a:latin typeface="Meiryo" panose="020B0604030504040204" pitchFamily="34" charset="-128"/>
              <a:ea typeface="Meiryo" panose="020B0604030504040204" pitchFamily="34" charset="-128"/>
            </a:endParaRPr>
          </a:p>
        </p:txBody>
      </p:sp>
      <p:sp>
        <p:nvSpPr>
          <p:cNvPr id="74" name="テキスト ボックス 73">
            <a:extLst>
              <a:ext uri="{FF2B5EF4-FFF2-40B4-BE49-F238E27FC236}">
                <a16:creationId xmlns:a16="http://schemas.microsoft.com/office/drawing/2014/main" id="{79F84A3A-33F2-19CD-45BC-591A015BB4AE}"/>
              </a:ext>
            </a:extLst>
          </p:cNvPr>
          <p:cNvSpPr txBox="1"/>
          <p:nvPr/>
        </p:nvSpPr>
        <p:spPr>
          <a:xfrm>
            <a:off x="9629305" y="5916130"/>
            <a:ext cx="1693351"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必須</a:t>
            </a:r>
            <a:endParaRPr kumimoji="1" lang="ja-JP" altLang="en-US" sz="1000">
              <a:latin typeface="Meiryo" panose="020B0604030504040204" pitchFamily="34" charset="-128"/>
              <a:ea typeface="Meiryo" panose="020B0604030504040204" pitchFamily="34" charset="-128"/>
            </a:endParaRPr>
          </a:p>
        </p:txBody>
      </p:sp>
      <p:sp>
        <p:nvSpPr>
          <p:cNvPr id="75" name="テキスト ボックス 74">
            <a:extLst>
              <a:ext uri="{FF2B5EF4-FFF2-40B4-BE49-F238E27FC236}">
                <a16:creationId xmlns:a16="http://schemas.microsoft.com/office/drawing/2014/main" id="{5C6D487D-859D-9B83-19A0-85089F29003B}"/>
              </a:ext>
            </a:extLst>
          </p:cNvPr>
          <p:cNvSpPr txBox="1"/>
          <p:nvPr/>
        </p:nvSpPr>
        <p:spPr>
          <a:xfrm>
            <a:off x="9629305" y="6334010"/>
            <a:ext cx="1693351"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便利</a:t>
            </a:r>
            <a:endParaRPr kumimoji="1" lang="ja-JP" altLang="en-US" sz="1000">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F0A6A06D-D94D-FBB4-E6F2-9624C5C70F9C}"/>
              </a:ext>
            </a:extLst>
          </p:cNvPr>
          <p:cNvSpPr txBox="1"/>
          <p:nvPr/>
        </p:nvSpPr>
        <p:spPr>
          <a:xfrm>
            <a:off x="408618" y="4588985"/>
            <a:ext cx="2492990" cy="369332"/>
          </a:xfrm>
          <a:prstGeom prst="rect">
            <a:avLst/>
          </a:prstGeom>
          <a:solidFill>
            <a:srgbClr val="FFB3B4">
              <a:alpha val="69804"/>
            </a:srgbClr>
          </a:solidFill>
        </p:spPr>
        <p:txBody>
          <a:bodyPr wrap="none" rtlCol="0">
            <a:spAutoFit/>
          </a:bodyPr>
          <a:lstStyle/>
          <a:p>
            <a:r>
              <a:rPr kumimoji="1" lang="ja-JP" altLang="en-US"/>
              <a:t>生成に関するパターン</a:t>
            </a:r>
          </a:p>
        </p:txBody>
      </p:sp>
      <p:sp>
        <p:nvSpPr>
          <p:cNvPr id="3" name="テキスト ボックス 2">
            <a:extLst>
              <a:ext uri="{FF2B5EF4-FFF2-40B4-BE49-F238E27FC236}">
                <a16:creationId xmlns:a16="http://schemas.microsoft.com/office/drawing/2014/main" id="{0955B676-4F2B-6117-7447-1CF2CDADE19C}"/>
              </a:ext>
            </a:extLst>
          </p:cNvPr>
          <p:cNvSpPr txBox="1"/>
          <p:nvPr/>
        </p:nvSpPr>
        <p:spPr>
          <a:xfrm>
            <a:off x="3374938" y="4588985"/>
            <a:ext cx="2492990" cy="369332"/>
          </a:xfrm>
          <a:prstGeom prst="rect">
            <a:avLst/>
          </a:prstGeom>
          <a:solidFill>
            <a:schemeClr val="accent6">
              <a:lumMod val="40000"/>
              <a:lumOff val="60000"/>
              <a:alpha val="69804"/>
            </a:schemeClr>
          </a:solidFill>
        </p:spPr>
        <p:txBody>
          <a:bodyPr wrap="none" rtlCol="0">
            <a:spAutoFit/>
          </a:bodyPr>
          <a:lstStyle/>
          <a:p>
            <a:r>
              <a:rPr kumimoji="1" lang="ja-JP" altLang="en-US"/>
              <a:t>構造に関するパターン</a:t>
            </a:r>
          </a:p>
        </p:txBody>
      </p:sp>
      <p:sp>
        <p:nvSpPr>
          <p:cNvPr id="6" name="テキスト ボックス 5">
            <a:extLst>
              <a:ext uri="{FF2B5EF4-FFF2-40B4-BE49-F238E27FC236}">
                <a16:creationId xmlns:a16="http://schemas.microsoft.com/office/drawing/2014/main" id="{2CAF49F5-D373-4F8F-B739-5DAA7B7CE68F}"/>
              </a:ext>
            </a:extLst>
          </p:cNvPr>
          <p:cNvSpPr txBox="1"/>
          <p:nvPr/>
        </p:nvSpPr>
        <p:spPr>
          <a:xfrm>
            <a:off x="7764665" y="4588985"/>
            <a:ext cx="2723823" cy="369332"/>
          </a:xfrm>
          <a:prstGeom prst="rect">
            <a:avLst/>
          </a:prstGeom>
          <a:solidFill>
            <a:srgbClr val="BDD7EE">
              <a:alpha val="69804"/>
            </a:srgbClr>
          </a:solidFill>
        </p:spPr>
        <p:txBody>
          <a:bodyPr wrap="none" rtlCol="0">
            <a:spAutoFit/>
          </a:bodyPr>
          <a:lstStyle/>
          <a:p>
            <a:r>
              <a:rPr kumimoji="1" lang="ja-JP" altLang="en-US"/>
              <a:t>振舞いに関するパターン</a:t>
            </a:r>
          </a:p>
        </p:txBody>
      </p:sp>
      <p:sp>
        <p:nvSpPr>
          <p:cNvPr id="50" name="角丸四角形 49">
            <a:extLst>
              <a:ext uri="{FF2B5EF4-FFF2-40B4-BE49-F238E27FC236}">
                <a16:creationId xmlns:a16="http://schemas.microsoft.com/office/drawing/2014/main" id="{864C79CC-D08E-E37F-96DA-D814CBD75FA0}"/>
              </a:ext>
            </a:extLst>
          </p:cNvPr>
          <p:cNvSpPr/>
          <p:nvPr/>
        </p:nvSpPr>
        <p:spPr>
          <a:xfrm>
            <a:off x="6112704" y="3925495"/>
            <a:ext cx="2951999" cy="914400"/>
          </a:xfrm>
          <a:prstGeom prst="roundRect">
            <a:avLst>
              <a:gd name="adj" fmla="val 11111"/>
            </a:avLst>
          </a:prstGeom>
          <a:solidFill>
            <a:schemeClr val="accent5">
              <a:lumMod val="40000"/>
              <a:lumOff val="6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3A048C20-D269-3137-1261-0DE8967B588B}"/>
              </a:ext>
            </a:extLst>
          </p:cNvPr>
          <p:cNvSpPr txBox="1"/>
          <p:nvPr/>
        </p:nvSpPr>
        <p:spPr>
          <a:xfrm>
            <a:off x="6112703"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Iterator</a:t>
            </a:r>
          </a:p>
          <a:p>
            <a:r>
              <a:rPr kumimoji="1" lang="ja-JP" altLang="en-US" sz="1000">
                <a:latin typeface="Meiryo" panose="020B0604030504040204" pitchFamily="34" charset="-128"/>
                <a:ea typeface="Meiryo" panose="020B0604030504040204" pitchFamily="34" charset="-128"/>
              </a:rPr>
              <a:t>集約オブジェクトを内包するオブジェクトが内部表現を公開することなく，その要素に順にアクセスする方法を提供する．</a:t>
            </a:r>
          </a:p>
        </p:txBody>
      </p:sp>
      <p:sp>
        <p:nvSpPr>
          <p:cNvPr id="61" name="星 5 60">
            <a:extLst>
              <a:ext uri="{FF2B5EF4-FFF2-40B4-BE49-F238E27FC236}">
                <a16:creationId xmlns:a16="http://schemas.microsoft.com/office/drawing/2014/main" id="{39F88850-D2FE-B7B8-A601-6D779F759621}"/>
              </a:ext>
            </a:extLst>
          </p:cNvPr>
          <p:cNvSpPr>
            <a:spLocks noChangeAspect="1"/>
          </p:cNvSpPr>
          <p:nvPr/>
        </p:nvSpPr>
        <p:spPr>
          <a:xfrm>
            <a:off x="8697836" y="3923816"/>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角丸四角形 52">
            <a:extLst>
              <a:ext uri="{FF2B5EF4-FFF2-40B4-BE49-F238E27FC236}">
                <a16:creationId xmlns:a16="http://schemas.microsoft.com/office/drawing/2014/main" id="{86449C37-B89B-3189-F74A-1A14F9016C6D}"/>
              </a:ext>
            </a:extLst>
          </p:cNvPr>
          <p:cNvSpPr/>
          <p:nvPr/>
        </p:nvSpPr>
        <p:spPr>
          <a:xfrm>
            <a:off x="9120665" y="1001779"/>
            <a:ext cx="2951999" cy="914400"/>
          </a:xfrm>
          <a:prstGeom prst="roundRect">
            <a:avLst>
              <a:gd name="adj" fmla="val 11111"/>
            </a:avLst>
          </a:prstGeom>
          <a:solidFill>
            <a:schemeClr val="accent5">
              <a:lumMod val="40000"/>
              <a:lumOff val="6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1B8D3385-60E3-F93E-7B70-AAEE956A61AE}"/>
              </a:ext>
            </a:extLst>
          </p:cNvPr>
          <p:cNvSpPr txBox="1"/>
          <p:nvPr/>
        </p:nvSpPr>
        <p:spPr>
          <a:xfrm>
            <a:off x="9120664"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Observer</a:t>
            </a:r>
          </a:p>
          <a:p>
            <a:r>
              <a:rPr kumimoji="1" lang="ja-JP" altLang="en-US" sz="1000">
                <a:latin typeface="Meiryo" panose="020B0604030504040204" pitchFamily="34" charset="-128"/>
                <a:ea typeface="Meiryo" panose="020B0604030504040204" pitchFamily="34" charset="-128"/>
              </a:rPr>
              <a:t>あるオブジェクトの変化をそれに依存するオブジェクトに自動的に知らせる仕組みを提供する．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60" name="星 5 59">
            <a:extLst>
              <a:ext uri="{FF2B5EF4-FFF2-40B4-BE49-F238E27FC236}">
                <a16:creationId xmlns:a16="http://schemas.microsoft.com/office/drawing/2014/main" id="{C22F36C0-67F4-A706-1FE3-A74A5C0D7678}"/>
              </a:ext>
            </a:extLst>
          </p:cNvPr>
          <p:cNvSpPr>
            <a:spLocks noChangeAspect="1"/>
          </p:cNvSpPr>
          <p:nvPr/>
        </p:nvSpPr>
        <p:spPr>
          <a:xfrm>
            <a:off x="11699693" y="1020588"/>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9FF8F88-6796-D4E7-4A55-BC6BDE071654}"/>
              </a:ext>
            </a:extLst>
          </p:cNvPr>
          <p:cNvSpPr/>
          <p:nvPr/>
        </p:nvSpPr>
        <p:spPr>
          <a:xfrm>
            <a:off x="0" y="623859"/>
            <a:ext cx="12192000" cy="623414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タイトル 57">
            <a:extLst>
              <a:ext uri="{FF2B5EF4-FFF2-40B4-BE49-F238E27FC236}">
                <a16:creationId xmlns:a16="http://schemas.microsoft.com/office/drawing/2014/main" id="{10CB1EC2-43A1-E55C-E0E3-F49A66639E52}"/>
              </a:ext>
            </a:extLst>
          </p:cNvPr>
          <p:cNvSpPr>
            <a:spLocks noGrp="1"/>
          </p:cNvSpPr>
          <p:nvPr>
            <p:ph type="title"/>
          </p:nvPr>
        </p:nvSpPr>
        <p:spPr>
          <a:xfrm>
            <a:off x="821497" y="125073"/>
            <a:ext cx="10515600" cy="1325563"/>
          </a:xfrm>
        </p:spPr>
        <p:txBody>
          <a:bodyPr/>
          <a:lstStyle/>
          <a:p>
            <a:r>
              <a:rPr lang="ja-JP" altLang="en-US" sz="6000"/>
              <a:t>デザインパターン一覧</a:t>
            </a:r>
          </a:p>
        </p:txBody>
      </p:sp>
      <p:sp>
        <p:nvSpPr>
          <p:cNvPr id="55" name="角丸四角形 54">
            <a:extLst>
              <a:ext uri="{FF2B5EF4-FFF2-40B4-BE49-F238E27FC236}">
                <a16:creationId xmlns:a16="http://schemas.microsoft.com/office/drawing/2014/main" id="{70177C04-DEB6-DCFA-3621-85F0EBF99583}"/>
              </a:ext>
            </a:extLst>
          </p:cNvPr>
          <p:cNvSpPr/>
          <p:nvPr/>
        </p:nvSpPr>
        <p:spPr>
          <a:xfrm>
            <a:off x="9120665" y="2950923"/>
            <a:ext cx="2951999" cy="914400"/>
          </a:xfrm>
          <a:prstGeom prst="roundRect">
            <a:avLst>
              <a:gd name="adj" fmla="val 11111"/>
            </a:avLst>
          </a:prstGeom>
          <a:solidFill>
            <a:schemeClr val="accent5">
              <a:lumMod val="40000"/>
              <a:lumOff val="6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18568535-D015-4515-884D-339FC9A0850D}"/>
              </a:ext>
            </a:extLst>
          </p:cNvPr>
          <p:cNvSpPr txBox="1"/>
          <p:nvPr/>
        </p:nvSpPr>
        <p:spPr>
          <a:xfrm>
            <a:off x="9120664"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Strategy</a:t>
            </a:r>
          </a:p>
          <a:p>
            <a:r>
              <a:rPr kumimoji="1" lang="ja-JP" altLang="en-US" sz="1000">
                <a:latin typeface="Meiryo" panose="020B0604030504040204" pitchFamily="34" charset="-128"/>
                <a:ea typeface="Meiryo" panose="020B0604030504040204" pitchFamily="34" charset="-128"/>
              </a:rPr>
              <a:t>一連のアルゴリズム（戦略）をカプセル化（部品化）し，動的なアルゴリズムの切り替えを可能にする．</a:t>
            </a:r>
          </a:p>
        </p:txBody>
      </p:sp>
      <p:sp>
        <p:nvSpPr>
          <p:cNvPr id="68" name="星 5 67">
            <a:extLst>
              <a:ext uri="{FF2B5EF4-FFF2-40B4-BE49-F238E27FC236}">
                <a16:creationId xmlns:a16="http://schemas.microsoft.com/office/drawing/2014/main" id="{2412A269-F2AC-BF21-5C1B-F915197C3741}"/>
              </a:ext>
            </a:extLst>
          </p:cNvPr>
          <p:cNvSpPr>
            <a:spLocks noChangeAspect="1"/>
          </p:cNvSpPr>
          <p:nvPr/>
        </p:nvSpPr>
        <p:spPr>
          <a:xfrm>
            <a:off x="11699693" y="2967098"/>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スライド番号プレースホルダー 8">
            <a:extLst>
              <a:ext uri="{FF2B5EF4-FFF2-40B4-BE49-F238E27FC236}">
                <a16:creationId xmlns:a16="http://schemas.microsoft.com/office/drawing/2014/main" id="{74783A29-2803-7734-690E-2761E534076F}"/>
              </a:ext>
            </a:extLst>
          </p:cNvPr>
          <p:cNvSpPr>
            <a:spLocks noGrp="1"/>
          </p:cNvSpPr>
          <p:nvPr>
            <p:ph type="sldNum" sz="quarter" idx="12"/>
          </p:nvPr>
        </p:nvSpPr>
        <p:spPr/>
        <p:txBody>
          <a:bodyPr/>
          <a:lstStyle/>
          <a:p>
            <a:fld id="{24785B65-FD71-8B41-B484-67B8C90169D7}" type="slidenum">
              <a:rPr kumimoji="1" lang="ja-JP" altLang="en-US" smtClean="0"/>
              <a:t>24</a:t>
            </a:fld>
            <a:endParaRPr kumimoji="1" lang="ja-JP" altLang="en-US"/>
          </a:p>
        </p:txBody>
      </p:sp>
    </p:spTree>
    <p:extLst>
      <p:ext uri="{BB962C8B-B14F-4D97-AF65-F5344CB8AC3E}">
        <p14:creationId xmlns:p14="http://schemas.microsoft.com/office/powerpoint/2010/main" val="1161272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戦略を切り替える</a:t>
            </a:r>
            <a:endParaRPr kumimoji="1" lang="ja-JP" altLang="en-US" dirty="0"/>
          </a:p>
        </p:txBody>
      </p:sp>
      <p:sp>
        <p:nvSpPr>
          <p:cNvPr id="3" name="コンテンツ プレースホルダ 2"/>
          <p:cNvSpPr>
            <a:spLocks noGrp="1"/>
          </p:cNvSpPr>
          <p:nvPr>
            <p:ph idx="1"/>
          </p:nvPr>
        </p:nvSpPr>
        <p:spPr>
          <a:xfrm>
            <a:off x="838200" y="1825625"/>
            <a:ext cx="10515600" cy="3082294"/>
          </a:xfrm>
        </p:spPr>
        <p:txBody>
          <a:bodyPr>
            <a:normAutofit fontScale="85000" lnSpcReduction="20000"/>
          </a:bodyPr>
          <a:lstStyle/>
          <a:p>
            <a:pPr>
              <a:lnSpc>
                <a:spcPct val="120000"/>
              </a:lnSpc>
            </a:pPr>
            <a:r>
              <a:rPr lang="ja-JP" altLang="en-US" dirty="0"/>
              <a:t>将棋を指す</a:t>
            </a:r>
            <a:r>
              <a:rPr kumimoji="1" lang="ja-JP" altLang="en-US" dirty="0"/>
              <a:t>ソフトウェアを考える．</a:t>
            </a:r>
            <a:endParaRPr kumimoji="1" lang="en-US" altLang="ja-JP" dirty="0"/>
          </a:p>
          <a:p>
            <a:pPr lvl="1">
              <a:lnSpc>
                <a:spcPct val="120000"/>
              </a:lnSpc>
            </a:pPr>
            <a:r>
              <a:rPr lang="en-US" altLang="ja-JP" dirty="0"/>
              <a:t>CPU</a:t>
            </a:r>
            <a:r>
              <a:rPr lang="ja-JP" altLang="en-US" dirty="0"/>
              <a:t>レベルを切り替える．</a:t>
            </a:r>
            <a:endParaRPr lang="en-US" altLang="ja-JP" dirty="0"/>
          </a:p>
          <a:p>
            <a:pPr lvl="1">
              <a:lnSpc>
                <a:spcPct val="120000"/>
              </a:lnSpc>
            </a:pPr>
            <a:r>
              <a:rPr lang="en-US" altLang="ja-JP" dirty="0"/>
              <a:t>CPU</a:t>
            </a:r>
            <a:r>
              <a:rPr lang="ja-JP" altLang="en-US" dirty="0"/>
              <a:t>レベルが異なると</a:t>
            </a:r>
            <a:r>
              <a:rPr lang="en-US" altLang="ja-JP" dirty="0"/>
              <a:t>…</a:t>
            </a:r>
          </a:p>
          <a:p>
            <a:pPr lvl="2">
              <a:lnSpc>
                <a:spcPct val="120000"/>
              </a:lnSpc>
            </a:pPr>
            <a:r>
              <a:rPr lang="ja-JP" altLang="en-US" dirty="0"/>
              <a:t>駒を指す動作などは変わらない．</a:t>
            </a:r>
          </a:p>
          <a:p>
            <a:pPr lvl="2">
              <a:lnSpc>
                <a:spcPct val="120000"/>
              </a:lnSpc>
            </a:pPr>
            <a:r>
              <a:rPr kumimoji="1" lang="ja-JP" altLang="en-US" dirty="0"/>
              <a:t>どこに駒を指すか</a:t>
            </a:r>
            <a:r>
              <a:rPr kumimoji="1" lang="ja-JP" altLang="en-US" dirty="0">
                <a:solidFill>
                  <a:srgbClr val="FF0000"/>
                </a:solidFill>
              </a:rPr>
              <a:t>考えるルーチンのみが違う</a:t>
            </a:r>
            <a:r>
              <a:rPr kumimoji="1" lang="ja-JP" altLang="en-US" dirty="0"/>
              <a:t>．</a:t>
            </a:r>
            <a:endParaRPr kumimoji="1" lang="en-US" altLang="ja-JP"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 5"/>
          <p:cNvSpPr>
            <a:spLocks noGrp="1"/>
          </p:cNvSpPr>
          <p:nvPr>
            <p:ph type="sldNum" sz="quarter" idx="12"/>
          </p:nvPr>
        </p:nvSpPr>
        <p:spPr/>
        <p:txBody>
          <a:bodyPr/>
          <a:lstStyle/>
          <a:p>
            <a:fld id="{1AA0F90A-C14B-4763-A506-BB86F6EA3743}" type="slidenum">
              <a:rPr kumimoji="1" lang="ja-JP" altLang="en-US" smtClean="0"/>
              <a:pPr/>
              <a:t>25</a:t>
            </a:fld>
            <a:endParaRPr kumimoji="1" lang="ja-JP" altLang="en-US"/>
          </a:p>
        </p:txBody>
      </p:sp>
      <p:grpSp>
        <p:nvGrpSpPr>
          <p:cNvPr id="13" name="グループ化 12"/>
          <p:cNvGrpSpPr/>
          <p:nvPr/>
        </p:nvGrpSpPr>
        <p:grpSpPr>
          <a:xfrm>
            <a:off x="6646287" y="4962897"/>
            <a:ext cx="1428760" cy="1215380"/>
            <a:chOff x="6286512" y="3643314"/>
            <a:chExt cx="1428760" cy="1316662"/>
          </a:xfrm>
        </p:grpSpPr>
        <p:sp>
          <p:nvSpPr>
            <p:cNvPr id="7" name="テキスト ボックス 6"/>
            <p:cNvSpPr txBox="1"/>
            <p:nvPr/>
          </p:nvSpPr>
          <p:spPr>
            <a:xfrm>
              <a:off x="6286512" y="3643314"/>
              <a:ext cx="1428760" cy="400110"/>
            </a:xfrm>
            <a:prstGeom prst="rect">
              <a:avLst/>
            </a:prstGeom>
            <a:noFill/>
          </p:spPr>
          <p:txBody>
            <a:bodyPr wrap="square" rtlCol="0">
              <a:spAutoFit/>
            </a:bodyPr>
            <a:lstStyle/>
            <a:p>
              <a:r>
                <a:rPr lang="en-US" altLang="ja-JP" dirty="0"/>
                <a:t>CPU</a:t>
              </a:r>
              <a:r>
                <a:rPr lang="ja-JP" altLang="en-US" dirty="0"/>
                <a:t>レベル</a:t>
              </a:r>
              <a:r>
                <a:rPr lang="en-US" altLang="ja-JP" dirty="0"/>
                <a:t>1</a:t>
              </a:r>
              <a:endParaRPr lang="ja-JP" altLang="en-US" dirty="0"/>
            </a:p>
          </p:txBody>
        </p:sp>
        <p:sp>
          <p:nvSpPr>
            <p:cNvPr id="8" name="テキスト ボックス 7"/>
            <p:cNvSpPr txBox="1"/>
            <p:nvPr/>
          </p:nvSpPr>
          <p:spPr>
            <a:xfrm>
              <a:off x="6286512" y="4101590"/>
              <a:ext cx="1428760" cy="400110"/>
            </a:xfrm>
            <a:prstGeom prst="rect">
              <a:avLst/>
            </a:prstGeom>
            <a:noFill/>
          </p:spPr>
          <p:txBody>
            <a:bodyPr wrap="square" rtlCol="0">
              <a:spAutoFit/>
            </a:bodyPr>
            <a:lstStyle/>
            <a:p>
              <a:r>
                <a:rPr lang="en-US" altLang="ja-JP" dirty="0"/>
                <a:t>CPU</a:t>
              </a:r>
              <a:r>
                <a:rPr lang="ja-JP" altLang="en-US" dirty="0"/>
                <a:t>レベル</a:t>
              </a:r>
              <a:r>
                <a:rPr lang="en-US" altLang="ja-JP" dirty="0"/>
                <a:t>2</a:t>
              </a:r>
              <a:endParaRPr lang="ja-JP" altLang="en-US" dirty="0"/>
            </a:p>
          </p:txBody>
        </p:sp>
        <p:sp>
          <p:nvSpPr>
            <p:cNvPr id="9" name="テキスト ボックス 8"/>
            <p:cNvSpPr txBox="1"/>
            <p:nvPr/>
          </p:nvSpPr>
          <p:spPr>
            <a:xfrm>
              <a:off x="6286512" y="4559866"/>
              <a:ext cx="1428760" cy="400110"/>
            </a:xfrm>
            <a:prstGeom prst="rect">
              <a:avLst/>
            </a:prstGeom>
            <a:noFill/>
          </p:spPr>
          <p:txBody>
            <a:bodyPr wrap="square" rtlCol="0">
              <a:spAutoFit/>
            </a:bodyPr>
            <a:lstStyle/>
            <a:p>
              <a:r>
                <a:rPr lang="en-US" altLang="ja-JP" dirty="0"/>
                <a:t>CPU</a:t>
              </a:r>
              <a:r>
                <a:rPr lang="ja-JP" altLang="en-US" dirty="0"/>
                <a:t>レベル</a:t>
              </a:r>
              <a:r>
                <a:rPr lang="en-US" altLang="ja-JP" dirty="0"/>
                <a:t>3</a:t>
              </a:r>
              <a:endParaRPr lang="ja-JP" altLang="en-US" dirty="0"/>
            </a:p>
          </p:txBody>
        </p:sp>
      </p:grpSp>
      <p:pic>
        <p:nvPicPr>
          <p:cNvPr id="3074" name="Picture 2" descr="C:\Documents and Settings\tamada\Local Settings\Temporary Internet Files\Content.IE5\0PN7C8K1\MCj03948120000[1].wmf"/>
          <p:cNvPicPr>
            <a:picLocks noChangeAspect="1" noChangeArrowheads="1"/>
          </p:cNvPicPr>
          <p:nvPr/>
        </p:nvPicPr>
        <p:blipFill>
          <a:blip r:embed="rId2" cstate="print"/>
          <a:srcRect/>
          <a:stretch>
            <a:fillRect/>
          </a:stretch>
        </p:blipFill>
        <p:spPr bwMode="auto">
          <a:xfrm>
            <a:off x="3910933" y="4848494"/>
            <a:ext cx="1779422" cy="1444189"/>
          </a:xfrm>
          <a:prstGeom prst="rect">
            <a:avLst/>
          </a:prstGeom>
          <a:noFill/>
        </p:spPr>
      </p:pic>
      <p:pic>
        <p:nvPicPr>
          <p:cNvPr id="3075" name="Picture 3" descr="C:\Documents and Settings\tamada\Local Settings\Temporary Internet Files\Content.IE5\0PN7C8K1\MCj03948100000[1].wmf"/>
          <p:cNvPicPr>
            <a:picLocks noChangeAspect="1" noChangeArrowheads="1"/>
          </p:cNvPicPr>
          <p:nvPr/>
        </p:nvPicPr>
        <p:blipFill>
          <a:blip r:embed="rId3" cstate="print"/>
          <a:srcRect/>
          <a:stretch>
            <a:fillRect/>
          </a:stretch>
        </p:blipFill>
        <p:spPr bwMode="auto">
          <a:xfrm>
            <a:off x="9982200" y="198615"/>
            <a:ext cx="1761134" cy="1658581"/>
          </a:xfrm>
          <a:prstGeom prst="rect">
            <a:avLst/>
          </a:prstGeom>
          <a:noFill/>
        </p:spPr>
      </p:pic>
      <p:cxnSp>
        <p:nvCxnSpPr>
          <p:cNvPr id="17" name="曲線コネクタ 16"/>
          <p:cNvCxnSpPr>
            <a:stCxn id="7" idx="1"/>
            <a:endCxn id="3074" idx="3"/>
          </p:cNvCxnSpPr>
          <p:nvPr/>
        </p:nvCxnSpPr>
        <p:spPr>
          <a:xfrm rot="10800000" flipV="1">
            <a:off x="5690355" y="5147563"/>
            <a:ext cx="955932" cy="423025"/>
          </a:xfrm>
          <a:prstGeom prst="curved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曲線コネクタ 17"/>
          <p:cNvCxnSpPr>
            <a:stCxn id="8" idx="1"/>
            <a:endCxn id="3074" idx="3"/>
          </p:cNvCxnSpPr>
          <p:nvPr/>
        </p:nvCxnSpPr>
        <p:spPr>
          <a:xfrm rot="10800000" flipV="1">
            <a:off x="5690355" y="5570587"/>
            <a:ext cx="955932" cy="1"/>
          </a:xfrm>
          <a:prstGeom prst="curved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曲線コネクタ 18"/>
          <p:cNvCxnSpPr>
            <a:stCxn id="9" idx="1"/>
            <a:endCxn id="3074" idx="3"/>
          </p:cNvCxnSpPr>
          <p:nvPr/>
        </p:nvCxnSpPr>
        <p:spPr>
          <a:xfrm rot="10800000">
            <a:off x="5690355" y="5570590"/>
            <a:ext cx="955932" cy="423023"/>
          </a:xfrm>
          <a:prstGeom prst="curved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1918679" y="5385921"/>
            <a:ext cx="1376805" cy="369332"/>
          </a:xfrm>
          <a:prstGeom prst="rect">
            <a:avLst/>
          </a:prstGeom>
          <a:noFill/>
        </p:spPr>
        <p:txBody>
          <a:bodyPr wrap="square" rtlCol="0">
            <a:spAutoFit/>
          </a:bodyPr>
          <a:lstStyle/>
          <a:p>
            <a:r>
              <a:rPr lang="ja-JP" altLang="en-US" dirty="0"/>
              <a:t>プレイヤ</a:t>
            </a:r>
          </a:p>
        </p:txBody>
      </p:sp>
      <p:cxnSp>
        <p:nvCxnSpPr>
          <p:cNvPr id="32" name="曲線コネクタ 31"/>
          <p:cNvCxnSpPr>
            <a:stCxn id="30" idx="3"/>
            <a:endCxn id="3074" idx="1"/>
          </p:cNvCxnSpPr>
          <p:nvPr/>
        </p:nvCxnSpPr>
        <p:spPr>
          <a:xfrm>
            <a:off x="3295483" y="5570588"/>
            <a:ext cx="615450" cy="1"/>
          </a:xfrm>
          <a:prstGeom prst="curved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角丸四角形吹き出し 32"/>
          <p:cNvSpPr/>
          <p:nvPr/>
        </p:nvSpPr>
        <p:spPr>
          <a:xfrm>
            <a:off x="8322366" y="4961611"/>
            <a:ext cx="2177975" cy="1216666"/>
          </a:xfrm>
          <a:prstGeom prst="wedgeRoundRectCallout">
            <a:avLst>
              <a:gd name="adj1" fmla="val -63911"/>
              <a:gd name="adj2" fmla="val -31657"/>
              <a:gd name="adj3" fmla="val 16667"/>
            </a:avLst>
          </a:prstGeom>
          <a:solidFill>
            <a:schemeClr val="accent3">
              <a:lumMod val="60000"/>
              <a:lumOff val="40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r>
              <a:rPr lang="ja-JP" altLang="en-US" dirty="0"/>
              <a:t>このルーチンのみを</a:t>
            </a:r>
            <a:r>
              <a:rPr lang="ja-JP" altLang="en-US"/>
              <a:t>取り出して，オブジェクトにしよう．</a:t>
            </a:r>
            <a:endParaRPr lang="ja-JP" altLang="en-US" dirty="0"/>
          </a:p>
        </p:txBody>
      </p:sp>
    </p:spTree>
    <p:extLst>
      <p:ext uri="{BB962C8B-B14F-4D97-AF65-F5344CB8AC3E}">
        <p14:creationId xmlns:p14="http://schemas.microsoft.com/office/powerpoint/2010/main" val="390520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グループ化 32"/>
          <p:cNvGrpSpPr/>
          <p:nvPr/>
        </p:nvGrpSpPr>
        <p:grpSpPr>
          <a:xfrm>
            <a:off x="1505741" y="3805265"/>
            <a:ext cx="1660500" cy="1676732"/>
            <a:chOff x="268295" y="3071810"/>
            <a:chExt cx="1660499" cy="1816459"/>
          </a:xfrm>
        </p:grpSpPr>
        <p:grpSp>
          <p:nvGrpSpPr>
            <p:cNvPr id="16" name="グループ化 15"/>
            <p:cNvGrpSpPr/>
            <p:nvPr/>
          </p:nvGrpSpPr>
          <p:grpSpPr>
            <a:xfrm>
              <a:off x="285720" y="3071810"/>
              <a:ext cx="1643074" cy="1528754"/>
              <a:chOff x="2428860" y="3857628"/>
              <a:chExt cx="1643074" cy="1528754"/>
            </a:xfrm>
          </p:grpSpPr>
          <p:pic>
            <p:nvPicPr>
              <p:cNvPr id="17" name="Picture 2" descr="C:\Documents and Settings\tamada\Local Settings\Temporary Internet Files\Content.IE5\4LMN85E3\MCj04413140000[1].png"/>
              <p:cNvPicPr>
                <a:picLocks noChangeAspect="1" noChangeArrowheads="1"/>
              </p:cNvPicPr>
              <p:nvPr/>
            </p:nvPicPr>
            <p:blipFill>
              <a:blip r:embed="rId3" cstate="print"/>
              <a:srcRect/>
              <a:stretch>
                <a:fillRect/>
              </a:stretch>
            </p:blipFill>
            <p:spPr bwMode="auto">
              <a:xfrm>
                <a:off x="2428860" y="3857628"/>
                <a:ext cx="1071570" cy="1071570"/>
              </a:xfrm>
              <a:prstGeom prst="rect">
                <a:avLst/>
              </a:prstGeom>
              <a:noFill/>
            </p:spPr>
          </p:pic>
          <p:grpSp>
            <p:nvGrpSpPr>
              <p:cNvPr id="18" name="グループ化 12"/>
              <p:cNvGrpSpPr/>
              <p:nvPr/>
            </p:nvGrpSpPr>
            <p:grpSpPr>
              <a:xfrm>
                <a:off x="2714612" y="4143380"/>
                <a:ext cx="1357322" cy="1243002"/>
                <a:chOff x="1000100" y="4500570"/>
                <a:chExt cx="1357322" cy="1243002"/>
              </a:xfrm>
            </p:grpSpPr>
            <p:pic>
              <p:nvPicPr>
                <p:cNvPr id="19" name="Picture 3" descr="C:\Documents and Settings\tamada\Local Settings\Temporary Internet Files\Content.IE5\JU2FOWEH\MCj04403950000[1].png"/>
                <p:cNvPicPr>
                  <a:picLocks noChangeAspect="1" noChangeArrowheads="1"/>
                </p:cNvPicPr>
                <p:nvPr/>
              </p:nvPicPr>
              <p:blipFill>
                <a:blip r:embed="rId4" cstate="print"/>
                <a:srcRect/>
                <a:stretch>
                  <a:fillRect/>
                </a:stretch>
              </p:blipFill>
              <p:spPr bwMode="auto">
                <a:xfrm>
                  <a:off x="1357290" y="4500570"/>
                  <a:ext cx="714380" cy="714380"/>
                </a:xfrm>
                <a:prstGeom prst="rect">
                  <a:avLst/>
                </a:prstGeom>
                <a:noFill/>
              </p:spPr>
            </p:pic>
            <p:pic>
              <p:nvPicPr>
                <p:cNvPr id="20" name="Picture 3" descr="C:\Documents and Settings\tamada\Local Settings\Temporary Internet Files\Content.IE5\JU2FOWEH\MCj04403950000[1].png"/>
                <p:cNvPicPr>
                  <a:picLocks noChangeAspect="1" noChangeArrowheads="1"/>
                </p:cNvPicPr>
                <p:nvPr/>
              </p:nvPicPr>
              <p:blipFill>
                <a:blip r:embed="rId4" cstate="print"/>
                <a:srcRect/>
                <a:stretch>
                  <a:fillRect/>
                </a:stretch>
              </p:blipFill>
              <p:spPr bwMode="auto">
                <a:xfrm>
                  <a:off x="1643042" y="4714884"/>
                  <a:ext cx="714380" cy="714380"/>
                </a:xfrm>
                <a:prstGeom prst="rect">
                  <a:avLst/>
                </a:prstGeom>
                <a:noFill/>
              </p:spPr>
            </p:pic>
            <p:pic>
              <p:nvPicPr>
                <p:cNvPr id="21" name="Picture 3" descr="C:\Documents and Settings\tamada\Local Settings\Temporary Internet Files\Content.IE5\JU2FOWEH\MCj04403950000[1].png"/>
                <p:cNvPicPr>
                  <a:picLocks noChangeAspect="1" noChangeArrowheads="1"/>
                </p:cNvPicPr>
                <p:nvPr/>
              </p:nvPicPr>
              <p:blipFill>
                <a:blip r:embed="rId4" cstate="print"/>
                <a:srcRect/>
                <a:stretch>
                  <a:fillRect/>
                </a:stretch>
              </p:blipFill>
              <p:spPr bwMode="auto">
                <a:xfrm>
                  <a:off x="1000100" y="4714884"/>
                  <a:ext cx="714380" cy="714380"/>
                </a:xfrm>
                <a:prstGeom prst="rect">
                  <a:avLst/>
                </a:prstGeom>
                <a:noFill/>
              </p:spPr>
            </p:pic>
            <p:pic>
              <p:nvPicPr>
                <p:cNvPr id="22" name="Picture 4" descr="C:\Documents and Settings\tamada\Local Settings\Temporary Internet Files\Content.IE5\0PN7C8K1\MCj04413240000[1].png"/>
                <p:cNvPicPr>
                  <a:picLocks noChangeAspect="1" noChangeArrowheads="1"/>
                </p:cNvPicPr>
                <p:nvPr/>
              </p:nvPicPr>
              <p:blipFill>
                <a:blip r:embed="rId5" cstate="print"/>
                <a:srcRect/>
                <a:stretch>
                  <a:fillRect/>
                </a:stretch>
              </p:blipFill>
              <p:spPr bwMode="auto">
                <a:xfrm>
                  <a:off x="1142976" y="4786322"/>
                  <a:ext cx="957250" cy="957250"/>
                </a:xfrm>
                <a:prstGeom prst="rect">
                  <a:avLst/>
                </a:prstGeom>
                <a:noFill/>
              </p:spPr>
            </p:pic>
          </p:grpSp>
        </p:grpSp>
        <p:sp>
          <p:nvSpPr>
            <p:cNvPr id="29" name="テキスト ボックス 28"/>
            <p:cNvSpPr txBox="1"/>
            <p:nvPr/>
          </p:nvSpPr>
          <p:spPr>
            <a:xfrm>
              <a:off x="268295" y="4488159"/>
              <a:ext cx="1569659" cy="400110"/>
            </a:xfrm>
            <a:prstGeom prst="rect">
              <a:avLst/>
            </a:prstGeom>
            <a:noFill/>
          </p:spPr>
          <p:txBody>
            <a:bodyPr wrap="none" rtlCol="0">
              <a:spAutoFit/>
            </a:bodyPr>
            <a:lstStyle/>
            <a:p>
              <a:r>
                <a:rPr lang="ja-JP" altLang="en-US" dirty="0"/>
                <a:t>大量のチップ</a:t>
              </a:r>
            </a:p>
          </p:txBody>
        </p:sp>
      </p:grpSp>
      <p:sp>
        <p:nvSpPr>
          <p:cNvPr id="2" name="タイトル 1"/>
          <p:cNvSpPr>
            <a:spLocks noGrp="1"/>
          </p:cNvSpPr>
          <p:nvPr>
            <p:ph type="title"/>
          </p:nvPr>
        </p:nvSpPr>
        <p:spPr/>
        <p:txBody>
          <a:bodyPr>
            <a:normAutofit/>
          </a:bodyPr>
          <a:lstStyle/>
          <a:p>
            <a:r>
              <a:rPr lang="ja-JP" altLang="en-US" sz="5400" dirty="0"/>
              <a:t>もっと柔軟に戦略を切り替える</a:t>
            </a:r>
          </a:p>
        </p:txBody>
      </p:sp>
      <p:sp>
        <p:nvSpPr>
          <p:cNvPr id="3" name="コンテンツ プレースホルダ 2"/>
          <p:cNvSpPr>
            <a:spLocks noGrp="1"/>
          </p:cNvSpPr>
          <p:nvPr>
            <p:ph idx="1"/>
          </p:nvPr>
        </p:nvSpPr>
        <p:spPr>
          <a:xfrm>
            <a:off x="838200" y="1825625"/>
            <a:ext cx="10515600" cy="2198131"/>
          </a:xfrm>
        </p:spPr>
        <p:txBody>
          <a:bodyPr>
            <a:normAutofit fontScale="55000" lnSpcReduction="20000"/>
          </a:bodyPr>
          <a:lstStyle/>
          <a:p>
            <a:pPr>
              <a:lnSpc>
                <a:spcPct val="120000"/>
              </a:lnSpc>
            </a:pPr>
            <a:r>
              <a:rPr kumimoji="1" lang="ja-JP" altLang="en-US" dirty="0"/>
              <a:t>ポーカーで遊ぶソフトウェアを作る．</a:t>
            </a:r>
            <a:endParaRPr kumimoji="1" lang="en-US" altLang="ja-JP" dirty="0"/>
          </a:p>
          <a:p>
            <a:pPr>
              <a:lnSpc>
                <a:spcPct val="120000"/>
              </a:lnSpc>
            </a:pPr>
            <a:r>
              <a:rPr lang="ja-JP" altLang="en-US" dirty="0"/>
              <a:t>コンピュータの戦略</a:t>
            </a:r>
            <a:endParaRPr lang="en-US" altLang="ja-JP" dirty="0"/>
          </a:p>
          <a:p>
            <a:pPr lvl="1">
              <a:lnSpc>
                <a:spcPct val="120000"/>
              </a:lnSpc>
            </a:pPr>
            <a:r>
              <a:rPr kumimoji="1" lang="ja-JP" altLang="en-US" dirty="0"/>
              <a:t>持っているチップの数で柔軟に切り替えたい．</a:t>
            </a:r>
            <a:endParaRPr kumimoji="1" lang="en-US" altLang="ja-JP" dirty="0"/>
          </a:p>
          <a:p>
            <a:pPr lvl="1">
              <a:lnSpc>
                <a:spcPct val="120000"/>
              </a:lnSpc>
            </a:pPr>
            <a:r>
              <a:rPr lang="ja-JP" altLang="en-US" dirty="0"/>
              <a:t>自分の手札の状態と現在のチップの数を見て，</a:t>
            </a:r>
            <a:r>
              <a:rPr lang="ja-JP" altLang="en-US" dirty="0">
                <a:solidFill>
                  <a:srgbClr val="FF0000"/>
                </a:solidFill>
              </a:rPr>
              <a:t>賭けるチップの数を決めるルーチン</a:t>
            </a:r>
            <a:r>
              <a:rPr lang="ja-JP" altLang="en-US" dirty="0"/>
              <a:t>のみが異なる．</a:t>
            </a:r>
            <a:endParaRPr kumimoji="1" lang="en-US" altLang="ja-JP"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 5"/>
          <p:cNvSpPr>
            <a:spLocks noGrp="1"/>
          </p:cNvSpPr>
          <p:nvPr>
            <p:ph type="sldNum" sz="quarter" idx="12"/>
          </p:nvPr>
        </p:nvSpPr>
        <p:spPr/>
        <p:txBody>
          <a:bodyPr/>
          <a:lstStyle/>
          <a:p>
            <a:fld id="{1AA0F90A-C14B-4763-A506-BB86F6EA3743}" type="slidenum">
              <a:rPr kumimoji="1" lang="ja-JP" altLang="en-US" smtClean="0"/>
              <a:pPr/>
              <a:t>26</a:t>
            </a:fld>
            <a:endParaRPr kumimoji="1" lang="ja-JP" altLang="en-US"/>
          </a:p>
        </p:txBody>
      </p:sp>
      <p:sp>
        <p:nvSpPr>
          <p:cNvPr id="9" name="テキスト ボックス 8"/>
          <p:cNvSpPr txBox="1"/>
          <p:nvPr/>
        </p:nvSpPr>
        <p:spPr>
          <a:xfrm>
            <a:off x="8083762" y="4143163"/>
            <a:ext cx="2277548" cy="369332"/>
          </a:xfrm>
          <a:prstGeom prst="rect">
            <a:avLst/>
          </a:prstGeom>
          <a:noFill/>
        </p:spPr>
        <p:txBody>
          <a:bodyPr wrap="none" rtlCol="0">
            <a:spAutoFit/>
          </a:bodyPr>
          <a:lstStyle/>
          <a:p>
            <a:pPr algn="ctr"/>
            <a:r>
              <a:rPr lang="ja-JP" altLang="en-US" dirty="0"/>
              <a:t>戦略</a:t>
            </a:r>
            <a:r>
              <a:rPr lang="en-US" altLang="ja-JP" dirty="0"/>
              <a:t>A: </a:t>
            </a:r>
            <a:r>
              <a:rPr lang="ja-JP" altLang="en-US" dirty="0"/>
              <a:t>強気で賭ける</a:t>
            </a:r>
          </a:p>
        </p:txBody>
      </p:sp>
      <p:sp>
        <p:nvSpPr>
          <p:cNvPr id="12" name="テキスト ボックス 11"/>
          <p:cNvSpPr txBox="1"/>
          <p:nvPr/>
        </p:nvSpPr>
        <p:spPr>
          <a:xfrm>
            <a:off x="8096266" y="4802591"/>
            <a:ext cx="2253502" cy="369332"/>
          </a:xfrm>
          <a:prstGeom prst="rect">
            <a:avLst/>
          </a:prstGeom>
          <a:noFill/>
        </p:spPr>
        <p:txBody>
          <a:bodyPr wrap="none" rtlCol="0">
            <a:spAutoFit/>
          </a:bodyPr>
          <a:lstStyle/>
          <a:p>
            <a:r>
              <a:rPr lang="ja-JP" altLang="en-US" dirty="0"/>
              <a:t>戦略</a:t>
            </a:r>
            <a:r>
              <a:rPr lang="en-US" altLang="ja-JP" dirty="0"/>
              <a:t>B: </a:t>
            </a:r>
            <a:r>
              <a:rPr lang="ja-JP" altLang="en-US" dirty="0"/>
              <a:t>手堅く賭ける</a:t>
            </a:r>
          </a:p>
        </p:txBody>
      </p:sp>
      <p:sp>
        <p:nvSpPr>
          <p:cNvPr id="15" name="テキスト ボックス 14"/>
          <p:cNvSpPr txBox="1"/>
          <p:nvPr/>
        </p:nvSpPr>
        <p:spPr>
          <a:xfrm>
            <a:off x="8096265" y="5462019"/>
            <a:ext cx="2287165" cy="369332"/>
          </a:xfrm>
          <a:prstGeom prst="rect">
            <a:avLst/>
          </a:prstGeom>
          <a:noFill/>
        </p:spPr>
        <p:txBody>
          <a:bodyPr wrap="none" rtlCol="0">
            <a:spAutoFit/>
          </a:bodyPr>
          <a:lstStyle/>
          <a:p>
            <a:r>
              <a:rPr lang="ja-JP" altLang="en-US" dirty="0"/>
              <a:t>戦略</a:t>
            </a:r>
            <a:r>
              <a:rPr lang="en-US" altLang="ja-JP" dirty="0"/>
              <a:t>C: </a:t>
            </a:r>
            <a:r>
              <a:rPr lang="ja-JP" altLang="en-US" dirty="0"/>
              <a:t>弱気で賭ける</a:t>
            </a:r>
          </a:p>
        </p:txBody>
      </p:sp>
      <p:grpSp>
        <p:nvGrpSpPr>
          <p:cNvPr id="34" name="グループ化 33"/>
          <p:cNvGrpSpPr/>
          <p:nvPr/>
        </p:nvGrpSpPr>
        <p:grpSpPr>
          <a:xfrm>
            <a:off x="4894243" y="6004119"/>
            <a:ext cx="1569660" cy="830933"/>
            <a:chOff x="785786" y="5429263"/>
            <a:chExt cx="1569660" cy="900178"/>
          </a:xfrm>
        </p:grpSpPr>
        <p:pic>
          <p:nvPicPr>
            <p:cNvPr id="23" name="Picture 5" descr="C:\Documents and Settings\tamada\Local Settings\Temporary Internet Files\Content.IE5\4LMN85E3\MCj04363010000[1].png"/>
            <p:cNvPicPr>
              <a:picLocks noChangeAspect="1" noChangeArrowheads="1"/>
            </p:cNvPicPr>
            <p:nvPr/>
          </p:nvPicPr>
          <p:blipFill>
            <a:blip r:embed="rId6" cstate="print"/>
            <a:srcRect/>
            <a:stretch>
              <a:fillRect/>
            </a:stretch>
          </p:blipFill>
          <p:spPr bwMode="auto">
            <a:xfrm>
              <a:off x="1266081" y="5429263"/>
              <a:ext cx="500066" cy="500066"/>
            </a:xfrm>
            <a:prstGeom prst="rect">
              <a:avLst/>
            </a:prstGeom>
            <a:noFill/>
          </p:spPr>
        </p:pic>
        <p:sp>
          <p:nvSpPr>
            <p:cNvPr id="30" name="テキスト ボックス 29"/>
            <p:cNvSpPr txBox="1"/>
            <p:nvPr/>
          </p:nvSpPr>
          <p:spPr>
            <a:xfrm>
              <a:off x="785786" y="5929331"/>
              <a:ext cx="1569660" cy="400110"/>
            </a:xfrm>
            <a:prstGeom prst="rect">
              <a:avLst/>
            </a:prstGeom>
            <a:noFill/>
          </p:spPr>
          <p:txBody>
            <a:bodyPr wrap="none" rtlCol="0">
              <a:spAutoFit/>
            </a:bodyPr>
            <a:lstStyle/>
            <a:p>
              <a:r>
                <a:rPr lang="ja-JP" altLang="en-US" dirty="0"/>
                <a:t>少量のチップ</a:t>
              </a:r>
            </a:p>
          </p:txBody>
        </p:sp>
      </p:grpSp>
      <p:grpSp>
        <p:nvGrpSpPr>
          <p:cNvPr id="32" name="グループ化 31"/>
          <p:cNvGrpSpPr/>
          <p:nvPr/>
        </p:nvGrpSpPr>
        <p:grpSpPr>
          <a:xfrm>
            <a:off x="2862919" y="4739372"/>
            <a:ext cx="2031325" cy="1371637"/>
            <a:chOff x="2274517" y="4071942"/>
            <a:chExt cx="2031326" cy="1485940"/>
          </a:xfrm>
        </p:grpSpPr>
        <p:grpSp>
          <p:nvGrpSpPr>
            <p:cNvPr id="24" name="グループ化 23"/>
            <p:cNvGrpSpPr/>
            <p:nvPr/>
          </p:nvGrpSpPr>
          <p:grpSpPr>
            <a:xfrm>
              <a:off x="2575801" y="4071942"/>
              <a:ext cx="1357322" cy="1243002"/>
              <a:chOff x="1000100" y="4500570"/>
              <a:chExt cx="1357322" cy="1243002"/>
            </a:xfrm>
          </p:grpSpPr>
          <p:pic>
            <p:nvPicPr>
              <p:cNvPr id="25" name="Picture 3" descr="C:\Documents and Settings\tamada\Local Settings\Temporary Internet Files\Content.IE5\JU2FOWEH\MCj04403950000[1].png"/>
              <p:cNvPicPr>
                <a:picLocks noChangeAspect="1" noChangeArrowheads="1"/>
              </p:cNvPicPr>
              <p:nvPr/>
            </p:nvPicPr>
            <p:blipFill>
              <a:blip r:embed="rId4" cstate="print"/>
              <a:srcRect/>
              <a:stretch>
                <a:fillRect/>
              </a:stretch>
            </p:blipFill>
            <p:spPr bwMode="auto">
              <a:xfrm>
                <a:off x="1357290" y="4500570"/>
                <a:ext cx="714380" cy="714380"/>
              </a:xfrm>
              <a:prstGeom prst="rect">
                <a:avLst/>
              </a:prstGeom>
              <a:noFill/>
            </p:spPr>
          </p:pic>
          <p:pic>
            <p:nvPicPr>
              <p:cNvPr id="26" name="Picture 3" descr="C:\Documents and Settings\tamada\Local Settings\Temporary Internet Files\Content.IE5\JU2FOWEH\MCj04403950000[1].png"/>
              <p:cNvPicPr>
                <a:picLocks noChangeAspect="1" noChangeArrowheads="1"/>
              </p:cNvPicPr>
              <p:nvPr/>
            </p:nvPicPr>
            <p:blipFill>
              <a:blip r:embed="rId4" cstate="print"/>
              <a:srcRect/>
              <a:stretch>
                <a:fillRect/>
              </a:stretch>
            </p:blipFill>
            <p:spPr bwMode="auto">
              <a:xfrm>
                <a:off x="1643042" y="4714884"/>
                <a:ext cx="714380" cy="714380"/>
              </a:xfrm>
              <a:prstGeom prst="rect">
                <a:avLst/>
              </a:prstGeom>
              <a:noFill/>
            </p:spPr>
          </p:pic>
          <p:pic>
            <p:nvPicPr>
              <p:cNvPr id="27" name="Picture 3" descr="C:\Documents and Settings\tamada\Local Settings\Temporary Internet Files\Content.IE5\JU2FOWEH\MCj04403950000[1].png"/>
              <p:cNvPicPr>
                <a:picLocks noChangeAspect="1" noChangeArrowheads="1"/>
              </p:cNvPicPr>
              <p:nvPr/>
            </p:nvPicPr>
            <p:blipFill>
              <a:blip r:embed="rId4" cstate="print"/>
              <a:srcRect/>
              <a:stretch>
                <a:fillRect/>
              </a:stretch>
            </p:blipFill>
            <p:spPr bwMode="auto">
              <a:xfrm>
                <a:off x="1000100" y="4714884"/>
                <a:ext cx="714380" cy="714380"/>
              </a:xfrm>
              <a:prstGeom prst="rect">
                <a:avLst/>
              </a:prstGeom>
              <a:noFill/>
            </p:spPr>
          </p:pic>
          <p:pic>
            <p:nvPicPr>
              <p:cNvPr id="28" name="Picture 4" descr="C:\Documents and Settings\tamada\Local Settings\Temporary Internet Files\Content.IE5\0PN7C8K1\MCj04413240000[1].png"/>
              <p:cNvPicPr>
                <a:picLocks noChangeAspect="1" noChangeArrowheads="1"/>
              </p:cNvPicPr>
              <p:nvPr/>
            </p:nvPicPr>
            <p:blipFill>
              <a:blip r:embed="rId5" cstate="print"/>
              <a:srcRect/>
              <a:stretch>
                <a:fillRect/>
              </a:stretch>
            </p:blipFill>
            <p:spPr bwMode="auto">
              <a:xfrm>
                <a:off x="1142976" y="4786322"/>
                <a:ext cx="957250" cy="957250"/>
              </a:xfrm>
              <a:prstGeom prst="rect">
                <a:avLst/>
              </a:prstGeom>
              <a:noFill/>
            </p:spPr>
          </p:pic>
        </p:grpSp>
        <p:sp>
          <p:nvSpPr>
            <p:cNvPr id="31" name="テキスト ボックス 30"/>
            <p:cNvSpPr txBox="1"/>
            <p:nvPr/>
          </p:nvSpPr>
          <p:spPr>
            <a:xfrm>
              <a:off x="2274517" y="5157772"/>
              <a:ext cx="2031326" cy="400110"/>
            </a:xfrm>
            <a:prstGeom prst="rect">
              <a:avLst/>
            </a:prstGeom>
            <a:noFill/>
          </p:spPr>
          <p:txBody>
            <a:bodyPr wrap="none" rtlCol="0">
              <a:spAutoFit/>
            </a:bodyPr>
            <a:lstStyle/>
            <a:p>
              <a:r>
                <a:rPr lang="ja-JP" altLang="en-US" dirty="0" err="1"/>
                <a:t>そこそこ</a:t>
              </a:r>
              <a:r>
                <a:rPr lang="ja-JP" altLang="en-US" dirty="0"/>
                <a:t>のチップ</a:t>
              </a:r>
            </a:p>
          </p:txBody>
        </p:sp>
      </p:grpSp>
      <p:grpSp>
        <p:nvGrpSpPr>
          <p:cNvPr id="38" name="グループ化 37"/>
          <p:cNvGrpSpPr/>
          <p:nvPr/>
        </p:nvGrpSpPr>
        <p:grpSpPr>
          <a:xfrm>
            <a:off x="5953124" y="4089699"/>
            <a:ext cx="1144286" cy="1742923"/>
            <a:chOff x="4429124" y="3857628"/>
            <a:chExt cx="1144286" cy="1888167"/>
          </a:xfrm>
        </p:grpSpPr>
        <p:pic>
          <p:nvPicPr>
            <p:cNvPr id="2050" name="Picture 2" descr="C:\Documents and Settings\tamada\Local Settings\Temporary Internet Files\Content.IE5\4LMN85E3\MCj04348910000[1].png"/>
            <p:cNvPicPr>
              <a:picLocks noChangeAspect="1" noChangeArrowheads="1"/>
            </p:cNvPicPr>
            <p:nvPr/>
          </p:nvPicPr>
          <p:blipFill>
            <a:blip r:embed="rId7" cstate="print"/>
            <a:srcRect/>
            <a:stretch>
              <a:fillRect/>
            </a:stretch>
          </p:blipFill>
          <p:spPr bwMode="auto">
            <a:xfrm>
              <a:off x="4429124" y="3857628"/>
              <a:ext cx="1071570" cy="1071570"/>
            </a:xfrm>
            <a:prstGeom prst="rect">
              <a:avLst/>
            </a:prstGeom>
            <a:noFill/>
          </p:spPr>
        </p:pic>
        <p:sp>
          <p:nvSpPr>
            <p:cNvPr id="36" name="テキスト ボックス 35"/>
            <p:cNvSpPr txBox="1"/>
            <p:nvPr/>
          </p:nvSpPr>
          <p:spPr>
            <a:xfrm>
              <a:off x="4465414" y="4929199"/>
              <a:ext cx="1107996" cy="400110"/>
            </a:xfrm>
            <a:prstGeom prst="rect">
              <a:avLst/>
            </a:prstGeom>
            <a:noFill/>
          </p:spPr>
          <p:txBody>
            <a:bodyPr wrap="none" rtlCol="0">
              <a:spAutoFit/>
            </a:bodyPr>
            <a:lstStyle/>
            <a:p>
              <a:r>
                <a:rPr lang="ja-JP" altLang="en-US" dirty="0"/>
                <a:t>チップ量</a:t>
              </a:r>
            </a:p>
          </p:txBody>
        </p:sp>
        <p:sp>
          <p:nvSpPr>
            <p:cNvPr id="37" name="テキスト ボックス 36"/>
            <p:cNvSpPr txBox="1"/>
            <p:nvPr/>
          </p:nvSpPr>
          <p:spPr>
            <a:xfrm>
              <a:off x="4641744" y="5345685"/>
              <a:ext cx="646331" cy="400110"/>
            </a:xfrm>
            <a:prstGeom prst="rect">
              <a:avLst/>
            </a:prstGeom>
            <a:noFill/>
          </p:spPr>
          <p:txBody>
            <a:bodyPr wrap="none" rtlCol="0">
              <a:spAutoFit/>
            </a:bodyPr>
            <a:lstStyle/>
            <a:p>
              <a:r>
                <a:rPr lang="ja-JP" altLang="en-US" dirty="0"/>
                <a:t>戦略</a:t>
              </a:r>
            </a:p>
          </p:txBody>
        </p:sp>
      </p:grpSp>
      <p:cxnSp>
        <p:nvCxnSpPr>
          <p:cNvPr id="41" name="曲線コネクタ 40"/>
          <p:cNvCxnSpPr>
            <a:stCxn id="36" idx="1"/>
            <a:endCxn id="20" idx="3"/>
          </p:cNvCxnSpPr>
          <p:nvPr/>
        </p:nvCxnSpPr>
        <p:spPr>
          <a:xfrm rot="10800000">
            <a:off x="3166242" y="4596579"/>
            <a:ext cx="2823173" cy="666929"/>
          </a:xfrm>
          <a:prstGeom prst="curved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曲線コネクタ 42"/>
          <p:cNvCxnSpPr>
            <a:stCxn id="37" idx="3"/>
            <a:endCxn id="9" idx="1"/>
          </p:cNvCxnSpPr>
          <p:nvPr/>
        </p:nvCxnSpPr>
        <p:spPr>
          <a:xfrm flipV="1">
            <a:off x="6812076" y="4327829"/>
            <a:ext cx="1271687" cy="1320126"/>
          </a:xfrm>
          <a:prstGeom prst="curved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曲線コネクタ 45"/>
          <p:cNvCxnSpPr>
            <a:stCxn id="36" idx="1"/>
            <a:endCxn id="26" idx="3"/>
          </p:cNvCxnSpPr>
          <p:nvPr/>
        </p:nvCxnSpPr>
        <p:spPr>
          <a:xfrm rot="10800000" flipV="1">
            <a:off x="4521525" y="5263506"/>
            <a:ext cx="1467891" cy="3407"/>
          </a:xfrm>
          <a:prstGeom prst="curved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曲線コネクタ 48"/>
          <p:cNvCxnSpPr>
            <a:stCxn id="37" idx="3"/>
            <a:endCxn id="12" idx="1"/>
          </p:cNvCxnSpPr>
          <p:nvPr/>
        </p:nvCxnSpPr>
        <p:spPr>
          <a:xfrm flipV="1">
            <a:off x="6812076" y="4987257"/>
            <a:ext cx="1284191" cy="660698"/>
          </a:xfrm>
          <a:prstGeom prst="curved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曲線コネクタ 51"/>
          <p:cNvCxnSpPr>
            <a:stCxn id="36" idx="1"/>
            <a:endCxn id="23" idx="0"/>
          </p:cNvCxnSpPr>
          <p:nvPr/>
        </p:nvCxnSpPr>
        <p:spPr>
          <a:xfrm rot="10800000" flipV="1">
            <a:off x="5624573" y="5263506"/>
            <a:ext cx="364843" cy="740612"/>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曲線コネクタ 52"/>
          <p:cNvCxnSpPr>
            <a:stCxn id="37" idx="3"/>
            <a:endCxn id="15" idx="1"/>
          </p:cNvCxnSpPr>
          <p:nvPr/>
        </p:nvCxnSpPr>
        <p:spPr>
          <a:xfrm flipV="1">
            <a:off x="6812076" y="5646685"/>
            <a:ext cx="1284189" cy="1270"/>
          </a:xfrm>
          <a:prstGeom prst="curved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0065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500"/>
                                        <p:tgtEl>
                                          <p:spTgt spid="43"/>
                                        </p:tgtEl>
                                      </p:cBhvr>
                                    </p:animEffect>
                                  </p:childTnLst>
                                </p:cTn>
                              </p:par>
                              <p:par>
                                <p:cTn id="8" presetID="9"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dissolv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43"/>
                                        </p:tgtEl>
                                      </p:cBhvr>
                                    </p:animEffect>
                                    <p:set>
                                      <p:cBhvr>
                                        <p:cTn id="15" dur="1" fill="hold">
                                          <p:stCondLst>
                                            <p:cond delay="499"/>
                                          </p:stCondLst>
                                        </p:cTn>
                                        <p:tgtEl>
                                          <p:spTgt spid="43"/>
                                        </p:tgtEl>
                                        <p:attrNameLst>
                                          <p:attrName>style.visibility</p:attrName>
                                        </p:attrNameLst>
                                      </p:cBhvr>
                                      <p:to>
                                        <p:strVal val="hidden"/>
                                      </p:to>
                                    </p:set>
                                  </p:childTnLst>
                                </p:cTn>
                              </p:par>
                              <p:par>
                                <p:cTn id="16" presetID="9" presetClass="exit" presetSubtype="0" fill="hold" nodeType="withEffect">
                                  <p:stCondLst>
                                    <p:cond delay="0"/>
                                  </p:stCondLst>
                                  <p:childTnLst>
                                    <p:animEffect transition="out" filter="dissolve">
                                      <p:cBhvr>
                                        <p:cTn id="17" dur="500"/>
                                        <p:tgtEl>
                                          <p:spTgt spid="41"/>
                                        </p:tgtEl>
                                      </p:cBhvr>
                                    </p:animEffect>
                                    <p:set>
                                      <p:cBhvr>
                                        <p:cTn id="18" dur="1" fill="hold">
                                          <p:stCondLst>
                                            <p:cond delay="499"/>
                                          </p:stCondLst>
                                        </p:cTn>
                                        <p:tgtEl>
                                          <p:spTgt spid="41"/>
                                        </p:tgtEl>
                                        <p:attrNameLst>
                                          <p:attrName>style.visibility</p:attrName>
                                        </p:attrNameLst>
                                      </p:cBhvr>
                                      <p:to>
                                        <p:strVal val="hidden"/>
                                      </p:to>
                                    </p:set>
                                  </p:childTnLst>
                                </p:cTn>
                              </p:par>
                            </p:childTnLst>
                          </p:cTn>
                        </p:par>
                        <p:par>
                          <p:cTn id="19" fill="hold">
                            <p:stCondLst>
                              <p:cond delay="500"/>
                            </p:stCondLst>
                            <p:childTnLst>
                              <p:par>
                                <p:cTn id="20" presetID="9" presetClass="entr" presetSubtype="0" fill="hold" nodeType="after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dissolve">
                                      <p:cBhvr>
                                        <p:cTn id="22" dur="500"/>
                                        <p:tgtEl>
                                          <p:spTgt spid="49"/>
                                        </p:tgtEl>
                                      </p:cBhvr>
                                    </p:animEffect>
                                  </p:childTnLst>
                                </p:cTn>
                              </p:par>
                              <p:par>
                                <p:cTn id="23" presetID="9"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dissolve">
                                      <p:cBhvr>
                                        <p:cTn id="25" dur="50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46"/>
                                        </p:tgtEl>
                                      </p:cBhvr>
                                    </p:animEffect>
                                    <p:set>
                                      <p:cBhvr>
                                        <p:cTn id="30" dur="1" fill="hold">
                                          <p:stCondLst>
                                            <p:cond delay="499"/>
                                          </p:stCondLst>
                                        </p:cTn>
                                        <p:tgtEl>
                                          <p:spTgt spid="46"/>
                                        </p:tgtEl>
                                        <p:attrNameLst>
                                          <p:attrName>style.visibility</p:attrName>
                                        </p:attrNameLst>
                                      </p:cBhvr>
                                      <p:to>
                                        <p:strVal val="hidden"/>
                                      </p:to>
                                    </p:set>
                                  </p:childTnLst>
                                </p:cTn>
                              </p:par>
                              <p:par>
                                <p:cTn id="31" presetID="9" presetClass="exit" presetSubtype="0" fill="hold" nodeType="withEffect">
                                  <p:stCondLst>
                                    <p:cond delay="0"/>
                                  </p:stCondLst>
                                  <p:childTnLst>
                                    <p:animEffect transition="out" filter="dissolve">
                                      <p:cBhvr>
                                        <p:cTn id="32" dur="500"/>
                                        <p:tgtEl>
                                          <p:spTgt spid="49"/>
                                        </p:tgtEl>
                                      </p:cBhvr>
                                    </p:animEffect>
                                    <p:set>
                                      <p:cBhvr>
                                        <p:cTn id="33" dur="1" fill="hold">
                                          <p:stCondLst>
                                            <p:cond delay="499"/>
                                          </p:stCondLst>
                                        </p:cTn>
                                        <p:tgtEl>
                                          <p:spTgt spid="49"/>
                                        </p:tgtEl>
                                        <p:attrNameLst>
                                          <p:attrName>style.visibility</p:attrName>
                                        </p:attrNameLst>
                                      </p:cBhvr>
                                      <p:to>
                                        <p:strVal val="hidden"/>
                                      </p:to>
                                    </p:set>
                                  </p:childTnLst>
                                </p:cTn>
                              </p:par>
                            </p:childTnLst>
                          </p:cTn>
                        </p:par>
                        <p:par>
                          <p:cTn id="34" fill="hold">
                            <p:stCondLst>
                              <p:cond delay="500"/>
                            </p:stCondLst>
                            <p:childTnLst>
                              <p:par>
                                <p:cTn id="35" presetID="9" presetClass="entr" presetSubtype="0" fill="hold" nodeType="after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dissolve">
                                      <p:cBhvr>
                                        <p:cTn id="37" dur="500"/>
                                        <p:tgtEl>
                                          <p:spTgt spid="53"/>
                                        </p:tgtEl>
                                      </p:cBhvr>
                                    </p:animEffect>
                                  </p:childTnLst>
                                </p:cTn>
                              </p:par>
                              <p:par>
                                <p:cTn id="38" presetID="9" presetClass="entr" presetSubtype="0" fill="hold"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dissolve">
                                      <p:cBhvr>
                                        <p:cTn id="4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a:lstStyle/>
          <a:p>
            <a:r>
              <a:rPr kumimoji="1" lang="en-US" altLang="ja-JP" dirty="0"/>
              <a:t>Strategy</a:t>
            </a:r>
            <a:r>
              <a:rPr kumimoji="1" lang="ja-JP" altLang="en-US" dirty="0"/>
              <a:t>パターン</a:t>
            </a:r>
          </a:p>
        </p:txBody>
      </p:sp>
      <p:sp>
        <p:nvSpPr>
          <p:cNvPr id="11" name="コンテンツ プレースホルダ 10"/>
          <p:cNvSpPr>
            <a:spLocks noGrp="1"/>
          </p:cNvSpPr>
          <p:nvPr>
            <p:ph idx="1"/>
          </p:nvPr>
        </p:nvSpPr>
        <p:spPr>
          <a:xfrm>
            <a:off x="838200" y="1825624"/>
            <a:ext cx="10515600" cy="3100021"/>
          </a:xfrm>
        </p:spPr>
        <p:txBody>
          <a:bodyPr>
            <a:normAutofit fontScale="85000" lnSpcReduction="20000"/>
          </a:bodyPr>
          <a:lstStyle/>
          <a:p>
            <a:pPr>
              <a:lnSpc>
                <a:spcPct val="120000"/>
              </a:lnSpc>
            </a:pPr>
            <a:r>
              <a:rPr lang="ja-JP" altLang="en-US"/>
              <a:t>戦略（</a:t>
            </a:r>
            <a:r>
              <a:rPr lang="en-US" altLang="ja-JP" dirty="0"/>
              <a:t>Strategy</a:t>
            </a:r>
            <a:r>
              <a:rPr lang="ja-JP" altLang="en-US"/>
              <a:t>）を</a:t>
            </a:r>
            <a:r>
              <a:rPr lang="ja-JP" altLang="en-US" dirty="0"/>
              <a:t>自由に切り替えるためのパターン．</a:t>
            </a:r>
            <a:endParaRPr lang="en-US" altLang="ja-JP" dirty="0"/>
          </a:p>
          <a:p>
            <a:pPr lvl="1">
              <a:lnSpc>
                <a:spcPct val="120000"/>
              </a:lnSpc>
            </a:pPr>
            <a:r>
              <a:rPr lang="ja-JP" altLang="en-US" dirty="0"/>
              <a:t>アルゴリズムを分離させ，クラスとして設計する．</a:t>
            </a:r>
            <a:endParaRPr lang="en-US" altLang="ja-JP" dirty="0"/>
          </a:p>
          <a:p>
            <a:pPr lvl="1">
              <a:lnSpc>
                <a:spcPct val="120000"/>
              </a:lnSpc>
            </a:pPr>
            <a:r>
              <a:rPr lang="en-US" altLang="ja-JP" dirty="0"/>
              <a:t>Strategy</a:t>
            </a:r>
            <a:r>
              <a:rPr lang="ja-JP" altLang="en-US" dirty="0"/>
              <a:t>は委譲（</a:t>
            </a:r>
            <a:r>
              <a:rPr lang="en-US" altLang="ja-JP" dirty="0"/>
              <a:t>Delegate</a:t>
            </a:r>
            <a:r>
              <a:rPr lang="ja-JP" altLang="en-US" dirty="0"/>
              <a:t>）されているため，切り替えはスムースに行われる．</a:t>
            </a:r>
            <a:endParaRPr lang="en-US" altLang="ja-JP" dirty="0"/>
          </a:p>
          <a:p>
            <a:pPr>
              <a:lnSpc>
                <a:spcPct val="120000"/>
              </a:lnSpc>
            </a:pPr>
            <a:endParaRPr kumimoji="1" lang="ja-JP" altLang="en-US" dirty="0"/>
          </a:p>
        </p:txBody>
      </p:sp>
      <p:sp>
        <p:nvSpPr>
          <p:cNvPr id="2" name="フッター プレースホルダー 1"/>
          <p:cNvSpPr>
            <a:spLocks noGrp="1"/>
          </p:cNvSpPr>
          <p:nvPr>
            <p:ph type="ftr" sz="quarter" idx="11"/>
          </p:nvPr>
        </p:nvSpPr>
        <p:spPr/>
        <p:txBody>
          <a:bodyPr/>
          <a:lstStyle/>
          <a:p>
            <a:r>
              <a:rPr lang="ja-JP" altLang="en-US"/>
              <a:t>ソフトウェア設計</a:t>
            </a:r>
            <a:endParaRPr lang="en-US" dirty="0"/>
          </a:p>
        </p:txBody>
      </p:sp>
      <p:sp>
        <p:nvSpPr>
          <p:cNvPr id="9" name="スライド番号プレースホルダ 8"/>
          <p:cNvSpPr>
            <a:spLocks noGrp="1"/>
          </p:cNvSpPr>
          <p:nvPr>
            <p:ph type="sldNum" sz="quarter" idx="12"/>
          </p:nvPr>
        </p:nvSpPr>
        <p:spPr/>
        <p:txBody>
          <a:bodyPr/>
          <a:lstStyle/>
          <a:p>
            <a:fld id="{1AA0F90A-C14B-4763-A506-BB86F6EA3743}" type="slidenum">
              <a:rPr kumimoji="1" lang="ja-JP" altLang="en-US" smtClean="0"/>
              <a:pPr/>
              <a:t>27</a:t>
            </a:fld>
            <a:endParaRPr kumimoji="1" lang="ja-JP" altLang="en-US"/>
          </a:p>
        </p:txBody>
      </p:sp>
      <p:grpSp>
        <p:nvGrpSpPr>
          <p:cNvPr id="12" name="グループ化 11"/>
          <p:cNvGrpSpPr/>
          <p:nvPr/>
        </p:nvGrpSpPr>
        <p:grpSpPr>
          <a:xfrm>
            <a:off x="2462712" y="4727818"/>
            <a:ext cx="2643206" cy="527542"/>
            <a:chOff x="3929058" y="3857628"/>
            <a:chExt cx="2143140" cy="571504"/>
          </a:xfrm>
          <a:solidFill>
            <a:srgbClr val="FFFFFF"/>
          </a:solidFill>
        </p:grpSpPr>
        <p:sp>
          <p:nvSpPr>
            <p:cNvPr id="13" name="正方形/長方形 12"/>
            <p:cNvSpPr/>
            <p:nvPr/>
          </p:nvSpPr>
          <p:spPr>
            <a:xfrm>
              <a:off x="3929058" y="3857628"/>
              <a:ext cx="2143140" cy="571504"/>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pPr algn="ctr"/>
              <a:r>
                <a:rPr lang="en-US" altLang="ja-JP" sz="1200" dirty="0">
                  <a:latin typeface="Courier New" pitchFamily="49" charset="0"/>
                  <a:cs typeface="Courier New" pitchFamily="49" charset="0"/>
                </a:rPr>
                <a:t>Context</a:t>
              </a:r>
              <a:endParaRPr lang="ja-JP" altLang="en-US" sz="1200" dirty="0">
                <a:latin typeface="Courier New" pitchFamily="49" charset="0"/>
                <a:cs typeface="Courier New" pitchFamily="49" charset="0"/>
              </a:endParaRPr>
            </a:p>
          </p:txBody>
        </p:sp>
        <p:sp>
          <p:nvSpPr>
            <p:cNvPr id="14" name="正方形/長方形 13"/>
            <p:cNvSpPr/>
            <p:nvPr/>
          </p:nvSpPr>
          <p:spPr>
            <a:xfrm>
              <a:off x="3929058" y="4143380"/>
              <a:ext cx="2143140" cy="214314"/>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ctr"/>
            <a:lstStyle/>
            <a:p>
              <a:r>
                <a:rPr lang="en-US" altLang="ja-JP" sz="1200" dirty="0">
                  <a:latin typeface="Courier New" pitchFamily="49" charset="0"/>
                  <a:cs typeface="Courier New" pitchFamily="49" charset="0"/>
                </a:rPr>
                <a:t>- strategy: </a:t>
              </a:r>
              <a:r>
                <a:rPr lang="en-US" altLang="ja-JP" sz="1200" i="1" dirty="0">
                  <a:latin typeface="Courier New" pitchFamily="49" charset="0"/>
                  <a:cs typeface="Courier New" pitchFamily="49" charset="0"/>
                </a:rPr>
                <a:t>Strategy</a:t>
              </a:r>
              <a:endParaRPr lang="ja-JP" altLang="en-US" sz="1200" i="1" dirty="0">
                <a:latin typeface="Courier New" pitchFamily="49" charset="0"/>
                <a:cs typeface="Courier New" pitchFamily="49" charset="0"/>
              </a:endParaRPr>
            </a:p>
          </p:txBody>
        </p:sp>
        <p:sp>
          <p:nvSpPr>
            <p:cNvPr id="15" name="正方形/長方形 14"/>
            <p:cNvSpPr/>
            <p:nvPr/>
          </p:nvSpPr>
          <p:spPr>
            <a:xfrm>
              <a:off x="3929058" y="4357694"/>
              <a:ext cx="2143140" cy="71438"/>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endParaRPr lang="ja-JP" altLang="en-US" sz="1200" dirty="0">
                <a:latin typeface="Courier New" pitchFamily="49" charset="0"/>
                <a:cs typeface="Courier New" pitchFamily="49" charset="0"/>
              </a:endParaRPr>
            </a:p>
          </p:txBody>
        </p:sp>
      </p:grpSp>
      <p:grpSp>
        <p:nvGrpSpPr>
          <p:cNvPr id="16" name="グループ化 15"/>
          <p:cNvGrpSpPr/>
          <p:nvPr/>
        </p:nvGrpSpPr>
        <p:grpSpPr>
          <a:xfrm>
            <a:off x="5764734" y="4727818"/>
            <a:ext cx="2143140" cy="527542"/>
            <a:chOff x="3929058" y="3857628"/>
            <a:chExt cx="2143140" cy="571504"/>
          </a:xfrm>
          <a:solidFill>
            <a:srgbClr val="FFFFFF"/>
          </a:solidFill>
        </p:grpSpPr>
        <p:sp>
          <p:nvSpPr>
            <p:cNvPr id="17" name="正方形/長方形 16"/>
            <p:cNvSpPr/>
            <p:nvPr/>
          </p:nvSpPr>
          <p:spPr>
            <a:xfrm>
              <a:off x="3929058" y="3857628"/>
              <a:ext cx="2143140" cy="571504"/>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pPr algn="ctr"/>
              <a:r>
                <a:rPr lang="en-US" altLang="ja-JP" sz="1200" i="1" dirty="0">
                  <a:latin typeface="Courier New" pitchFamily="49" charset="0"/>
                  <a:cs typeface="Courier New" pitchFamily="49" charset="0"/>
                </a:rPr>
                <a:t>Strategy</a:t>
              </a:r>
              <a:endParaRPr lang="ja-JP" altLang="en-US" sz="1200" i="1" dirty="0">
                <a:latin typeface="Courier New" pitchFamily="49" charset="0"/>
                <a:cs typeface="Courier New" pitchFamily="49" charset="0"/>
              </a:endParaRPr>
            </a:p>
          </p:txBody>
        </p:sp>
        <p:sp>
          <p:nvSpPr>
            <p:cNvPr id="18" name="正方形/長方形 17"/>
            <p:cNvSpPr/>
            <p:nvPr/>
          </p:nvSpPr>
          <p:spPr>
            <a:xfrm>
              <a:off x="3929058" y="4143380"/>
              <a:ext cx="2143140" cy="71438"/>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endParaRPr lang="ja-JP" altLang="en-US" sz="1200" u="sng" dirty="0">
                <a:latin typeface="Courier New" pitchFamily="49" charset="0"/>
                <a:cs typeface="Courier New" pitchFamily="49" charset="0"/>
              </a:endParaRPr>
            </a:p>
          </p:txBody>
        </p:sp>
        <p:sp>
          <p:nvSpPr>
            <p:cNvPr id="19" name="正方形/長方形 18"/>
            <p:cNvSpPr/>
            <p:nvPr/>
          </p:nvSpPr>
          <p:spPr>
            <a:xfrm>
              <a:off x="3929058" y="4214818"/>
              <a:ext cx="2143140" cy="214314"/>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ctr"/>
            <a:lstStyle/>
            <a:p>
              <a:r>
                <a:rPr lang="en-US" altLang="ja-JP" sz="1200" i="1" dirty="0">
                  <a:latin typeface="Courier New" pitchFamily="49" charset="0"/>
                  <a:cs typeface="Courier New" pitchFamily="49" charset="0"/>
                </a:rPr>
                <a:t>+ </a:t>
              </a:r>
              <a:r>
                <a:rPr lang="en-US" altLang="ja-JP" sz="1200" i="1" dirty="0" err="1">
                  <a:latin typeface="Courier New" pitchFamily="49" charset="0"/>
                  <a:cs typeface="Courier New" pitchFamily="49" charset="0"/>
                </a:rPr>
                <a:t>strategyMethod</a:t>
              </a:r>
              <a:r>
                <a:rPr lang="en-US" altLang="ja-JP" sz="1200" i="1" dirty="0">
                  <a:latin typeface="Courier New" pitchFamily="49" charset="0"/>
                  <a:cs typeface="Courier New" pitchFamily="49" charset="0"/>
                </a:rPr>
                <a:t>()</a:t>
              </a:r>
            </a:p>
          </p:txBody>
        </p:sp>
      </p:grpSp>
      <p:grpSp>
        <p:nvGrpSpPr>
          <p:cNvPr id="24" name="グループ化 23"/>
          <p:cNvGrpSpPr/>
          <p:nvPr/>
        </p:nvGrpSpPr>
        <p:grpSpPr>
          <a:xfrm>
            <a:off x="7177620" y="5716959"/>
            <a:ext cx="2143140" cy="527542"/>
            <a:chOff x="3929058" y="3643314"/>
            <a:chExt cx="2143140" cy="571504"/>
          </a:xfrm>
          <a:solidFill>
            <a:srgbClr val="FFFFFF"/>
          </a:solidFill>
        </p:grpSpPr>
        <p:sp>
          <p:nvSpPr>
            <p:cNvPr id="25" name="正方形/長方形 24"/>
            <p:cNvSpPr/>
            <p:nvPr/>
          </p:nvSpPr>
          <p:spPr>
            <a:xfrm>
              <a:off x="3929058" y="3643314"/>
              <a:ext cx="2143140" cy="571504"/>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pPr algn="ctr"/>
              <a:r>
                <a:rPr lang="en-US" altLang="ja-JP" sz="1200" dirty="0">
                  <a:latin typeface="Courier New" pitchFamily="49" charset="0"/>
                  <a:cs typeface="Courier New" pitchFamily="49" charset="0"/>
                </a:rPr>
                <a:t>ConcreteStrategy2</a:t>
              </a:r>
              <a:endParaRPr lang="ja-JP" altLang="en-US" sz="1200" dirty="0">
                <a:latin typeface="Courier New" pitchFamily="49" charset="0"/>
                <a:cs typeface="Courier New" pitchFamily="49" charset="0"/>
              </a:endParaRPr>
            </a:p>
          </p:txBody>
        </p:sp>
        <p:sp>
          <p:nvSpPr>
            <p:cNvPr id="26" name="正方形/長方形 25"/>
            <p:cNvSpPr/>
            <p:nvPr/>
          </p:nvSpPr>
          <p:spPr>
            <a:xfrm>
              <a:off x="3929058" y="3929066"/>
              <a:ext cx="2143140" cy="71438"/>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endParaRPr lang="ja-JP" altLang="en-US" sz="1200" dirty="0">
                <a:latin typeface="Courier New" pitchFamily="49" charset="0"/>
                <a:cs typeface="Courier New" pitchFamily="49" charset="0"/>
              </a:endParaRPr>
            </a:p>
          </p:txBody>
        </p:sp>
        <p:sp>
          <p:nvSpPr>
            <p:cNvPr id="27" name="正方形/長方形 26"/>
            <p:cNvSpPr/>
            <p:nvPr/>
          </p:nvSpPr>
          <p:spPr>
            <a:xfrm>
              <a:off x="3929058" y="4000504"/>
              <a:ext cx="2143140" cy="214314"/>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ctr"/>
            <a:lstStyle/>
            <a:p>
              <a:r>
                <a:rPr lang="en-US" altLang="ja-JP" sz="1200" dirty="0">
                  <a:latin typeface="Courier New" pitchFamily="49" charset="0"/>
                  <a:cs typeface="Courier New" pitchFamily="49" charset="0"/>
                </a:rPr>
                <a:t>+ </a:t>
              </a:r>
              <a:r>
                <a:rPr lang="en-US" altLang="ja-JP" sz="1200" dirty="0" err="1">
                  <a:latin typeface="Courier New" pitchFamily="49" charset="0"/>
                  <a:cs typeface="Courier New" pitchFamily="49" charset="0"/>
                </a:rPr>
                <a:t>strategyMethod</a:t>
              </a:r>
              <a:r>
                <a:rPr lang="en-US" altLang="ja-JP" sz="1200" dirty="0">
                  <a:latin typeface="Courier New" pitchFamily="49" charset="0"/>
                  <a:cs typeface="Courier New" pitchFamily="49" charset="0"/>
                </a:rPr>
                <a:t>()</a:t>
              </a:r>
            </a:p>
          </p:txBody>
        </p:sp>
      </p:grpSp>
      <p:cxnSp>
        <p:nvCxnSpPr>
          <p:cNvPr id="28" name="図形 27"/>
          <p:cNvCxnSpPr>
            <a:endCxn id="31" idx="3"/>
          </p:cNvCxnSpPr>
          <p:nvPr/>
        </p:nvCxnSpPr>
        <p:spPr>
          <a:xfrm rot="16200000" flipV="1">
            <a:off x="7339947" y="4807718"/>
            <a:ext cx="329714" cy="1488768"/>
          </a:xfrm>
          <a:prstGeom prst="bentConnector3">
            <a:avLst>
              <a:gd name="adj1" fmla="val 50000"/>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カギ線コネクタ 29"/>
          <p:cNvCxnSpPr/>
          <p:nvPr/>
        </p:nvCxnSpPr>
        <p:spPr>
          <a:xfrm>
            <a:off x="5105916" y="4991589"/>
            <a:ext cx="658818" cy="1466"/>
          </a:xfrm>
          <a:prstGeom prst="bentConnector3">
            <a:avLst>
              <a:gd name="adj1" fmla="val 50000"/>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二等辺三角形 30"/>
          <p:cNvSpPr/>
          <p:nvPr/>
        </p:nvSpPr>
        <p:spPr>
          <a:xfrm>
            <a:off x="6677554" y="5255360"/>
            <a:ext cx="165736" cy="131886"/>
          </a:xfrm>
          <a:prstGeom prst="triangle">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p>
        </p:txBody>
      </p:sp>
      <p:grpSp>
        <p:nvGrpSpPr>
          <p:cNvPr id="45" name="グループ化 44"/>
          <p:cNvGrpSpPr/>
          <p:nvPr/>
        </p:nvGrpSpPr>
        <p:grpSpPr>
          <a:xfrm>
            <a:off x="4462974" y="5716959"/>
            <a:ext cx="2143140" cy="527542"/>
            <a:chOff x="3929058" y="3643314"/>
            <a:chExt cx="2143140" cy="571504"/>
          </a:xfrm>
          <a:solidFill>
            <a:srgbClr val="FFFFFF"/>
          </a:solidFill>
        </p:grpSpPr>
        <p:sp>
          <p:nvSpPr>
            <p:cNvPr id="46" name="正方形/長方形 45"/>
            <p:cNvSpPr/>
            <p:nvPr/>
          </p:nvSpPr>
          <p:spPr>
            <a:xfrm>
              <a:off x="3929058" y="3643314"/>
              <a:ext cx="2143140" cy="571504"/>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pPr algn="ctr"/>
              <a:r>
                <a:rPr lang="en-US" altLang="ja-JP" sz="1200" dirty="0">
                  <a:latin typeface="Courier New" pitchFamily="49" charset="0"/>
                  <a:cs typeface="Courier New" pitchFamily="49" charset="0"/>
                </a:rPr>
                <a:t>ConcreteStrategy1</a:t>
              </a:r>
              <a:endParaRPr lang="ja-JP" altLang="en-US" sz="1200" dirty="0">
                <a:latin typeface="Courier New" pitchFamily="49" charset="0"/>
                <a:cs typeface="Courier New" pitchFamily="49" charset="0"/>
              </a:endParaRPr>
            </a:p>
          </p:txBody>
        </p:sp>
        <p:sp>
          <p:nvSpPr>
            <p:cNvPr id="47" name="正方形/長方形 46"/>
            <p:cNvSpPr/>
            <p:nvPr/>
          </p:nvSpPr>
          <p:spPr>
            <a:xfrm>
              <a:off x="3929058" y="3929066"/>
              <a:ext cx="2143140" cy="71438"/>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endParaRPr lang="ja-JP" altLang="en-US" sz="1200" dirty="0">
                <a:latin typeface="Courier New" pitchFamily="49" charset="0"/>
                <a:cs typeface="Courier New" pitchFamily="49" charset="0"/>
              </a:endParaRPr>
            </a:p>
          </p:txBody>
        </p:sp>
        <p:sp>
          <p:nvSpPr>
            <p:cNvPr id="48" name="正方形/長方形 47"/>
            <p:cNvSpPr/>
            <p:nvPr/>
          </p:nvSpPr>
          <p:spPr>
            <a:xfrm>
              <a:off x="3929058" y="4000504"/>
              <a:ext cx="2143140" cy="214314"/>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ctr"/>
            <a:lstStyle/>
            <a:p>
              <a:r>
                <a:rPr lang="en-US" altLang="ja-JP" sz="1200" dirty="0">
                  <a:latin typeface="Courier New" pitchFamily="49" charset="0"/>
                  <a:cs typeface="Courier New" pitchFamily="49" charset="0"/>
                </a:rPr>
                <a:t>+ </a:t>
              </a:r>
              <a:r>
                <a:rPr lang="en-US" altLang="ja-JP" sz="1200" dirty="0" err="1">
                  <a:latin typeface="Courier New" pitchFamily="49" charset="0"/>
                  <a:cs typeface="Courier New" pitchFamily="49" charset="0"/>
                </a:rPr>
                <a:t>strategyMethod</a:t>
              </a:r>
              <a:r>
                <a:rPr lang="en-US" altLang="ja-JP" sz="1200" dirty="0">
                  <a:latin typeface="Courier New" pitchFamily="49" charset="0"/>
                  <a:cs typeface="Courier New" pitchFamily="49" charset="0"/>
                </a:rPr>
                <a:t>()</a:t>
              </a:r>
            </a:p>
          </p:txBody>
        </p:sp>
      </p:grpSp>
      <p:cxnSp>
        <p:nvCxnSpPr>
          <p:cNvPr id="50" name="図形 27"/>
          <p:cNvCxnSpPr>
            <a:endCxn id="31" idx="3"/>
          </p:cNvCxnSpPr>
          <p:nvPr/>
        </p:nvCxnSpPr>
        <p:spPr>
          <a:xfrm rot="5400000" flipH="1" flipV="1">
            <a:off x="5982625" y="4939164"/>
            <a:ext cx="329714" cy="1225876"/>
          </a:xfrm>
          <a:prstGeom prst="bentConnector3">
            <a:avLst>
              <a:gd name="adj1" fmla="val 50000"/>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ひし形 52"/>
          <p:cNvSpPr/>
          <p:nvPr/>
        </p:nvSpPr>
        <p:spPr>
          <a:xfrm>
            <a:off x="5105916" y="4932244"/>
            <a:ext cx="214314" cy="118691"/>
          </a:xfrm>
          <a:prstGeom prst="diamond">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solidFill>
                <a:srgbClr val="FFFFFF"/>
              </a:solidFill>
            </a:endParaRPr>
          </a:p>
        </p:txBody>
      </p:sp>
    </p:spTree>
    <p:extLst>
      <p:ext uri="{BB962C8B-B14F-4D97-AF65-F5344CB8AC3E}">
        <p14:creationId xmlns:p14="http://schemas.microsoft.com/office/powerpoint/2010/main" val="195066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Strategy</a:t>
            </a:r>
            <a:r>
              <a:rPr kumimoji="1" lang="ja-JP" altLang="en-US" dirty="0"/>
              <a:t>パターンのメリット</a:t>
            </a:r>
          </a:p>
        </p:txBody>
      </p:sp>
      <p:sp>
        <p:nvSpPr>
          <p:cNvPr id="3" name="コンテンツ プレースホルダ 2"/>
          <p:cNvSpPr>
            <a:spLocks noGrp="1"/>
          </p:cNvSpPr>
          <p:nvPr>
            <p:ph idx="1"/>
          </p:nvPr>
        </p:nvSpPr>
        <p:spPr>
          <a:xfrm>
            <a:off x="838199" y="1825625"/>
            <a:ext cx="10687259" cy="4351338"/>
          </a:xfrm>
        </p:spPr>
        <p:txBody>
          <a:bodyPr>
            <a:normAutofit/>
          </a:bodyPr>
          <a:lstStyle/>
          <a:p>
            <a:pPr>
              <a:lnSpc>
                <a:spcPct val="100000"/>
              </a:lnSpc>
            </a:pPr>
            <a:r>
              <a:rPr kumimoji="1" lang="ja-JP" altLang="en-US" dirty="0"/>
              <a:t>アルゴリズムを独立させる．</a:t>
            </a:r>
            <a:endParaRPr kumimoji="1" lang="en-US" altLang="ja-JP" dirty="0"/>
          </a:p>
          <a:p>
            <a:pPr lvl="1">
              <a:lnSpc>
                <a:spcPct val="100000"/>
              </a:lnSpc>
            </a:pPr>
            <a:r>
              <a:rPr lang="ja-JP" altLang="en-US" dirty="0"/>
              <a:t>アルゴリズムとほかの処理を明確に分ける．</a:t>
            </a:r>
            <a:endParaRPr lang="en-US" altLang="ja-JP" dirty="0"/>
          </a:p>
          <a:p>
            <a:pPr lvl="1">
              <a:lnSpc>
                <a:spcPct val="100000"/>
              </a:lnSpc>
            </a:pPr>
            <a:r>
              <a:rPr kumimoji="1" lang="en-US" altLang="ja-JP" dirty="0"/>
              <a:t>Strategy</a:t>
            </a:r>
            <a:r>
              <a:rPr kumimoji="1" lang="ja-JP" altLang="en-US" dirty="0"/>
              <a:t>インターフェースではアルゴリズムの外部</a:t>
            </a:r>
            <a:r>
              <a:rPr lang="ja-JP" altLang="en-US" dirty="0"/>
              <a:t>インターフェースの部分だけを規定する．</a:t>
            </a:r>
            <a:endParaRPr lang="en-US" altLang="ja-JP" dirty="0"/>
          </a:p>
          <a:p>
            <a:pPr lvl="1">
              <a:lnSpc>
                <a:spcPct val="100000"/>
              </a:lnSpc>
            </a:pPr>
            <a:r>
              <a:rPr kumimoji="1" lang="ja-JP" altLang="en-US" dirty="0"/>
              <a:t>実行中であっても戦略を切り替えられる．</a:t>
            </a:r>
          </a:p>
        </p:txBody>
      </p:sp>
      <p:sp>
        <p:nvSpPr>
          <p:cNvPr id="6" name="スライド番号プレースホルダ 5"/>
          <p:cNvSpPr>
            <a:spLocks noGrp="1"/>
          </p:cNvSpPr>
          <p:nvPr>
            <p:ph type="sldNum" sz="quarter" idx="12"/>
          </p:nvPr>
        </p:nvSpPr>
        <p:spPr/>
        <p:txBody>
          <a:bodyPr/>
          <a:lstStyle/>
          <a:p>
            <a:fld id="{1AA0F90A-C14B-4763-A506-BB86F6EA3743}" type="slidenum">
              <a:rPr kumimoji="1" lang="ja-JP" altLang="en-US" smtClean="0"/>
              <a:pPr/>
              <a:t>28</a:t>
            </a:fld>
            <a:endParaRPr kumimoji="1" lang="ja-JP" altLang="en-US"/>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Tree>
    <p:extLst>
      <p:ext uri="{BB962C8B-B14F-4D97-AF65-F5344CB8AC3E}">
        <p14:creationId xmlns:p14="http://schemas.microsoft.com/office/powerpoint/2010/main" val="403320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C737B23A-7B67-83BD-F5AB-F753E019F67B}"/>
              </a:ext>
            </a:extLst>
          </p:cNvPr>
          <p:cNvSpPr>
            <a:spLocks noGrp="1"/>
          </p:cNvSpPr>
          <p:nvPr>
            <p:ph type="ftr" sz="quarter" idx="11"/>
          </p:nvPr>
        </p:nvSpPr>
        <p:spPr/>
        <p:txBody>
          <a:bodyPr/>
          <a:lstStyle/>
          <a:p>
            <a:r>
              <a:rPr lang="ja-JP" altLang="en-US"/>
              <a:t>ソフトウェア設計</a:t>
            </a:r>
            <a:endParaRPr lang="ja-JP" altLang="en-US" sz="1800"/>
          </a:p>
        </p:txBody>
      </p:sp>
      <p:sp>
        <p:nvSpPr>
          <p:cNvPr id="54" name="角丸四角形 53">
            <a:extLst>
              <a:ext uri="{FF2B5EF4-FFF2-40B4-BE49-F238E27FC236}">
                <a16:creationId xmlns:a16="http://schemas.microsoft.com/office/drawing/2014/main" id="{770BBD98-6AB8-324B-96A7-C56F0A06EBE9}"/>
              </a:ext>
            </a:extLst>
          </p:cNvPr>
          <p:cNvSpPr/>
          <p:nvPr/>
        </p:nvSpPr>
        <p:spPr>
          <a:xfrm>
            <a:off x="9120665" y="1976351"/>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角丸四角形 55">
            <a:extLst>
              <a:ext uri="{FF2B5EF4-FFF2-40B4-BE49-F238E27FC236}">
                <a16:creationId xmlns:a16="http://schemas.microsoft.com/office/drawing/2014/main" id="{00E916F6-AEAA-4262-6D5F-BCD5FA4DB69C}"/>
              </a:ext>
            </a:extLst>
          </p:cNvPr>
          <p:cNvSpPr/>
          <p:nvPr/>
        </p:nvSpPr>
        <p:spPr>
          <a:xfrm>
            <a:off x="9120665" y="3925495"/>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角丸四角形 56">
            <a:extLst>
              <a:ext uri="{FF2B5EF4-FFF2-40B4-BE49-F238E27FC236}">
                <a16:creationId xmlns:a16="http://schemas.microsoft.com/office/drawing/2014/main" id="{93A6E1A6-E887-9DA5-4505-EEE3EA0CD2E7}"/>
              </a:ext>
            </a:extLst>
          </p:cNvPr>
          <p:cNvSpPr/>
          <p:nvPr/>
        </p:nvSpPr>
        <p:spPr>
          <a:xfrm>
            <a:off x="9120665" y="4886399"/>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角丸四角形 46">
            <a:extLst>
              <a:ext uri="{FF2B5EF4-FFF2-40B4-BE49-F238E27FC236}">
                <a16:creationId xmlns:a16="http://schemas.microsoft.com/office/drawing/2014/main" id="{63D9ECC8-5561-480C-80E9-A0FE32AB0BA9}"/>
              </a:ext>
            </a:extLst>
          </p:cNvPr>
          <p:cNvSpPr/>
          <p:nvPr/>
        </p:nvSpPr>
        <p:spPr>
          <a:xfrm>
            <a:off x="6112704" y="1001779"/>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角丸四角形 47">
            <a:extLst>
              <a:ext uri="{FF2B5EF4-FFF2-40B4-BE49-F238E27FC236}">
                <a16:creationId xmlns:a16="http://schemas.microsoft.com/office/drawing/2014/main" id="{5CB48FE2-D38E-22F8-1802-53459CF42946}"/>
              </a:ext>
            </a:extLst>
          </p:cNvPr>
          <p:cNvSpPr/>
          <p:nvPr/>
        </p:nvSpPr>
        <p:spPr>
          <a:xfrm>
            <a:off x="6112704" y="4886399"/>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角丸四角形 48">
            <a:extLst>
              <a:ext uri="{FF2B5EF4-FFF2-40B4-BE49-F238E27FC236}">
                <a16:creationId xmlns:a16="http://schemas.microsoft.com/office/drawing/2014/main" id="{BE11F113-D394-B3C6-EC9B-0A03915BDAFA}"/>
              </a:ext>
            </a:extLst>
          </p:cNvPr>
          <p:cNvSpPr/>
          <p:nvPr/>
        </p:nvSpPr>
        <p:spPr>
          <a:xfrm>
            <a:off x="6112704" y="2950923"/>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角丸四角形 50">
            <a:extLst>
              <a:ext uri="{FF2B5EF4-FFF2-40B4-BE49-F238E27FC236}">
                <a16:creationId xmlns:a16="http://schemas.microsoft.com/office/drawing/2014/main" id="{84DCE23B-CF97-15F5-F859-D1CA8A7C2EE7}"/>
              </a:ext>
            </a:extLst>
          </p:cNvPr>
          <p:cNvSpPr/>
          <p:nvPr/>
        </p:nvSpPr>
        <p:spPr>
          <a:xfrm>
            <a:off x="6112704" y="1976351"/>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角丸四角形 51">
            <a:extLst>
              <a:ext uri="{FF2B5EF4-FFF2-40B4-BE49-F238E27FC236}">
                <a16:creationId xmlns:a16="http://schemas.microsoft.com/office/drawing/2014/main" id="{1C203CDF-D3D1-FB99-A3EA-7776B8202DF1}"/>
              </a:ext>
            </a:extLst>
          </p:cNvPr>
          <p:cNvSpPr/>
          <p:nvPr/>
        </p:nvSpPr>
        <p:spPr>
          <a:xfrm>
            <a:off x="6112704" y="5860228"/>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角丸四角形 40">
            <a:extLst>
              <a:ext uri="{FF2B5EF4-FFF2-40B4-BE49-F238E27FC236}">
                <a16:creationId xmlns:a16="http://schemas.microsoft.com/office/drawing/2014/main" id="{4E5E98B1-991A-62BA-5BC4-A5D4F5E0DA92}"/>
              </a:ext>
            </a:extLst>
          </p:cNvPr>
          <p:cNvSpPr/>
          <p:nvPr/>
        </p:nvSpPr>
        <p:spPr>
          <a:xfrm>
            <a:off x="3145434" y="5860228"/>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角丸四角形 41">
            <a:extLst>
              <a:ext uri="{FF2B5EF4-FFF2-40B4-BE49-F238E27FC236}">
                <a16:creationId xmlns:a16="http://schemas.microsoft.com/office/drawing/2014/main" id="{44925368-2989-4389-70B5-54FE09A349B3}"/>
              </a:ext>
            </a:extLst>
          </p:cNvPr>
          <p:cNvSpPr/>
          <p:nvPr/>
        </p:nvSpPr>
        <p:spPr>
          <a:xfrm>
            <a:off x="3145434" y="2950923"/>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a:extLst>
              <a:ext uri="{FF2B5EF4-FFF2-40B4-BE49-F238E27FC236}">
                <a16:creationId xmlns:a16="http://schemas.microsoft.com/office/drawing/2014/main" id="{6CD6BDD4-DC72-9BBB-8D98-E261B2994EA1}"/>
              </a:ext>
            </a:extLst>
          </p:cNvPr>
          <p:cNvSpPr/>
          <p:nvPr/>
        </p:nvSpPr>
        <p:spPr>
          <a:xfrm>
            <a:off x="3145434" y="4886399"/>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 43">
            <a:extLst>
              <a:ext uri="{FF2B5EF4-FFF2-40B4-BE49-F238E27FC236}">
                <a16:creationId xmlns:a16="http://schemas.microsoft.com/office/drawing/2014/main" id="{42A4E4E8-06C7-F103-799A-AEDF61FD2801}"/>
              </a:ext>
            </a:extLst>
          </p:cNvPr>
          <p:cNvSpPr/>
          <p:nvPr/>
        </p:nvSpPr>
        <p:spPr>
          <a:xfrm>
            <a:off x="3145434" y="3925495"/>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角丸四角形 45">
            <a:extLst>
              <a:ext uri="{FF2B5EF4-FFF2-40B4-BE49-F238E27FC236}">
                <a16:creationId xmlns:a16="http://schemas.microsoft.com/office/drawing/2014/main" id="{32DC585A-2CB5-1C37-FB49-6B9F2650E249}"/>
              </a:ext>
            </a:extLst>
          </p:cNvPr>
          <p:cNvSpPr/>
          <p:nvPr/>
        </p:nvSpPr>
        <p:spPr>
          <a:xfrm>
            <a:off x="3145434" y="1001779"/>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a:extLst>
              <a:ext uri="{FF2B5EF4-FFF2-40B4-BE49-F238E27FC236}">
                <a16:creationId xmlns:a16="http://schemas.microsoft.com/office/drawing/2014/main" id="{AC083D98-DB95-97CA-6CDC-D72C04267897}"/>
              </a:ext>
            </a:extLst>
          </p:cNvPr>
          <p:cNvSpPr/>
          <p:nvPr/>
        </p:nvSpPr>
        <p:spPr>
          <a:xfrm>
            <a:off x="179114" y="1001779"/>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角丸四角形 35">
            <a:extLst>
              <a:ext uri="{FF2B5EF4-FFF2-40B4-BE49-F238E27FC236}">
                <a16:creationId xmlns:a16="http://schemas.microsoft.com/office/drawing/2014/main" id="{ECF0B06F-DE1E-9DB7-CBC9-8FB967B3CEB0}"/>
              </a:ext>
            </a:extLst>
          </p:cNvPr>
          <p:cNvSpPr/>
          <p:nvPr/>
        </p:nvSpPr>
        <p:spPr>
          <a:xfrm>
            <a:off x="179114" y="1976351"/>
            <a:ext cx="2951999" cy="914400"/>
          </a:xfrm>
          <a:prstGeom prst="roundRect">
            <a:avLst>
              <a:gd name="adj" fmla="val 11111"/>
            </a:avLst>
          </a:prstGeom>
          <a:solidFill>
            <a:srgbClr val="FF999B"/>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角丸四角形 36">
            <a:extLst>
              <a:ext uri="{FF2B5EF4-FFF2-40B4-BE49-F238E27FC236}">
                <a16:creationId xmlns:a16="http://schemas.microsoft.com/office/drawing/2014/main" id="{C4CCA837-1D02-C67C-6666-F537672E4D57}"/>
              </a:ext>
            </a:extLst>
          </p:cNvPr>
          <p:cNvSpPr/>
          <p:nvPr/>
        </p:nvSpPr>
        <p:spPr>
          <a:xfrm>
            <a:off x="179114" y="2950923"/>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角丸四角形 37">
            <a:extLst>
              <a:ext uri="{FF2B5EF4-FFF2-40B4-BE49-F238E27FC236}">
                <a16:creationId xmlns:a16="http://schemas.microsoft.com/office/drawing/2014/main" id="{78B027E7-2CF8-DE48-50A9-0119D2A047AC}"/>
              </a:ext>
            </a:extLst>
          </p:cNvPr>
          <p:cNvSpPr/>
          <p:nvPr/>
        </p:nvSpPr>
        <p:spPr>
          <a:xfrm>
            <a:off x="179114" y="3925495"/>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角丸四角形 38">
            <a:extLst>
              <a:ext uri="{FF2B5EF4-FFF2-40B4-BE49-F238E27FC236}">
                <a16:creationId xmlns:a16="http://schemas.microsoft.com/office/drawing/2014/main" id="{55CA9C87-5F78-6C7D-0FF6-2BED2E8E8791}"/>
              </a:ext>
            </a:extLst>
          </p:cNvPr>
          <p:cNvSpPr/>
          <p:nvPr/>
        </p:nvSpPr>
        <p:spPr>
          <a:xfrm>
            <a:off x="179114" y="4886399"/>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角丸四角形 39">
            <a:extLst>
              <a:ext uri="{FF2B5EF4-FFF2-40B4-BE49-F238E27FC236}">
                <a16:creationId xmlns:a16="http://schemas.microsoft.com/office/drawing/2014/main" id="{E6ACFF1E-8CB0-609D-C9C8-8EE0BE831616}"/>
              </a:ext>
            </a:extLst>
          </p:cNvPr>
          <p:cNvSpPr/>
          <p:nvPr/>
        </p:nvSpPr>
        <p:spPr>
          <a:xfrm>
            <a:off x="179114" y="5860228"/>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59A4098A-BCC9-A4A4-EA0D-04B4B416ED74}"/>
              </a:ext>
            </a:extLst>
          </p:cNvPr>
          <p:cNvSpPr txBox="1"/>
          <p:nvPr/>
        </p:nvSpPr>
        <p:spPr>
          <a:xfrm>
            <a:off x="179113"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Abstract Factory</a:t>
            </a:r>
          </a:p>
          <a:p>
            <a:r>
              <a:rPr kumimoji="1" lang="ja-JP" altLang="en-US" sz="1000">
                <a:latin typeface="Meiryo" panose="020B0604030504040204" pitchFamily="34" charset="-128"/>
                <a:ea typeface="Meiryo" panose="020B0604030504040204" pitchFamily="34" charset="-128"/>
              </a:rPr>
              <a:t>互いに関連する一連のオブジェクト群をその具象クラスに依存しないで生成するためのインターフェースを提供する．</a:t>
            </a:r>
          </a:p>
        </p:txBody>
      </p:sp>
      <p:sp>
        <p:nvSpPr>
          <p:cNvPr id="11" name="テキスト ボックス 10">
            <a:extLst>
              <a:ext uri="{FF2B5EF4-FFF2-40B4-BE49-F238E27FC236}">
                <a16:creationId xmlns:a16="http://schemas.microsoft.com/office/drawing/2014/main" id="{920BBA8E-9022-86EC-2376-7ADF23019FDC}"/>
              </a:ext>
            </a:extLst>
          </p:cNvPr>
          <p:cNvSpPr txBox="1"/>
          <p:nvPr/>
        </p:nvSpPr>
        <p:spPr>
          <a:xfrm>
            <a:off x="179113"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Factory Method</a:t>
            </a:r>
          </a:p>
          <a:p>
            <a:r>
              <a:rPr kumimoji="1" lang="ja-JP" altLang="en-US" sz="1000">
                <a:latin typeface="Meiryo" panose="020B0604030504040204" pitchFamily="34" charset="-128"/>
                <a:ea typeface="Meiryo" panose="020B0604030504040204" pitchFamily="34" charset="-128"/>
              </a:rPr>
              <a:t>実際に生成するオブジェクトに依存しない，オブジェクト生成のインターフェースを提供する．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2" name="テキスト ボックス 11">
            <a:extLst>
              <a:ext uri="{FF2B5EF4-FFF2-40B4-BE49-F238E27FC236}">
                <a16:creationId xmlns:a16="http://schemas.microsoft.com/office/drawing/2014/main" id="{A8DD0B1A-929B-C438-B00E-4A3CC62FEAF5}"/>
              </a:ext>
            </a:extLst>
          </p:cNvPr>
          <p:cNvSpPr txBox="1"/>
          <p:nvPr/>
        </p:nvSpPr>
        <p:spPr>
          <a:xfrm>
            <a:off x="179113"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Prototype</a:t>
            </a:r>
          </a:p>
          <a:p>
            <a:r>
              <a:rPr kumimoji="1" lang="ja-JP" altLang="en-US" sz="1000">
                <a:latin typeface="Meiryo" panose="020B0604030504040204" pitchFamily="34" charset="-128"/>
                <a:ea typeface="Meiryo" panose="020B0604030504040204" pitchFamily="34" charset="-128"/>
              </a:rPr>
              <a:t>原型となるオブジェクトをもとに複製する．</a:t>
            </a:r>
            <a:endParaRPr kumimoji="1" lang="en-US" altLang="ja-JP" sz="1000" dirty="0">
              <a:latin typeface="Meiryo" panose="020B0604030504040204" pitchFamily="34" charset="-128"/>
              <a:ea typeface="Meiryo" panose="020B0604030504040204" pitchFamily="34" charset="-128"/>
            </a:endParaRPr>
          </a:p>
          <a:p>
            <a:endParaRPr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3" name="テキスト ボックス 12">
            <a:extLst>
              <a:ext uri="{FF2B5EF4-FFF2-40B4-BE49-F238E27FC236}">
                <a16:creationId xmlns:a16="http://schemas.microsoft.com/office/drawing/2014/main" id="{4AB40460-86D0-CB9F-00F7-CDD744BA553B}"/>
              </a:ext>
            </a:extLst>
          </p:cNvPr>
          <p:cNvSpPr txBox="1"/>
          <p:nvPr/>
        </p:nvSpPr>
        <p:spPr>
          <a:xfrm>
            <a:off x="179113" y="4881934"/>
            <a:ext cx="2952000" cy="923330"/>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Singleton</a:t>
            </a:r>
          </a:p>
          <a:p>
            <a:r>
              <a:rPr lang="ja-JP" altLang="en-US" sz="1200">
                <a:latin typeface="Meiryo" panose="020B0604030504040204" pitchFamily="34" charset="-128"/>
                <a:ea typeface="Meiryo" panose="020B0604030504040204" pitchFamily="34" charset="-128"/>
              </a:rPr>
              <a:t>あるオブジェクトが単一であること（複数オブジェクトが生成されていないこと）を保証する．</a:t>
            </a:r>
            <a:endParaRPr kumimoji="1" lang="en-US" altLang="ja-JP" sz="12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35C8EB5D-8A9D-BB63-7105-1427CFACA9E8}"/>
              </a:ext>
            </a:extLst>
          </p:cNvPr>
          <p:cNvSpPr txBox="1"/>
          <p:nvPr/>
        </p:nvSpPr>
        <p:spPr>
          <a:xfrm>
            <a:off x="179113" y="5901930"/>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Adapter</a:t>
            </a:r>
          </a:p>
          <a:p>
            <a:r>
              <a:rPr lang="ja-JP" altLang="en-US" sz="1000">
                <a:latin typeface="Meiryo" panose="020B0604030504040204" pitchFamily="34" charset="-128"/>
                <a:ea typeface="Meiryo" panose="020B0604030504040204" pitchFamily="34" charset="-128"/>
              </a:rPr>
              <a:t>互換性のないインターフェースを持つクラス同士の接続を可能にする．</a:t>
            </a:r>
            <a:endParaRPr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6" name="テキスト ボックス 15">
            <a:extLst>
              <a:ext uri="{FF2B5EF4-FFF2-40B4-BE49-F238E27FC236}">
                <a16:creationId xmlns:a16="http://schemas.microsoft.com/office/drawing/2014/main" id="{2A3FC309-2C26-59D7-8358-C5E5272CA6CB}"/>
              </a:ext>
            </a:extLst>
          </p:cNvPr>
          <p:cNvSpPr txBox="1"/>
          <p:nvPr/>
        </p:nvSpPr>
        <p:spPr>
          <a:xfrm>
            <a:off x="179113"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Builder</a:t>
            </a:r>
          </a:p>
          <a:p>
            <a:r>
              <a:rPr kumimoji="1" lang="ja-JP" altLang="en-US" sz="1000">
                <a:latin typeface="Meiryo" panose="020B0604030504040204" pitchFamily="34" charset="-128"/>
                <a:ea typeface="Meiryo" panose="020B0604030504040204" pitchFamily="34" charset="-128"/>
              </a:rPr>
              <a:t>複合化されたオブジェクトについて，その生成過程を隠蔽することにより，同じ過程で異なる内部形式のオブジェクトを生成できる．</a:t>
            </a:r>
          </a:p>
        </p:txBody>
      </p:sp>
      <p:sp>
        <p:nvSpPr>
          <p:cNvPr id="17" name="テキスト ボックス 16">
            <a:extLst>
              <a:ext uri="{FF2B5EF4-FFF2-40B4-BE49-F238E27FC236}">
                <a16:creationId xmlns:a16="http://schemas.microsoft.com/office/drawing/2014/main" id="{8BD0182C-2129-39B7-52E0-2E214C08B0FA}"/>
              </a:ext>
            </a:extLst>
          </p:cNvPr>
          <p:cNvSpPr txBox="1"/>
          <p:nvPr/>
        </p:nvSpPr>
        <p:spPr>
          <a:xfrm>
            <a:off x="3145433"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Bridge</a:t>
            </a:r>
          </a:p>
          <a:p>
            <a:r>
              <a:rPr kumimoji="1" lang="ja-JP" altLang="en-US" sz="1000">
                <a:latin typeface="Meiryo" panose="020B0604030504040204" pitchFamily="34" charset="-128"/>
                <a:ea typeface="Meiryo" panose="020B0604030504040204" pitchFamily="34" charset="-128"/>
              </a:rPr>
              <a:t>あるクラスにおける機能拡張と実装を分離し，それらを独立して管理する．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8" name="テキスト ボックス 17">
            <a:extLst>
              <a:ext uri="{FF2B5EF4-FFF2-40B4-BE49-F238E27FC236}">
                <a16:creationId xmlns:a16="http://schemas.microsoft.com/office/drawing/2014/main" id="{D5E7B4C8-9F3C-82B4-BA73-3E696EE9C170}"/>
              </a:ext>
            </a:extLst>
          </p:cNvPr>
          <p:cNvSpPr txBox="1"/>
          <p:nvPr/>
        </p:nvSpPr>
        <p:spPr>
          <a:xfrm>
            <a:off x="3145433"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Decorator</a:t>
            </a:r>
          </a:p>
          <a:p>
            <a:r>
              <a:rPr kumimoji="1" lang="ja-JP" altLang="en-US" sz="1000">
                <a:latin typeface="Meiryo" panose="020B0604030504040204" pitchFamily="34" charset="-128"/>
                <a:ea typeface="Meiryo" panose="020B0604030504040204" pitchFamily="34" charset="-128"/>
              </a:rPr>
              <a:t>ある核（コア）となるオブジェクトに，動的な機能追加を提供する．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9" name="テキスト ボックス 18">
            <a:extLst>
              <a:ext uri="{FF2B5EF4-FFF2-40B4-BE49-F238E27FC236}">
                <a16:creationId xmlns:a16="http://schemas.microsoft.com/office/drawing/2014/main" id="{F372A54B-EA31-990B-B0B0-91DA0E26C428}"/>
              </a:ext>
            </a:extLst>
          </p:cNvPr>
          <p:cNvSpPr txBox="1"/>
          <p:nvPr/>
        </p:nvSpPr>
        <p:spPr>
          <a:xfrm>
            <a:off x="3145433"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Facade</a:t>
            </a:r>
          </a:p>
          <a:p>
            <a:r>
              <a:rPr kumimoji="1" lang="ja-JP" altLang="en-US" sz="1000">
                <a:latin typeface="Meiryo" panose="020B0604030504040204" pitchFamily="34" charset="-128"/>
                <a:ea typeface="Meiryo" panose="020B0604030504040204" pitchFamily="34" charset="-128"/>
              </a:rPr>
              <a:t>複数のサブシステムの統一窓口となる高レベルなインターフェースを提供する．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a16="http://schemas.microsoft.com/office/drawing/2014/main" id="{DD907732-B979-41AB-109F-50B8F284F6E2}"/>
              </a:ext>
            </a:extLst>
          </p:cNvPr>
          <p:cNvSpPr txBox="1"/>
          <p:nvPr/>
        </p:nvSpPr>
        <p:spPr>
          <a:xfrm>
            <a:off x="3145433" y="492810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Flyweight</a:t>
            </a:r>
          </a:p>
          <a:p>
            <a:r>
              <a:rPr kumimoji="1" lang="ja-JP" altLang="en-US" sz="1000">
                <a:latin typeface="Meiryo" panose="020B0604030504040204" pitchFamily="34" charset="-128"/>
                <a:ea typeface="Meiryo" panose="020B0604030504040204" pitchFamily="34" charset="-128"/>
              </a:rPr>
              <a:t>多数のオブジェクトの中で同じものとみなせるオブジェクトを共有し，オブジェクト構築のための負荷を減らす．</a:t>
            </a:r>
          </a:p>
        </p:txBody>
      </p:sp>
      <p:sp>
        <p:nvSpPr>
          <p:cNvPr id="21" name="テキスト ボックス 20">
            <a:extLst>
              <a:ext uri="{FF2B5EF4-FFF2-40B4-BE49-F238E27FC236}">
                <a16:creationId xmlns:a16="http://schemas.microsoft.com/office/drawing/2014/main" id="{CFE251EA-6E0E-E8FB-3B5A-F32E0E4CCD02}"/>
              </a:ext>
            </a:extLst>
          </p:cNvPr>
          <p:cNvSpPr txBox="1"/>
          <p:nvPr/>
        </p:nvSpPr>
        <p:spPr>
          <a:xfrm>
            <a:off x="3145433" y="5901930"/>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Proxy</a:t>
            </a:r>
          </a:p>
          <a:p>
            <a:r>
              <a:rPr kumimoji="1" lang="ja-JP" altLang="en-US" sz="1000">
                <a:latin typeface="Meiryo" panose="020B0604030504040204" pitchFamily="34" charset="-128"/>
                <a:ea typeface="Meiryo" panose="020B0604030504040204" pitchFamily="34" charset="-128"/>
              </a:rPr>
              <a:t>あるオブジェクトへのアクセスを制御するため，共通のインターフェースを持つオブジェクトが代理をする．</a:t>
            </a:r>
          </a:p>
        </p:txBody>
      </p:sp>
      <p:sp>
        <p:nvSpPr>
          <p:cNvPr id="23" name="テキスト ボックス 22">
            <a:extLst>
              <a:ext uri="{FF2B5EF4-FFF2-40B4-BE49-F238E27FC236}">
                <a16:creationId xmlns:a16="http://schemas.microsoft.com/office/drawing/2014/main" id="{92C18B1D-F014-01D2-789C-8B9DC5038DFF}"/>
              </a:ext>
            </a:extLst>
          </p:cNvPr>
          <p:cNvSpPr txBox="1"/>
          <p:nvPr/>
        </p:nvSpPr>
        <p:spPr>
          <a:xfrm>
            <a:off x="6112703"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Chain of Responsibility</a:t>
            </a:r>
          </a:p>
          <a:p>
            <a:r>
              <a:rPr kumimoji="1" lang="ja-JP" altLang="en-US" sz="1000">
                <a:latin typeface="Meiryo" panose="020B0604030504040204" pitchFamily="34" charset="-128"/>
                <a:ea typeface="Meiryo" panose="020B0604030504040204" pitchFamily="34" charset="-128"/>
              </a:rPr>
              <a:t>複数のオブジェクトを鎖状に繋ぎ，その中の任意のオブジェクトが，ある要求を処理するまで順次その鎖に沿って要求を受け渡していく．</a:t>
            </a:r>
          </a:p>
        </p:txBody>
      </p:sp>
      <p:sp>
        <p:nvSpPr>
          <p:cNvPr id="24" name="テキスト ボックス 23">
            <a:extLst>
              <a:ext uri="{FF2B5EF4-FFF2-40B4-BE49-F238E27FC236}">
                <a16:creationId xmlns:a16="http://schemas.microsoft.com/office/drawing/2014/main" id="{9BA22682-7320-C66C-FFD3-9C64353A726E}"/>
              </a:ext>
            </a:extLst>
          </p:cNvPr>
          <p:cNvSpPr txBox="1"/>
          <p:nvPr/>
        </p:nvSpPr>
        <p:spPr>
          <a:xfrm>
            <a:off x="6112703"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Interpreter</a:t>
            </a:r>
          </a:p>
          <a:p>
            <a:r>
              <a:rPr kumimoji="1" lang="ja-JP" altLang="en-US" sz="1000">
                <a:latin typeface="Meiryo" panose="020B0604030504040204" pitchFamily="34" charset="-128"/>
                <a:ea typeface="Meiryo" panose="020B0604030504040204" pitchFamily="34" charset="-128"/>
              </a:rPr>
              <a:t>文法規則をクラスで表記したものを用いて構文解析し，その結果に基づき処理を実行していく機能を提供する．</a:t>
            </a:r>
          </a:p>
        </p:txBody>
      </p:sp>
      <p:sp>
        <p:nvSpPr>
          <p:cNvPr id="26" name="テキスト ボックス 25">
            <a:extLst>
              <a:ext uri="{FF2B5EF4-FFF2-40B4-BE49-F238E27FC236}">
                <a16:creationId xmlns:a16="http://schemas.microsoft.com/office/drawing/2014/main" id="{49070DC9-BA5A-9070-DF90-C64F5E72CC0A}"/>
              </a:ext>
            </a:extLst>
          </p:cNvPr>
          <p:cNvSpPr txBox="1"/>
          <p:nvPr/>
        </p:nvSpPr>
        <p:spPr>
          <a:xfrm>
            <a:off x="6112703" y="492810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Mediator</a:t>
            </a:r>
          </a:p>
          <a:p>
            <a:r>
              <a:rPr lang="ja-JP" altLang="en-US" sz="1000">
                <a:latin typeface="Meiryo" panose="020B0604030504040204" pitchFamily="34" charset="-128"/>
                <a:ea typeface="Meiryo" panose="020B0604030504040204" pitchFamily="34" charset="-128"/>
              </a:rPr>
              <a:t>オブジェクト同士が互いに三勝し合うことが内容に，仲介役となるオブジェクトを介して制御を行う方法を提供する．</a:t>
            </a:r>
            <a:endParaRPr kumimoji="1" lang="ja-JP" altLang="en-US" sz="1000">
              <a:latin typeface="Meiryo" panose="020B0604030504040204" pitchFamily="34" charset="-128"/>
              <a:ea typeface="Meiryo" panose="020B0604030504040204" pitchFamily="34" charset="-128"/>
            </a:endParaRPr>
          </a:p>
        </p:txBody>
      </p:sp>
      <p:sp>
        <p:nvSpPr>
          <p:cNvPr id="27" name="テキスト ボックス 26">
            <a:extLst>
              <a:ext uri="{FF2B5EF4-FFF2-40B4-BE49-F238E27FC236}">
                <a16:creationId xmlns:a16="http://schemas.microsoft.com/office/drawing/2014/main" id="{6C7262A8-DD24-5F53-1D54-6AFE1E947101}"/>
              </a:ext>
            </a:extLst>
          </p:cNvPr>
          <p:cNvSpPr txBox="1"/>
          <p:nvPr/>
        </p:nvSpPr>
        <p:spPr>
          <a:xfrm>
            <a:off x="6112703" y="5901930"/>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Memento</a:t>
            </a:r>
          </a:p>
          <a:p>
            <a:r>
              <a:rPr kumimoji="1" lang="ja-JP" altLang="en-US" sz="1000">
                <a:latin typeface="Meiryo" panose="020B0604030504040204" pitchFamily="34" charset="-128"/>
                <a:ea typeface="Meiryo" panose="020B0604030504040204" pitchFamily="34" charset="-128"/>
              </a:rPr>
              <a:t>データ構造に対するその箇所箇所の操作内容・状態を記録しておき，以前の状態の復帰，操作の再実行を行えるようにする．</a:t>
            </a:r>
          </a:p>
        </p:txBody>
      </p:sp>
      <p:sp>
        <p:nvSpPr>
          <p:cNvPr id="28" name="テキスト ボックス 27">
            <a:extLst>
              <a:ext uri="{FF2B5EF4-FFF2-40B4-BE49-F238E27FC236}">
                <a16:creationId xmlns:a16="http://schemas.microsoft.com/office/drawing/2014/main" id="{54CA663D-96C9-8BFF-1BBF-72BFA47394FD}"/>
              </a:ext>
            </a:extLst>
          </p:cNvPr>
          <p:cNvSpPr txBox="1"/>
          <p:nvPr/>
        </p:nvSpPr>
        <p:spPr>
          <a:xfrm>
            <a:off x="6112703"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Command</a:t>
            </a:r>
          </a:p>
          <a:p>
            <a:r>
              <a:rPr kumimoji="1" lang="ja-JP" altLang="en-US" sz="1000">
                <a:latin typeface="Meiryo" panose="020B0604030504040204" pitchFamily="34" charset="-128"/>
                <a:ea typeface="Meiryo" panose="020B0604030504040204" pitchFamily="34" charset="-128"/>
              </a:rPr>
              <a:t>命令・操作をクラス（オブジェクト）で表現し，そのオブジェクトを切り替えることで操作の切り替えを実現する．</a:t>
            </a:r>
          </a:p>
        </p:txBody>
      </p:sp>
      <p:sp>
        <p:nvSpPr>
          <p:cNvPr id="31" name="テキスト ボックス 30">
            <a:extLst>
              <a:ext uri="{FF2B5EF4-FFF2-40B4-BE49-F238E27FC236}">
                <a16:creationId xmlns:a16="http://schemas.microsoft.com/office/drawing/2014/main" id="{0EEF5087-0899-8C30-E4AE-3AEC560CE6C9}"/>
              </a:ext>
            </a:extLst>
          </p:cNvPr>
          <p:cNvSpPr txBox="1"/>
          <p:nvPr/>
        </p:nvSpPr>
        <p:spPr>
          <a:xfrm>
            <a:off x="9120664"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Template Method</a:t>
            </a:r>
          </a:p>
          <a:p>
            <a:r>
              <a:rPr kumimoji="1" lang="ja-JP" altLang="en-US" sz="1000">
                <a:latin typeface="Meiryo" panose="020B0604030504040204" pitchFamily="34" charset="-128"/>
                <a:ea typeface="Meiryo" panose="020B0604030504040204" pitchFamily="34" charset="-128"/>
              </a:rPr>
              <a:t>スーパークラスで処理の流れを定義し，その処理の詳細はサブクラスで定義する．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32" name="テキスト ボックス 31">
            <a:extLst>
              <a:ext uri="{FF2B5EF4-FFF2-40B4-BE49-F238E27FC236}">
                <a16:creationId xmlns:a16="http://schemas.microsoft.com/office/drawing/2014/main" id="{714B153B-5B0A-B2EB-9374-C70FE4B050CF}"/>
              </a:ext>
            </a:extLst>
          </p:cNvPr>
          <p:cNvSpPr txBox="1"/>
          <p:nvPr/>
        </p:nvSpPr>
        <p:spPr>
          <a:xfrm>
            <a:off x="9120664" y="492810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Visitor</a:t>
            </a:r>
          </a:p>
          <a:p>
            <a:r>
              <a:rPr kumimoji="1" lang="ja-JP" altLang="en-US" sz="1000">
                <a:latin typeface="Meiryo" panose="020B0604030504040204" pitchFamily="34" charset="-128"/>
                <a:ea typeface="Meiryo" panose="020B0604030504040204" pitchFamily="34" charset="-128"/>
              </a:rPr>
              <a:t>データ構造を表すクラスとそれに対する処理を行うクラスを分離する（データ構造を表すクラスを変更することなしに処理を追加できる）．</a:t>
            </a:r>
          </a:p>
        </p:txBody>
      </p:sp>
      <p:sp>
        <p:nvSpPr>
          <p:cNvPr id="34" name="テキスト ボックス 33">
            <a:extLst>
              <a:ext uri="{FF2B5EF4-FFF2-40B4-BE49-F238E27FC236}">
                <a16:creationId xmlns:a16="http://schemas.microsoft.com/office/drawing/2014/main" id="{C94C1682-1739-4F3A-BD71-6730F20C0744}"/>
              </a:ext>
            </a:extLst>
          </p:cNvPr>
          <p:cNvSpPr txBox="1"/>
          <p:nvPr/>
        </p:nvSpPr>
        <p:spPr>
          <a:xfrm>
            <a:off x="9120664"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State</a:t>
            </a:r>
          </a:p>
          <a:p>
            <a:r>
              <a:rPr kumimoji="1" lang="ja-JP" altLang="en-US" sz="1000">
                <a:latin typeface="Meiryo" panose="020B0604030504040204" pitchFamily="34" charset="-128"/>
                <a:ea typeface="Meiryo" panose="020B0604030504040204" pitchFamily="34" charset="-128"/>
              </a:rPr>
              <a:t>状態を表すオブジェクトを用意し，内包するその状態オブジェクトを切り替えることにより処理内容（振舞い）を変えられるようにする．</a:t>
            </a:r>
          </a:p>
        </p:txBody>
      </p:sp>
      <p:sp>
        <p:nvSpPr>
          <p:cNvPr id="62" name="星 5 61">
            <a:extLst>
              <a:ext uri="{FF2B5EF4-FFF2-40B4-BE49-F238E27FC236}">
                <a16:creationId xmlns:a16="http://schemas.microsoft.com/office/drawing/2014/main" id="{38EB08C9-C1BC-3904-E6C7-8A97EFA2777B}"/>
              </a:ext>
            </a:extLst>
          </p:cNvPr>
          <p:cNvSpPr>
            <a:spLocks noChangeAspect="1"/>
          </p:cNvSpPr>
          <p:nvPr/>
        </p:nvSpPr>
        <p:spPr>
          <a:xfrm>
            <a:off x="5709747" y="2967098"/>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星 5 63">
            <a:extLst>
              <a:ext uri="{FF2B5EF4-FFF2-40B4-BE49-F238E27FC236}">
                <a16:creationId xmlns:a16="http://schemas.microsoft.com/office/drawing/2014/main" id="{64CE4276-F4DD-187E-1C86-71B395C3EB21}"/>
              </a:ext>
            </a:extLst>
          </p:cNvPr>
          <p:cNvSpPr>
            <a:spLocks noChangeAspect="1"/>
          </p:cNvSpPr>
          <p:nvPr/>
        </p:nvSpPr>
        <p:spPr>
          <a:xfrm>
            <a:off x="2777798" y="2001514"/>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星 5 64">
            <a:extLst>
              <a:ext uri="{FF2B5EF4-FFF2-40B4-BE49-F238E27FC236}">
                <a16:creationId xmlns:a16="http://schemas.microsoft.com/office/drawing/2014/main" id="{1DAEA5FF-67D1-82DE-5C98-B013508D8AFB}"/>
              </a:ext>
            </a:extLst>
          </p:cNvPr>
          <p:cNvSpPr>
            <a:spLocks noChangeAspect="1"/>
          </p:cNvSpPr>
          <p:nvPr/>
        </p:nvSpPr>
        <p:spPr>
          <a:xfrm>
            <a:off x="9234202" y="5920796"/>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星 5 65">
            <a:extLst>
              <a:ext uri="{FF2B5EF4-FFF2-40B4-BE49-F238E27FC236}">
                <a16:creationId xmlns:a16="http://schemas.microsoft.com/office/drawing/2014/main" id="{F2256A84-C765-1694-B86B-68F9DCB34D25}"/>
              </a:ext>
            </a:extLst>
          </p:cNvPr>
          <p:cNvSpPr>
            <a:spLocks noChangeAspect="1"/>
          </p:cNvSpPr>
          <p:nvPr/>
        </p:nvSpPr>
        <p:spPr>
          <a:xfrm>
            <a:off x="9234202" y="6338676"/>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星 5 66">
            <a:extLst>
              <a:ext uri="{FF2B5EF4-FFF2-40B4-BE49-F238E27FC236}">
                <a16:creationId xmlns:a16="http://schemas.microsoft.com/office/drawing/2014/main" id="{0C6D5222-C2E5-1F4D-4805-CBCA16C91AC6}"/>
              </a:ext>
            </a:extLst>
          </p:cNvPr>
          <p:cNvSpPr>
            <a:spLocks noChangeAspect="1"/>
          </p:cNvSpPr>
          <p:nvPr/>
        </p:nvSpPr>
        <p:spPr>
          <a:xfrm>
            <a:off x="11688225" y="4891393"/>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星 5 68">
            <a:extLst>
              <a:ext uri="{FF2B5EF4-FFF2-40B4-BE49-F238E27FC236}">
                <a16:creationId xmlns:a16="http://schemas.microsoft.com/office/drawing/2014/main" id="{0E2544E2-E20E-1754-A465-619F51084211}"/>
              </a:ext>
            </a:extLst>
          </p:cNvPr>
          <p:cNvSpPr>
            <a:spLocks noChangeAspect="1"/>
          </p:cNvSpPr>
          <p:nvPr/>
        </p:nvSpPr>
        <p:spPr>
          <a:xfrm>
            <a:off x="11699693" y="3944792"/>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星 5 69">
            <a:extLst>
              <a:ext uri="{FF2B5EF4-FFF2-40B4-BE49-F238E27FC236}">
                <a16:creationId xmlns:a16="http://schemas.microsoft.com/office/drawing/2014/main" id="{299E141F-D258-A0CB-0C99-FE8658759C2D}"/>
              </a:ext>
            </a:extLst>
          </p:cNvPr>
          <p:cNvSpPr>
            <a:spLocks noChangeAspect="1"/>
          </p:cNvSpPr>
          <p:nvPr/>
        </p:nvSpPr>
        <p:spPr>
          <a:xfrm>
            <a:off x="2777798" y="1007057"/>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星 5 70">
            <a:extLst>
              <a:ext uri="{FF2B5EF4-FFF2-40B4-BE49-F238E27FC236}">
                <a16:creationId xmlns:a16="http://schemas.microsoft.com/office/drawing/2014/main" id="{0D423BB6-78A2-E921-3092-C8AD930A9B9C}"/>
              </a:ext>
            </a:extLst>
          </p:cNvPr>
          <p:cNvSpPr>
            <a:spLocks noChangeAspect="1"/>
          </p:cNvSpPr>
          <p:nvPr/>
        </p:nvSpPr>
        <p:spPr>
          <a:xfrm>
            <a:off x="2777798" y="2967098"/>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星 5 71">
            <a:extLst>
              <a:ext uri="{FF2B5EF4-FFF2-40B4-BE49-F238E27FC236}">
                <a16:creationId xmlns:a16="http://schemas.microsoft.com/office/drawing/2014/main" id="{D9A50F27-498C-AF43-B97E-3D8FF2C5E033}"/>
              </a:ext>
            </a:extLst>
          </p:cNvPr>
          <p:cNvSpPr>
            <a:spLocks noChangeAspect="1"/>
          </p:cNvSpPr>
          <p:nvPr/>
        </p:nvSpPr>
        <p:spPr>
          <a:xfrm>
            <a:off x="2777798" y="5874142"/>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A1BE23AE-5F1A-BFC5-6194-E3AE66DF3EDC}"/>
              </a:ext>
            </a:extLst>
          </p:cNvPr>
          <p:cNvSpPr txBox="1"/>
          <p:nvPr/>
        </p:nvSpPr>
        <p:spPr>
          <a:xfrm>
            <a:off x="10354874" y="6033184"/>
            <a:ext cx="1693351" cy="646331"/>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独断と偏見による必須度</a:t>
            </a:r>
            <a:endParaRPr kumimoji="1" lang="ja-JP" altLang="en-US" sz="1000">
              <a:latin typeface="Meiryo" panose="020B0604030504040204" pitchFamily="34" charset="-128"/>
              <a:ea typeface="Meiryo" panose="020B0604030504040204" pitchFamily="34" charset="-128"/>
            </a:endParaRPr>
          </a:p>
        </p:txBody>
      </p:sp>
      <p:sp>
        <p:nvSpPr>
          <p:cNvPr id="74" name="テキスト ボックス 73">
            <a:extLst>
              <a:ext uri="{FF2B5EF4-FFF2-40B4-BE49-F238E27FC236}">
                <a16:creationId xmlns:a16="http://schemas.microsoft.com/office/drawing/2014/main" id="{79F84A3A-33F2-19CD-45BC-591A015BB4AE}"/>
              </a:ext>
            </a:extLst>
          </p:cNvPr>
          <p:cNvSpPr txBox="1"/>
          <p:nvPr/>
        </p:nvSpPr>
        <p:spPr>
          <a:xfrm>
            <a:off x="9629305" y="5916130"/>
            <a:ext cx="1693351"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必須</a:t>
            </a:r>
            <a:endParaRPr kumimoji="1" lang="ja-JP" altLang="en-US" sz="1000">
              <a:latin typeface="Meiryo" panose="020B0604030504040204" pitchFamily="34" charset="-128"/>
              <a:ea typeface="Meiryo" panose="020B0604030504040204" pitchFamily="34" charset="-128"/>
            </a:endParaRPr>
          </a:p>
        </p:txBody>
      </p:sp>
      <p:sp>
        <p:nvSpPr>
          <p:cNvPr id="75" name="テキスト ボックス 74">
            <a:extLst>
              <a:ext uri="{FF2B5EF4-FFF2-40B4-BE49-F238E27FC236}">
                <a16:creationId xmlns:a16="http://schemas.microsoft.com/office/drawing/2014/main" id="{5C6D487D-859D-9B83-19A0-85089F29003B}"/>
              </a:ext>
            </a:extLst>
          </p:cNvPr>
          <p:cNvSpPr txBox="1"/>
          <p:nvPr/>
        </p:nvSpPr>
        <p:spPr>
          <a:xfrm>
            <a:off x="9629305" y="6334010"/>
            <a:ext cx="1693351"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便利</a:t>
            </a:r>
            <a:endParaRPr kumimoji="1" lang="ja-JP" altLang="en-US" sz="1000">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F0A6A06D-D94D-FBB4-E6F2-9624C5C70F9C}"/>
              </a:ext>
            </a:extLst>
          </p:cNvPr>
          <p:cNvSpPr txBox="1"/>
          <p:nvPr/>
        </p:nvSpPr>
        <p:spPr>
          <a:xfrm>
            <a:off x="408618" y="4588985"/>
            <a:ext cx="2492990" cy="369332"/>
          </a:xfrm>
          <a:prstGeom prst="rect">
            <a:avLst/>
          </a:prstGeom>
          <a:solidFill>
            <a:srgbClr val="FFB3B4">
              <a:alpha val="69804"/>
            </a:srgbClr>
          </a:solidFill>
        </p:spPr>
        <p:txBody>
          <a:bodyPr wrap="none" rtlCol="0">
            <a:spAutoFit/>
          </a:bodyPr>
          <a:lstStyle/>
          <a:p>
            <a:r>
              <a:rPr kumimoji="1" lang="ja-JP" altLang="en-US"/>
              <a:t>生成に関するパターン</a:t>
            </a:r>
          </a:p>
        </p:txBody>
      </p:sp>
      <p:sp>
        <p:nvSpPr>
          <p:cNvPr id="3" name="テキスト ボックス 2">
            <a:extLst>
              <a:ext uri="{FF2B5EF4-FFF2-40B4-BE49-F238E27FC236}">
                <a16:creationId xmlns:a16="http://schemas.microsoft.com/office/drawing/2014/main" id="{0955B676-4F2B-6117-7447-1CF2CDADE19C}"/>
              </a:ext>
            </a:extLst>
          </p:cNvPr>
          <p:cNvSpPr txBox="1"/>
          <p:nvPr/>
        </p:nvSpPr>
        <p:spPr>
          <a:xfrm>
            <a:off x="3374938" y="4588985"/>
            <a:ext cx="2492990" cy="369332"/>
          </a:xfrm>
          <a:prstGeom prst="rect">
            <a:avLst/>
          </a:prstGeom>
          <a:solidFill>
            <a:schemeClr val="accent6">
              <a:lumMod val="40000"/>
              <a:lumOff val="60000"/>
              <a:alpha val="69804"/>
            </a:schemeClr>
          </a:solidFill>
        </p:spPr>
        <p:txBody>
          <a:bodyPr wrap="none" rtlCol="0">
            <a:spAutoFit/>
          </a:bodyPr>
          <a:lstStyle/>
          <a:p>
            <a:r>
              <a:rPr kumimoji="1" lang="ja-JP" altLang="en-US"/>
              <a:t>構造に関するパターン</a:t>
            </a:r>
          </a:p>
        </p:txBody>
      </p:sp>
      <p:sp>
        <p:nvSpPr>
          <p:cNvPr id="6" name="テキスト ボックス 5">
            <a:extLst>
              <a:ext uri="{FF2B5EF4-FFF2-40B4-BE49-F238E27FC236}">
                <a16:creationId xmlns:a16="http://schemas.microsoft.com/office/drawing/2014/main" id="{2CAF49F5-D373-4F8F-B739-5DAA7B7CE68F}"/>
              </a:ext>
            </a:extLst>
          </p:cNvPr>
          <p:cNvSpPr txBox="1"/>
          <p:nvPr/>
        </p:nvSpPr>
        <p:spPr>
          <a:xfrm>
            <a:off x="7764665" y="4588985"/>
            <a:ext cx="2723823" cy="369332"/>
          </a:xfrm>
          <a:prstGeom prst="rect">
            <a:avLst/>
          </a:prstGeom>
          <a:solidFill>
            <a:srgbClr val="BDD7EE">
              <a:alpha val="69804"/>
            </a:srgbClr>
          </a:solidFill>
        </p:spPr>
        <p:txBody>
          <a:bodyPr wrap="none" rtlCol="0">
            <a:spAutoFit/>
          </a:bodyPr>
          <a:lstStyle/>
          <a:p>
            <a:r>
              <a:rPr kumimoji="1" lang="ja-JP" altLang="en-US"/>
              <a:t>振舞いに関するパターン</a:t>
            </a:r>
          </a:p>
        </p:txBody>
      </p:sp>
      <p:sp>
        <p:nvSpPr>
          <p:cNvPr id="50" name="角丸四角形 49">
            <a:extLst>
              <a:ext uri="{FF2B5EF4-FFF2-40B4-BE49-F238E27FC236}">
                <a16:creationId xmlns:a16="http://schemas.microsoft.com/office/drawing/2014/main" id="{864C79CC-D08E-E37F-96DA-D814CBD75FA0}"/>
              </a:ext>
            </a:extLst>
          </p:cNvPr>
          <p:cNvSpPr/>
          <p:nvPr/>
        </p:nvSpPr>
        <p:spPr>
          <a:xfrm>
            <a:off x="6112704" y="3925495"/>
            <a:ext cx="2951999" cy="914400"/>
          </a:xfrm>
          <a:prstGeom prst="roundRect">
            <a:avLst>
              <a:gd name="adj" fmla="val 11111"/>
            </a:avLst>
          </a:prstGeom>
          <a:solidFill>
            <a:schemeClr val="accent5">
              <a:lumMod val="40000"/>
              <a:lumOff val="6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3A048C20-D269-3137-1261-0DE8967B588B}"/>
              </a:ext>
            </a:extLst>
          </p:cNvPr>
          <p:cNvSpPr txBox="1"/>
          <p:nvPr/>
        </p:nvSpPr>
        <p:spPr>
          <a:xfrm>
            <a:off x="6112703"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Iterator</a:t>
            </a:r>
          </a:p>
          <a:p>
            <a:r>
              <a:rPr kumimoji="1" lang="ja-JP" altLang="en-US" sz="1000">
                <a:latin typeface="Meiryo" panose="020B0604030504040204" pitchFamily="34" charset="-128"/>
                <a:ea typeface="Meiryo" panose="020B0604030504040204" pitchFamily="34" charset="-128"/>
              </a:rPr>
              <a:t>集約オブジェクトを内包するオブジェクトが内部表現を公開することなく，その要素に順にアクセスする方法を提供する．</a:t>
            </a:r>
          </a:p>
        </p:txBody>
      </p:sp>
      <p:sp>
        <p:nvSpPr>
          <p:cNvPr id="61" name="星 5 60">
            <a:extLst>
              <a:ext uri="{FF2B5EF4-FFF2-40B4-BE49-F238E27FC236}">
                <a16:creationId xmlns:a16="http://schemas.microsoft.com/office/drawing/2014/main" id="{39F88850-D2FE-B7B8-A601-6D779F759621}"/>
              </a:ext>
            </a:extLst>
          </p:cNvPr>
          <p:cNvSpPr>
            <a:spLocks noChangeAspect="1"/>
          </p:cNvSpPr>
          <p:nvPr/>
        </p:nvSpPr>
        <p:spPr>
          <a:xfrm>
            <a:off x="8697836" y="3923816"/>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角丸四角形 52">
            <a:extLst>
              <a:ext uri="{FF2B5EF4-FFF2-40B4-BE49-F238E27FC236}">
                <a16:creationId xmlns:a16="http://schemas.microsoft.com/office/drawing/2014/main" id="{86449C37-B89B-3189-F74A-1A14F9016C6D}"/>
              </a:ext>
            </a:extLst>
          </p:cNvPr>
          <p:cNvSpPr/>
          <p:nvPr/>
        </p:nvSpPr>
        <p:spPr>
          <a:xfrm>
            <a:off x="9120665" y="1001779"/>
            <a:ext cx="2951999" cy="914400"/>
          </a:xfrm>
          <a:prstGeom prst="roundRect">
            <a:avLst>
              <a:gd name="adj" fmla="val 11111"/>
            </a:avLst>
          </a:prstGeom>
          <a:solidFill>
            <a:schemeClr val="accent5">
              <a:lumMod val="40000"/>
              <a:lumOff val="6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1B8D3385-60E3-F93E-7B70-AAEE956A61AE}"/>
              </a:ext>
            </a:extLst>
          </p:cNvPr>
          <p:cNvSpPr txBox="1"/>
          <p:nvPr/>
        </p:nvSpPr>
        <p:spPr>
          <a:xfrm>
            <a:off x="9120664"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Observer</a:t>
            </a:r>
          </a:p>
          <a:p>
            <a:r>
              <a:rPr kumimoji="1" lang="ja-JP" altLang="en-US" sz="1000">
                <a:latin typeface="Meiryo" panose="020B0604030504040204" pitchFamily="34" charset="-128"/>
                <a:ea typeface="Meiryo" panose="020B0604030504040204" pitchFamily="34" charset="-128"/>
              </a:rPr>
              <a:t>あるオブジェクトの変化をそれに依存するオブジェクトに自動的に知らせる仕組みを提供する．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60" name="星 5 59">
            <a:extLst>
              <a:ext uri="{FF2B5EF4-FFF2-40B4-BE49-F238E27FC236}">
                <a16:creationId xmlns:a16="http://schemas.microsoft.com/office/drawing/2014/main" id="{C22F36C0-67F4-A706-1FE3-A74A5C0D7678}"/>
              </a:ext>
            </a:extLst>
          </p:cNvPr>
          <p:cNvSpPr>
            <a:spLocks noChangeAspect="1"/>
          </p:cNvSpPr>
          <p:nvPr/>
        </p:nvSpPr>
        <p:spPr>
          <a:xfrm>
            <a:off x="11699693" y="1020588"/>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角丸四角形 54">
            <a:extLst>
              <a:ext uri="{FF2B5EF4-FFF2-40B4-BE49-F238E27FC236}">
                <a16:creationId xmlns:a16="http://schemas.microsoft.com/office/drawing/2014/main" id="{70177C04-DEB6-DCFA-3621-85F0EBF99583}"/>
              </a:ext>
            </a:extLst>
          </p:cNvPr>
          <p:cNvSpPr/>
          <p:nvPr/>
        </p:nvSpPr>
        <p:spPr>
          <a:xfrm>
            <a:off x="9120665" y="2950923"/>
            <a:ext cx="2951999" cy="914400"/>
          </a:xfrm>
          <a:prstGeom prst="roundRect">
            <a:avLst>
              <a:gd name="adj" fmla="val 11111"/>
            </a:avLst>
          </a:prstGeom>
          <a:solidFill>
            <a:schemeClr val="accent5">
              <a:lumMod val="40000"/>
              <a:lumOff val="6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18568535-D015-4515-884D-339FC9A0850D}"/>
              </a:ext>
            </a:extLst>
          </p:cNvPr>
          <p:cNvSpPr txBox="1"/>
          <p:nvPr/>
        </p:nvSpPr>
        <p:spPr>
          <a:xfrm>
            <a:off x="9120664"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Strategy</a:t>
            </a:r>
          </a:p>
          <a:p>
            <a:r>
              <a:rPr kumimoji="1" lang="ja-JP" altLang="en-US" sz="1000">
                <a:latin typeface="Meiryo" panose="020B0604030504040204" pitchFamily="34" charset="-128"/>
                <a:ea typeface="Meiryo" panose="020B0604030504040204" pitchFamily="34" charset="-128"/>
              </a:rPr>
              <a:t>一連のアルゴリズム（戦略）をカプセル化（部品化）し，動的なアルゴリズムの切り替えを可能にする．</a:t>
            </a:r>
          </a:p>
        </p:txBody>
      </p:sp>
      <p:sp>
        <p:nvSpPr>
          <p:cNvPr id="68" name="星 5 67">
            <a:extLst>
              <a:ext uri="{FF2B5EF4-FFF2-40B4-BE49-F238E27FC236}">
                <a16:creationId xmlns:a16="http://schemas.microsoft.com/office/drawing/2014/main" id="{2412A269-F2AC-BF21-5C1B-F915197C3741}"/>
              </a:ext>
            </a:extLst>
          </p:cNvPr>
          <p:cNvSpPr>
            <a:spLocks noChangeAspect="1"/>
          </p:cNvSpPr>
          <p:nvPr/>
        </p:nvSpPr>
        <p:spPr>
          <a:xfrm>
            <a:off x="11699693" y="2967098"/>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9FF8F88-6796-D4E7-4A55-BC6BDE071654}"/>
              </a:ext>
            </a:extLst>
          </p:cNvPr>
          <p:cNvSpPr/>
          <p:nvPr/>
        </p:nvSpPr>
        <p:spPr>
          <a:xfrm>
            <a:off x="0" y="623859"/>
            <a:ext cx="12192000" cy="623414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タイトル 57">
            <a:extLst>
              <a:ext uri="{FF2B5EF4-FFF2-40B4-BE49-F238E27FC236}">
                <a16:creationId xmlns:a16="http://schemas.microsoft.com/office/drawing/2014/main" id="{10CB1EC2-43A1-E55C-E0E3-F49A66639E52}"/>
              </a:ext>
            </a:extLst>
          </p:cNvPr>
          <p:cNvSpPr>
            <a:spLocks noGrp="1"/>
          </p:cNvSpPr>
          <p:nvPr>
            <p:ph type="title"/>
          </p:nvPr>
        </p:nvSpPr>
        <p:spPr>
          <a:xfrm>
            <a:off x="821497" y="125073"/>
            <a:ext cx="10515600" cy="1325563"/>
          </a:xfrm>
        </p:spPr>
        <p:txBody>
          <a:bodyPr/>
          <a:lstStyle/>
          <a:p>
            <a:r>
              <a:rPr lang="ja-JP" altLang="en-US" sz="6000"/>
              <a:t>デザインパターン一覧</a:t>
            </a:r>
          </a:p>
        </p:txBody>
      </p:sp>
      <p:sp>
        <p:nvSpPr>
          <p:cNvPr id="45" name="角丸四角形 44">
            <a:extLst>
              <a:ext uri="{FF2B5EF4-FFF2-40B4-BE49-F238E27FC236}">
                <a16:creationId xmlns:a16="http://schemas.microsoft.com/office/drawing/2014/main" id="{F15E24D6-2E9D-0D8C-7746-DA62DBF263CB}"/>
              </a:ext>
            </a:extLst>
          </p:cNvPr>
          <p:cNvSpPr/>
          <p:nvPr/>
        </p:nvSpPr>
        <p:spPr>
          <a:xfrm>
            <a:off x="3145434" y="1976351"/>
            <a:ext cx="2951999" cy="914400"/>
          </a:xfrm>
          <a:prstGeom prst="roundRect">
            <a:avLst>
              <a:gd name="adj" fmla="val 11111"/>
            </a:avLst>
          </a:prstGeom>
          <a:solidFill>
            <a:schemeClr val="accent6">
              <a:lumMod val="40000"/>
              <a:lumOff val="6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579901EC-133A-E6D4-2D55-BC1BD2054A43}"/>
              </a:ext>
            </a:extLst>
          </p:cNvPr>
          <p:cNvSpPr txBox="1"/>
          <p:nvPr/>
        </p:nvSpPr>
        <p:spPr>
          <a:xfrm>
            <a:off x="3145433"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Composite</a:t>
            </a:r>
          </a:p>
          <a:p>
            <a:r>
              <a:rPr kumimoji="1" lang="ja-JP" altLang="en-US" sz="1000">
                <a:latin typeface="Meiryo" panose="020B0604030504040204" pitchFamily="34" charset="-128"/>
                <a:ea typeface="Meiryo" panose="020B0604030504040204" pitchFamily="34" charset="-128"/>
              </a:rPr>
              <a:t>個々のオブジェクトを合成したオブジェクトを同一視することにより，再起的な構造を表現する．</a:t>
            </a:r>
          </a:p>
        </p:txBody>
      </p:sp>
      <p:sp>
        <p:nvSpPr>
          <p:cNvPr id="63" name="星 5 62">
            <a:extLst>
              <a:ext uri="{FF2B5EF4-FFF2-40B4-BE49-F238E27FC236}">
                <a16:creationId xmlns:a16="http://schemas.microsoft.com/office/drawing/2014/main" id="{D203C680-C601-E782-06C0-9D7B8D01F4E0}"/>
              </a:ext>
            </a:extLst>
          </p:cNvPr>
          <p:cNvSpPr>
            <a:spLocks noChangeAspect="1"/>
          </p:cNvSpPr>
          <p:nvPr/>
        </p:nvSpPr>
        <p:spPr>
          <a:xfrm>
            <a:off x="5709747" y="2003992"/>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スライド番号プレースホルダー 8">
            <a:extLst>
              <a:ext uri="{FF2B5EF4-FFF2-40B4-BE49-F238E27FC236}">
                <a16:creationId xmlns:a16="http://schemas.microsoft.com/office/drawing/2014/main" id="{EB098E45-593A-2D7C-5DCD-FBCABBF26A6E}"/>
              </a:ext>
            </a:extLst>
          </p:cNvPr>
          <p:cNvSpPr>
            <a:spLocks noGrp="1"/>
          </p:cNvSpPr>
          <p:nvPr>
            <p:ph type="sldNum" sz="quarter" idx="12"/>
          </p:nvPr>
        </p:nvSpPr>
        <p:spPr/>
        <p:txBody>
          <a:bodyPr/>
          <a:lstStyle/>
          <a:p>
            <a:fld id="{24785B65-FD71-8B41-B484-67B8C90169D7}" type="slidenum">
              <a:rPr kumimoji="1" lang="ja-JP" altLang="en-US" smtClean="0"/>
              <a:t>29</a:t>
            </a:fld>
            <a:endParaRPr kumimoji="1" lang="ja-JP" altLang="en-US"/>
          </a:p>
        </p:txBody>
      </p:sp>
    </p:spTree>
    <p:extLst>
      <p:ext uri="{BB962C8B-B14F-4D97-AF65-F5344CB8AC3E}">
        <p14:creationId xmlns:p14="http://schemas.microsoft.com/office/powerpoint/2010/main" val="246981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A4EA2-10D8-085B-7C16-0AE1595266C8}"/>
            </a:ext>
          </a:extLst>
        </p:cNvPr>
        <p:cNvGrpSpPr/>
        <p:nvPr/>
      </p:nvGrpSpPr>
      <p:grpSpPr>
        <a:xfrm>
          <a:off x="0" y="0"/>
          <a:ext cx="0" cy="0"/>
          <a:chOff x="0" y="0"/>
          <a:chExt cx="0" cy="0"/>
        </a:xfrm>
      </p:grpSpPr>
      <p:sp>
        <p:nvSpPr>
          <p:cNvPr id="37" name="正方形/長方形 36">
            <a:extLst>
              <a:ext uri="{FF2B5EF4-FFF2-40B4-BE49-F238E27FC236}">
                <a16:creationId xmlns:a16="http://schemas.microsoft.com/office/drawing/2014/main" id="{53A5BCF8-359A-B7E1-28DC-0CF03906D09F}"/>
              </a:ext>
            </a:extLst>
          </p:cNvPr>
          <p:cNvSpPr/>
          <p:nvPr/>
        </p:nvSpPr>
        <p:spPr>
          <a:xfrm>
            <a:off x="4367639" y="3183441"/>
            <a:ext cx="1692000" cy="396000"/>
          </a:xfrm>
          <a:prstGeom prst="rect">
            <a:avLst/>
          </a:prstGeom>
          <a:solidFill>
            <a:srgbClr val="E3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B7EF7EF-5E78-8C5C-4CC4-6B89EDDFD051}"/>
              </a:ext>
            </a:extLst>
          </p:cNvPr>
          <p:cNvSpPr>
            <a:spLocks noGrp="1"/>
          </p:cNvSpPr>
          <p:nvPr>
            <p:ph type="title"/>
          </p:nvPr>
        </p:nvSpPr>
        <p:spPr>
          <a:xfrm>
            <a:off x="838200" y="365125"/>
            <a:ext cx="10515600" cy="1325563"/>
          </a:xfrm>
        </p:spPr>
        <p:txBody>
          <a:bodyPr/>
          <a:lstStyle/>
          <a:p>
            <a:r>
              <a:rPr kumimoji="1" lang="ja-JP" altLang="en-US"/>
              <a:t>玉田の担当回</a:t>
            </a:r>
          </a:p>
        </p:txBody>
      </p:sp>
      <p:sp>
        <p:nvSpPr>
          <p:cNvPr id="6" name="フッター プレースホルダー 5">
            <a:extLst>
              <a:ext uri="{FF2B5EF4-FFF2-40B4-BE49-F238E27FC236}">
                <a16:creationId xmlns:a16="http://schemas.microsoft.com/office/drawing/2014/main" id="{9AC156B4-A3E0-C64B-0F17-61B0C6DDAF14}"/>
              </a:ext>
            </a:extLst>
          </p:cNvPr>
          <p:cNvSpPr>
            <a:spLocks noGrp="1"/>
          </p:cNvSpPr>
          <p:nvPr>
            <p:ph type="ftr" sz="quarter" idx="11"/>
          </p:nvPr>
        </p:nvSpPr>
        <p:spPr/>
        <p:txBody>
          <a:bodyPr/>
          <a:lstStyle/>
          <a:p>
            <a:r>
              <a:rPr kumimoji="1" lang="ja-JP" altLang="en-US"/>
              <a:t>ソフトウェア設計</a:t>
            </a:r>
          </a:p>
        </p:txBody>
      </p:sp>
      <p:sp>
        <p:nvSpPr>
          <p:cNvPr id="7" name="スライド番号プレースホルダー 6">
            <a:extLst>
              <a:ext uri="{FF2B5EF4-FFF2-40B4-BE49-F238E27FC236}">
                <a16:creationId xmlns:a16="http://schemas.microsoft.com/office/drawing/2014/main" id="{568702C0-D050-6C6D-3A93-DBCBA9122270}"/>
              </a:ext>
            </a:extLst>
          </p:cNvPr>
          <p:cNvSpPr>
            <a:spLocks noGrp="1"/>
          </p:cNvSpPr>
          <p:nvPr>
            <p:ph type="sldNum" sz="quarter" idx="12"/>
          </p:nvPr>
        </p:nvSpPr>
        <p:spPr/>
        <p:txBody>
          <a:bodyPr/>
          <a:lstStyle/>
          <a:p>
            <a:fld id="{24785B65-FD71-8B41-B484-67B8C90169D7}" type="slidenum">
              <a:rPr kumimoji="1" lang="ja-JP" altLang="en-US" smtClean="0"/>
              <a:t>3</a:t>
            </a:fld>
            <a:endParaRPr kumimoji="1" lang="ja-JP" altLang="en-US"/>
          </a:p>
        </p:txBody>
      </p:sp>
      <p:sp>
        <p:nvSpPr>
          <p:cNvPr id="26" name="正方形/長方形 25">
            <a:extLst>
              <a:ext uri="{FF2B5EF4-FFF2-40B4-BE49-F238E27FC236}">
                <a16:creationId xmlns:a16="http://schemas.microsoft.com/office/drawing/2014/main" id="{6672D461-6B86-4639-CEB0-07F8F3F55451}"/>
              </a:ext>
            </a:extLst>
          </p:cNvPr>
          <p:cNvSpPr/>
          <p:nvPr/>
        </p:nvSpPr>
        <p:spPr>
          <a:xfrm>
            <a:off x="7897080" y="2284720"/>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3FF30C70-AF4C-4258-0587-73B0FE3B2538}"/>
              </a:ext>
            </a:extLst>
          </p:cNvPr>
          <p:cNvSpPr/>
          <p:nvPr/>
        </p:nvSpPr>
        <p:spPr>
          <a:xfrm>
            <a:off x="838199" y="2277829"/>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lumMod val="75000"/>
                </a:schemeClr>
              </a:solidFill>
            </a:endParaRPr>
          </a:p>
        </p:txBody>
      </p:sp>
      <p:sp>
        <p:nvSpPr>
          <p:cNvPr id="22" name="正方形/長方形 21">
            <a:extLst>
              <a:ext uri="{FF2B5EF4-FFF2-40B4-BE49-F238E27FC236}">
                <a16:creationId xmlns:a16="http://schemas.microsoft.com/office/drawing/2014/main" id="{1D3563CD-D86F-4B3A-90E0-CA6EE53369BB}"/>
              </a:ext>
            </a:extLst>
          </p:cNvPr>
          <p:cNvSpPr/>
          <p:nvPr/>
        </p:nvSpPr>
        <p:spPr>
          <a:xfrm>
            <a:off x="2602919" y="2277829"/>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1CEDF201-6CD1-11C2-0E17-581D3A848906}"/>
              </a:ext>
            </a:extLst>
          </p:cNvPr>
          <p:cNvSpPr/>
          <p:nvPr/>
        </p:nvSpPr>
        <p:spPr>
          <a:xfrm>
            <a:off x="4367639" y="2277829"/>
            <a:ext cx="1692000" cy="39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47CD242B-BF0A-21C6-5818-35180E907824}"/>
              </a:ext>
            </a:extLst>
          </p:cNvPr>
          <p:cNvSpPr/>
          <p:nvPr/>
        </p:nvSpPr>
        <p:spPr>
          <a:xfrm>
            <a:off x="6132359" y="2277829"/>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E99E1FEF-E6E0-5065-8F2E-9CA51373F99F}"/>
              </a:ext>
            </a:extLst>
          </p:cNvPr>
          <p:cNvSpPr/>
          <p:nvPr/>
        </p:nvSpPr>
        <p:spPr>
          <a:xfrm>
            <a:off x="9661800" y="2277829"/>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416362E3-034E-6DD0-9DF0-D249E5B33C6B}"/>
              </a:ext>
            </a:extLst>
          </p:cNvPr>
          <p:cNvSpPr/>
          <p:nvPr/>
        </p:nvSpPr>
        <p:spPr>
          <a:xfrm>
            <a:off x="7897080" y="3183441"/>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AE512DE1-9CFB-3C9B-AA37-F3BA956A833D}"/>
              </a:ext>
            </a:extLst>
          </p:cNvPr>
          <p:cNvSpPr/>
          <p:nvPr/>
        </p:nvSpPr>
        <p:spPr>
          <a:xfrm>
            <a:off x="6132359" y="3183441"/>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796381D1-297F-A771-F89F-EC5543C5D546}"/>
              </a:ext>
            </a:extLst>
          </p:cNvPr>
          <p:cNvSpPr/>
          <p:nvPr/>
        </p:nvSpPr>
        <p:spPr>
          <a:xfrm>
            <a:off x="838199" y="3183441"/>
            <a:ext cx="1692000" cy="396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1CFEAD3D-BE8D-9048-4BAA-1006CB2DA68E}"/>
              </a:ext>
            </a:extLst>
          </p:cNvPr>
          <p:cNvSpPr/>
          <p:nvPr/>
        </p:nvSpPr>
        <p:spPr>
          <a:xfrm>
            <a:off x="2602919" y="3183441"/>
            <a:ext cx="1692000" cy="396000"/>
          </a:xfrm>
          <a:prstGeom prst="rect">
            <a:avLst/>
          </a:prstGeom>
          <a:solidFill>
            <a:srgbClr val="E3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ボックス 103">
            <a:extLst>
              <a:ext uri="{FF2B5EF4-FFF2-40B4-BE49-F238E27FC236}">
                <a16:creationId xmlns:a16="http://schemas.microsoft.com/office/drawing/2014/main" id="{19BE3B51-F5B9-86C0-BFAD-A9D174DAE54B}"/>
              </a:ext>
            </a:extLst>
          </p:cNvPr>
          <p:cNvSpPr txBox="1"/>
          <p:nvPr/>
        </p:nvSpPr>
        <p:spPr>
          <a:xfrm>
            <a:off x="838199" y="3196775"/>
            <a:ext cx="418704" cy="369332"/>
          </a:xfrm>
          <a:prstGeom prst="rect">
            <a:avLst/>
          </a:prstGeom>
          <a:noFill/>
        </p:spPr>
        <p:txBody>
          <a:bodyPr wrap="none" rtlCol="0">
            <a:spAutoFit/>
          </a:bodyPr>
          <a:lstStyle/>
          <a:p>
            <a:r>
              <a:rPr kumimoji="1" lang="en-US" altLang="ja-JP" dirty="0">
                <a:solidFill>
                  <a:srgbClr val="FFFFFF"/>
                </a:solidFill>
              </a:rPr>
              <a:t>21</a:t>
            </a:r>
            <a:endParaRPr kumimoji="1" lang="ja-JP" altLang="en-US">
              <a:solidFill>
                <a:srgbClr val="FFFFFF"/>
              </a:solidFill>
            </a:endParaRPr>
          </a:p>
        </p:txBody>
      </p:sp>
      <p:sp>
        <p:nvSpPr>
          <p:cNvPr id="105" name="テキスト ボックス 104">
            <a:extLst>
              <a:ext uri="{FF2B5EF4-FFF2-40B4-BE49-F238E27FC236}">
                <a16:creationId xmlns:a16="http://schemas.microsoft.com/office/drawing/2014/main" id="{A6CACA5B-D542-E0C3-03A7-B7CFF264CEF5}"/>
              </a:ext>
            </a:extLst>
          </p:cNvPr>
          <p:cNvSpPr txBox="1"/>
          <p:nvPr/>
        </p:nvSpPr>
        <p:spPr>
          <a:xfrm>
            <a:off x="1472458" y="3227552"/>
            <a:ext cx="1071127" cy="307777"/>
          </a:xfrm>
          <a:prstGeom prst="rect">
            <a:avLst/>
          </a:prstGeom>
          <a:noFill/>
        </p:spPr>
        <p:txBody>
          <a:bodyPr wrap="none" rtlCol="0">
            <a:spAutoFit/>
          </a:bodyPr>
          <a:lstStyle/>
          <a:p>
            <a:pPr algn="r"/>
            <a:r>
              <a:rPr lang="en-US" altLang="ja-JP" sz="1400" dirty="0">
                <a:solidFill>
                  <a:srgbClr val="FFFFFF"/>
                </a:solidFill>
                <a:latin typeface="Meiryo" panose="020B0604030504040204" pitchFamily="34" charset="-128"/>
                <a:ea typeface="Meiryo" panose="020B0604030504040204" pitchFamily="34" charset="-128"/>
              </a:rPr>
              <a:t>5, 6</a:t>
            </a:r>
            <a:r>
              <a:rPr kumimoji="1" lang="ja-JP" altLang="en-US" sz="1400">
                <a:solidFill>
                  <a:srgbClr val="FFFFFF"/>
                </a:solidFill>
                <a:latin typeface="Meiryo" panose="020B0604030504040204" pitchFamily="34" charset="-128"/>
                <a:ea typeface="Meiryo" panose="020B0604030504040204" pitchFamily="34" charset="-128"/>
              </a:rPr>
              <a:t>時限目</a:t>
            </a:r>
          </a:p>
        </p:txBody>
      </p:sp>
      <p:sp>
        <p:nvSpPr>
          <p:cNvPr id="39" name="正方形/長方形 38">
            <a:extLst>
              <a:ext uri="{FF2B5EF4-FFF2-40B4-BE49-F238E27FC236}">
                <a16:creationId xmlns:a16="http://schemas.microsoft.com/office/drawing/2014/main" id="{9A1AC3BE-D6A5-B313-90CD-EAC53A63F40D}"/>
              </a:ext>
            </a:extLst>
          </p:cNvPr>
          <p:cNvSpPr/>
          <p:nvPr/>
        </p:nvSpPr>
        <p:spPr>
          <a:xfrm>
            <a:off x="9661800" y="3183441"/>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59F187DA-703F-10D4-F826-C17B4EFC1D72}"/>
              </a:ext>
            </a:extLst>
          </p:cNvPr>
          <p:cNvSpPr/>
          <p:nvPr/>
        </p:nvSpPr>
        <p:spPr>
          <a:xfrm>
            <a:off x="2602919" y="3636247"/>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4A82021B-C788-65B8-235F-19DD690F0816}"/>
              </a:ext>
            </a:extLst>
          </p:cNvPr>
          <p:cNvSpPr/>
          <p:nvPr/>
        </p:nvSpPr>
        <p:spPr>
          <a:xfrm>
            <a:off x="7897080" y="1828478"/>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8CDEBC7E-27F7-36CE-9AE8-5974025A87F4}"/>
              </a:ext>
            </a:extLst>
          </p:cNvPr>
          <p:cNvSpPr/>
          <p:nvPr/>
        </p:nvSpPr>
        <p:spPr>
          <a:xfrm>
            <a:off x="838199" y="1828478"/>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4CB2971-36E7-5342-3BD9-1625511F737E}"/>
              </a:ext>
            </a:extLst>
          </p:cNvPr>
          <p:cNvSpPr/>
          <p:nvPr/>
        </p:nvSpPr>
        <p:spPr>
          <a:xfrm>
            <a:off x="2602919" y="1828478"/>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テキスト ボックス 108">
            <a:extLst>
              <a:ext uri="{FF2B5EF4-FFF2-40B4-BE49-F238E27FC236}">
                <a16:creationId xmlns:a16="http://schemas.microsoft.com/office/drawing/2014/main" id="{6206CED4-3A63-6A34-24A9-316ADBFDC69E}"/>
              </a:ext>
            </a:extLst>
          </p:cNvPr>
          <p:cNvSpPr txBox="1"/>
          <p:nvPr/>
        </p:nvSpPr>
        <p:spPr>
          <a:xfrm>
            <a:off x="187777" y="1841812"/>
            <a:ext cx="649537" cy="369332"/>
          </a:xfrm>
          <a:prstGeom prst="rect">
            <a:avLst/>
          </a:prstGeom>
          <a:noFill/>
        </p:spPr>
        <p:txBody>
          <a:bodyPr wrap="none" rtlCol="0">
            <a:spAutoFit/>
          </a:bodyPr>
          <a:lstStyle/>
          <a:p>
            <a:r>
              <a:rPr kumimoji="1" lang="en-US" altLang="ja-JP" dirty="0"/>
              <a:t>10</a:t>
            </a:r>
            <a:r>
              <a:rPr kumimoji="1" lang="ja-JP" altLang="en-US"/>
              <a:t>月</a:t>
            </a:r>
          </a:p>
        </p:txBody>
      </p:sp>
      <p:sp>
        <p:nvSpPr>
          <p:cNvPr id="15" name="正方形/長方形 14">
            <a:extLst>
              <a:ext uri="{FF2B5EF4-FFF2-40B4-BE49-F238E27FC236}">
                <a16:creationId xmlns:a16="http://schemas.microsoft.com/office/drawing/2014/main" id="{8AAE4E4E-EC67-290B-4216-044A3EB88651}"/>
              </a:ext>
            </a:extLst>
          </p:cNvPr>
          <p:cNvSpPr/>
          <p:nvPr/>
        </p:nvSpPr>
        <p:spPr>
          <a:xfrm>
            <a:off x="4367639" y="1828478"/>
            <a:ext cx="1692000" cy="39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2AC5F4E0-F413-8950-AAFF-4BA7E23F3BEE}"/>
              </a:ext>
            </a:extLst>
          </p:cNvPr>
          <p:cNvSpPr/>
          <p:nvPr/>
        </p:nvSpPr>
        <p:spPr>
          <a:xfrm>
            <a:off x="6132359" y="1828478"/>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94BD21FA-0985-0AE9-3A15-2E46D97DF734}"/>
              </a:ext>
            </a:extLst>
          </p:cNvPr>
          <p:cNvSpPr/>
          <p:nvPr/>
        </p:nvSpPr>
        <p:spPr>
          <a:xfrm>
            <a:off x="9661800" y="1828478"/>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角丸四角形 158">
            <a:extLst>
              <a:ext uri="{FF2B5EF4-FFF2-40B4-BE49-F238E27FC236}">
                <a16:creationId xmlns:a16="http://schemas.microsoft.com/office/drawing/2014/main" id="{28EC7E6C-EEC3-BA3B-9F78-94B2F27E057A}"/>
              </a:ext>
            </a:extLst>
          </p:cNvPr>
          <p:cNvSpPr/>
          <p:nvPr/>
        </p:nvSpPr>
        <p:spPr>
          <a:xfrm>
            <a:off x="6804418" y="375163"/>
            <a:ext cx="2160000" cy="4680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rgbClr val="FFFFFF"/>
                </a:solidFill>
              </a:rPr>
              <a:t>門田先生担当回</a:t>
            </a:r>
          </a:p>
        </p:txBody>
      </p:sp>
      <p:sp>
        <p:nvSpPr>
          <p:cNvPr id="160" name="角丸四角形 159">
            <a:extLst>
              <a:ext uri="{FF2B5EF4-FFF2-40B4-BE49-F238E27FC236}">
                <a16:creationId xmlns:a16="http://schemas.microsoft.com/office/drawing/2014/main" id="{4BD8EC3C-5FC0-4F0E-DBFB-985AE2A3A29C}"/>
              </a:ext>
            </a:extLst>
          </p:cNvPr>
          <p:cNvSpPr/>
          <p:nvPr/>
        </p:nvSpPr>
        <p:spPr>
          <a:xfrm>
            <a:off x="9193799" y="375163"/>
            <a:ext cx="2160000" cy="46800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FF"/>
                </a:solidFill>
              </a:rPr>
              <a:t>角田</a:t>
            </a:r>
            <a:r>
              <a:rPr kumimoji="1" lang="ja-JP" altLang="en-US">
                <a:solidFill>
                  <a:srgbClr val="FFFFFF"/>
                </a:solidFill>
              </a:rPr>
              <a:t>先生担当回</a:t>
            </a:r>
          </a:p>
        </p:txBody>
      </p:sp>
      <p:sp>
        <p:nvSpPr>
          <p:cNvPr id="161" name="角丸四角形 160">
            <a:extLst>
              <a:ext uri="{FF2B5EF4-FFF2-40B4-BE49-F238E27FC236}">
                <a16:creationId xmlns:a16="http://schemas.microsoft.com/office/drawing/2014/main" id="{CBD817D0-277E-EF98-4970-8CD02B8512BB}"/>
              </a:ext>
            </a:extLst>
          </p:cNvPr>
          <p:cNvSpPr/>
          <p:nvPr/>
        </p:nvSpPr>
        <p:spPr>
          <a:xfrm>
            <a:off x="6804418" y="909293"/>
            <a:ext cx="2160000" cy="46800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FF"/>
                </a:solidFill>
              </a:rPr>
              <a:t>玉田</a:t>
            </a:r>
            <a:r>
              <a:rPr kumimoji="1" lang="ja-JP" altLang="en-US">
                <a:solidFill>
                  <a:srgbClr val="FFFFFF"/>
                </a:solidFill>
              </a:rPr>
              <a:t>担当回</a:t>
            </a:r>
          </a:p>
        </p:txBody>
      </p:sp>
      <p:grpSp>
        <p:nvGrpSpPr>
          <p:cNvPr id="62" name="グループ化 61">
            <a:extLst>
              <a:ext uri="{FF2B5EF4-FFF2-40B4-BE49-F238E27FC236}">
                <a16:creationId xmlns:a16="http://schemas.microsoft.com/office/drawing/2014/main" id="{E8C80CD5-B223-C49E-543A-1EC1CF0F4573}"/>
              </a:ext>
            </a:extLst>
          </p:cNvPr>
          <p:cNvGrpSpPr/>
          <p:nvPr/>
        </p:nvGrpSpPr>
        <p:grpSpPr>
          <a:xfrm>
            <a:off x="826787" y="5450317"/>
            <a:ext cx="10538426" cy="403020"/>
            <a:chOff x="826787" y="5450317"/>
            <a:chExt cx="10538426" cy="403020"/>
          </a:xfrm>
        </p:grpSpPr>
        <p:sp>
          <p:nvSpPr>
            <p:cNvPr id="75" name="正方形/長方形 74">
              <a:extLst>
                <a:ext uri="{FF2B5EF4-FFF2-40B4-BE49-F238E27FC236}">
                  <a16:creationId xmlns:a16="http://schemas.microsoft.com/office/drawing/2014/main" id="{567AD8CC-A5A6-B9B0-4B61-3A6C0238C719}"/>
                </a:ext>
              </a:extLst>
            </p:cNvPr>
            <p:cNvSpPr/>
            <p:nvPr/>
          </p:nvSpPr>
          <p:spPr>
            <a:xfrm>
              <a:off x="7897080" y="5450317"/>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77EDBFCA-39A5-51C2-2C14-87DBF9E07E88}"/>
                </a:ext>
              </a:extLst>
            </p:cNvPr>
            <p:cNvSpPr/>
            <p:nvPr/>
          </p:nvSpPr>
          <p:spPr>
            <a:xfrm>
              <a:off x="6132359" y="5450317"/>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AF75EBDF-C90C-F40B-94D2-BDF608E0199D}"/>
                </a:ext>
              </a:extLst>
            </p:cNvPr>
            <p:cNvSpPr/>
            <p:nvPr/>
          </p:nvSpPr>
          <p:spPr>
            <a:xfrm>
              <a:off x="9661800" y="5450317"/>
              <a:ext cx="1692000" cy="396000"/>
            </a:xfrm>
            <a:prstGeom prst="rect">
              <a:avLst/>
            </a:prstGeom>
            <a:solidFill>
              <a:srgbClr val="FFCC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63D8EC14-85D9-7FB2-D3D8-7133499B2565}"/>
                </a:ext>
              </a:extLst>
            </p:cNvPr>
            <p:cNvSpPr/>
            <p:nvPr/>
          </p:nvSpPr>
          <p:spPr>
            <a:xfrm>
              <a:off x="838199" y="5450317"/>
              <a:ext cx="1692000" cy="39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C29E51B8-72DD-6E65-8607-EE1E017BA5F6}"/>
                </a:ext>
              </a:extLst>
            </p:cNvPr>
            <p:cNvSpPr/>
            <p:nvPr/>
          </p:nvSpPr>
          <p:spPr>
            <a:xfrm>
              <a:off x="2602919" y="5450317"/>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6B48CED5-5D78-DB9A-AE23-F17F0E2AF0B4}"/>
                </a:ext>
              </a:extLst>
            </p:cNvPr>
            <p:cNvSpPr/>
            <p:nvPr/>
          </p:nvSpPr>
          <p:spPr>
            <a:xfrm>
              <a:off x="4367639" y="5450317"/>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テキスト ボックス 126">
              <a:extLst>
                <a:ext uri="{FF2B5EF4-FFF2-40B4-BE49-F238E27FC236}">
                  <a16:creationId xmlns:a16="http://schemas.microsoft.com/office/drawing/2014/main" id="{D7A1565E-A436-8FE7-9F68-95E23C063A53}"/>
                </a:ext>
              </a:extLst>
            </p:cNvPr>
            <p:cNvSpPr txBox="1"/>
            <p:nvPr/>
          </p:nvSpPr>
          <p:spPr>
            <a:xfrm>
              <a:off x="9673213" y="5484005"/>
              <a:ext cx="418704" cy="369332"/>
            </a:xfrm>
            <a:prstGeom prst="rect">
              <a:avLst/>
            </a:prstGeom>
            <a:noFill/>
          </p:spPr>
          <p:txBody>
            <a:bodyPr wrap="none" rtlCol="0">
              <a:spAutoFit/>
            </a:bodyPr>
            <a:lstStyle/>
            <a:p>
              <a:r>
                <a:rPr lang="en-US" altLang="ja-JP" dirty="0"/>
                <a:t>23</a:t>
              </a:r>
              <a:endParaRPr kumimoji="1" lang="ja-JP" altLang="en-US"/>
            </a:p>
          </p:txBody>
        </p:sp>
        <p:sp>
          <p:nvSpPr>
            <p:cNvPr id="128" name="テキスト ボックス 127">
              <a:extLst>
                <a:ext uri="{FF2B5EF4-FFF2-40B4-BE49-F238E27FC236}">
                  <a16:creationId xmlns:a16="http://schemas.microsoft.com/office/drawing/2014/main" id="{D99102E6-647B-86BC-5CF1-B8A79655E61F}"/>
                </a:ext>
              </a:extLst>
            </p:cNvPr>
            <p:cNvSpPr txBox="1"/>
            <p:nvPr/>
          </p:nvSpPr>
          <p:spPr>
            <a:xfrm>
              <a:off x="10103329" y="5514783"/>
              <a:ext cx="1261884" cy="307777"/>
            </a:xfrm>
            <a:prstGeom prst="rect">
              <a:avLst/>
            </a:prstGeom>
            <a:noFill/>
          </p:spPr>
          <p:txBody>
            <a:bodyPr wrap="none" rtlCol="0">
              <a:spAutoFit/>
            </a:bodyPr>
            <a:lstStyle/>
            <a:p>
              <a:pPr algn="r"/>
              <a:r>
                <a:rPr lang="ja-JP" altLang="en-US" sz="1400"/>
                <a:t>勤労感謝の日</a:t>
              </a:r>
              <a:endParaRPr kumimoji="1" lang="ja-JP" altLang="en-US" sz="1400"/>
            </a:p>
          </p:txBody>
        </p:sp>
        <p:sp>
          <p:nvSpPr>
            <p:cNvPr id="116" name="テキスト ボックス 115">
              <a:extLst>
                <a:ext uri="{FF2B5EF4-FFF2-40B4-BE49-F238E27FC236}">
                  <a16:creationId xmlns:a16="http://schemas.microsoft.com/office/drawing/2014/main" id="{69B5A268-E29C-D3EC-C5B2-F348613157F1}"/>
                </a:ext>
              </a:extLst>
            </p:cNvPr>
            <p:cNvSpPr txBox="1"/>
            <p:nvPr/>
          </p:nvSpPr>
          <p:spPr>
            <a:xfrm>
              <a:off x="826787" y="5463651"/>
              <a:ext cx="418704" cy="369332"/>
            </a:xfrm>
            <a:prstGeom prst="rect">
              <a:avLst/>
            </a:prstGeom>
            <a:noFill/>
          </p:spPr>
          <p:txBody>
            <a:bodyPr wrap="none" rtlCol="0">
              <a:spAutoFit/>
            </a:bodyPr>
            <a:lstStyle/>
            <a:p>
              <a:r>
                <a:rPr lang="en-US" altLang="ja-JP" dirty="0">
                  <a:solidFill>
                    <a:schemeClr val="bg1"/>
                  </a:solidFill>
                </a:rPr>
                <a:t>18</a:t>
              </a:r>
              <a:endParaRPr kumimoji="1" lang="ja-JP" altLang="en-US">
                <a:solidFill>
                  <a:schemeClr val="bg1"/>
                </a:solidFill>
              </a:endParaRPr>
            </a:p>
          </p:txBody>
        </p:sp>
      </p:grpSp>
      <p:grpSp>
        <p:nvGrpSpPr>
          <p:cNvPr id="3" name="グループ化 2">
            <a:extLst>
              <a:ext uri="{FF2B5EF4-FFF2-40B4-BE49-F238E27FC236}">
                <a16:creationId xmlns:a16="http://schemas.microsoft.com/office/drawing/2014/main" id="{5854F357-D1A5-513A-4E85-B1883AE0C130}"/>
              </a:ext>
            </a:extLst>
          </p:cNvPr>
          <p:cNvGrpSpPr/>
          <p:nvPr/>
        </p:nvGrpSpPr>
        <p:grpSpPr>
          <a:xfrm>
            <a:off x="838198" y="2277829"/>
            <a:ext cx="1705387" cy="396000"/>
            <a:chOff x="838198" y="1828478"/>
            <a:chExt cx="1705387" cy="396000"/>
          </a:xfrm>
        </p:grpSpPr>
        <p:sp>
          <p:nvSpPr>
            <p:cNvPr id="4" name="正方形/長方形 3">
              <a:extLst>
                <a:ext uri="{FF2B5EF4-FFF2-40B4-BE49-F238E27FC236}">
                  <a16:creationId xmlns:a16="http://schemas.microsoft.com/office/drawing/2014/main" id="{0BE28B90-9049-6AD4-C41A-5B412A622D95}"/>
                </a:ext>
              </a:extLst>
            </p:cNvPr>
            <p:cNvSpPr/>
            <p:nvPr/>
          </p:nvSpPr>
          <p:spPr>
            <a:xfrm>
              <a:off x="838198" y="1828478"/>
              <a:ext cx="1692000" cy="396000"/>
            </a:xfrm>
            <a:prstGeom prst="rect">
              <a:avLst/>
            </a:prstGeom>
            <a:solidFill>
              <a:srgbClr val="527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DD0E746-8934-F200-E615-3B2AF3F05DDC}"/>
                </a:ext>
              </a:extLst>
            </p:cNvPr>
            <p:cNvSpPr/>
            <p:nvPr/>
          </p:nvSpPr>
          <p:spPr>
            <a:xfrm>
              <a:off x="943805" y="1852132"/>
              <a:ext cx="301686" cy="369332"/>
            </a:xfrm>
            <a:prstGeom prst="rect">
              <a:avLst/>
            </a:prstGeom>
          </p:spPr>
          <p:txBody>
            <a:bodyPr wrap="none">
              <a:spAutoFit/>
            </a:bodyPr>
            <a:lstStyle/>
            <a:p>
              <a:r>
                <a:rPr lang="en-US" altLang="ja-JP" dirty="0">
                  <a:solidFill>
                    <a:srgbClr val="FFFFFF"/>
                  </a:solidFill>
                </a:rPr>
                <a:t>7</a:t>
              </a:r>
              <a:endParaRPr lang="ja-JP" altLang="en-US">
                <a:solidFill>
                  <a:srgbClr val="FFFFFF"/>
                </a:solidFill>
              </a:endParaRPr>
            </a:p>
          </p:txBody>
        </p:sp>
        <p:sp>
          <p:nvSpPr>
            <p:cNvPr id="27" name="テキスト ボックス 26">
              <a:extLst>
                <a:ext uri="{FF2B5EF4-FFF2-40B4-BE49-F238E27FC236}">
                  <a16:creationId xmlns:a16="http://schemas.microsoft.com/office/drawing/2014/main" id="{FA5B7D0D-09BE-6FEB-111B-327BF7435EC1}"/>
                </a:ext>
              </a:extLst>
            </p:cNvPr>
            <p:cNvSpPr txBox="1"/>
            <p:nvPr/>
          </p:nvSpPr>
          <p:spPr>
            <a:xfrm>
              <a:off x="1472458" y="1872590"/>
              <a:ext cx="1071127" cy="307777"/>
            </a:xfrm>
            <a:prstGeom prst="rect">
              <a:avLst/>
            </a:prstGeom>
            <a:noFill/>
          </p:spPr>
          <p:txBody>
            <a:bodyPr wrap="none" rtlCol="0">
              <a:spAutoFit/>
            </a:bodyPr>
            <a:lstStyle/>
            <a:p>
              <a:pPr algn="r"/>
              <a:r>
                <a:rPr lang="en-US" altLang="ja-JP" sz="1400" dirty="0">
                  <a:solidFill>
                    <a:srgbClr val="FFFFFF"/>
                  </a:solidFill>
                  <a:latin typeface="Meiryo" panose="020B0604030504040204" pitchFamily="34" charset="-128"/>
                  <a:ea typeface="Meiryo" panose="020B0604030504040204" pitchFamily="34" charset="-128"/>
                </a:rPr>
                <a:t>5</a:t>
              </a:r>
              <a:r>
                <a:rPr kumimoji="1" lang="en-US" altLang="ja-JP" sz="1400" dirty="0">
                  <a:solidFill>
                    <a:srgbClr val="FFFFFF"/>
                  </a:solidFill>
                  <a:latin typeface="Meiryo" panose="020B0604030504040204" pitchFamily="34" charset="-128"/>
                  <a:ea typeface="Meiryo" panose="020B0604030504040204" pitchFamily="34" charset="-128"/>
                </a:rPr>
                <a:t>, </a:t>
              </a:r>
              <a:r>
                <a:rPr lang="en-US" altLang="ja-JP" sz="1400" dirty="0">
                  <a:solidFill>
                    <a:srgbClr val="FFFFFF"/>
                  </a:solidFill>
                  <a:latin typeface="Meiryo" panose="020B0604030504040204" pitchFamily="34" charset="-128"/>
                  <a:ea typeface="Meiryo" panose="020B0604030504040204" pitchFamily="34" charset="-128"/>
                </a:rPr>
                <a:t>6</a:t>
              </a:r>
              <a:r>
                <a:rPr kumimoji="1" lang="ja-JP" altLang="en-US" sz="1400">
                  <a:solidFill>
                    <a:srgbClr val="FFFFFF"/>
                  </a:solidFill>
                  <a:latin typeface="Meiryo" panose="020B0604030504040204" pitchFamily="34" charset="-128"/>
                  <a:ea typeface="Meiryo" panose="020B0604030504040204" pitchFamily="34" charset="-128"/>
                </a:rPr>
                <a:t>時限目</a:t>
              </a:r>
            </a:p>
          </p:txBody>
        </p:sp>
      </p:grpSp>
      <p:sp>
        <p:nvSpPr>
          <p:cNvPr id="34" name="正方形/長方形 33">
            <a:extLst>
              <a:ext uri="{FF2B5EF4-FFF2-40B4-BE49-F238E27FC236}">
                <a16:creationId xmlns:a16="http://schemas.microsoft.com/office/drawing/2014/main" id="{80647FBB-7D64-4CA0-0E2B-E63E4D329348}"/>
              </a:ext>
            </a:extLst>
          </p:cNvPr>
          <p:cNvSpPr/>
          <p:nvPr/>
        </p:nvSpPr>
        <p:spPr>
          <a:xfrm>
            <a:off x="9661799" y="2278949"/>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テキスト ボックス 109">
            <a:extLst>
              <a:ext uri="{FF2B5EF4-FFF2-40B4-BE49-F238E27FC236}">
                <a16:creationId xmlns:a16="http://schemas.microsoft.com/office/drawing/2014/main" id="{EB50FB28-E056-E2D9-E982-FC1DC4AD8F79}"/>
              </a:ext>
            </a:extLst>
          </p:cNvPr>
          <p:cNvSpPr txBox="1"/>
          <p:nvPr/>
        </p:nvSpPr>
        <p:spPr>
          <a:xfrm>
            <a:off x="177250" y="4102387"/>
            <a:ext cx="649537" cy="369332"/>
          </a:xfrm>
          <a:prstGeom prst="rect">
            <a:avLst/>
          </a:prstGeom>
          <a:noFill/>
        </p:spPr>
        <p:txBody>
          <a:bodyPr wrap="none" rtlCol="0">
            <a:spAutoFit/>
          </a:bodyPr>
          <a:lstStyle/>
          <a:p>
            <a:r>
              <a:rPr kumimoji="1" lang="en-US" altLang="ja-JP" dirty="0"/>
              <a:t>11</a:t>
            </a:r>
            <a:r>
              <a:rPr kumimoji="1" lang="ja-JP" altLang="en-US"/>
              <a:t>月</a:t>
            </a:r>
          </a:p>
        </p:txBody>
      </p:sp>
      <p:sp>
        <p:nvSpPr>
          <p:cNvPr id="54" name="正方形/長方形 53">
            <a:extLst>
              <a:ext uri="{FF2B5EF4-FFF2-40B4-BE49-F238E27FC236}">
                <a16:creationId xmlns:a16="http://schemas.microsoft.com/office/drawing/2014/main" id="{3C3A6A05-AA0C-F8F1-357E-E8D7FEBBE5A0}"/>
              </a:ext>
            </a:extLst>
          </p:cNvPr>
          <p:cNvSpPr/>
          <p:nvPr/>
        </p:nvSpPr>
        <p:spPr>
          <a:xfrm>
            <a:off x="7897080" y="4089053"/>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424417FD-DCDC-4A88-9823-5F7906B33D24}"/>
              </a:ext>
            </a:extLst>
          </p:cNvPr>
          <p:cNvSpPr/>
          <p:nvPr/>
        </p:nvSpPr>
        <p:spPr>
          <a:xfrm>
            <a:off x="9661800" y="4089053"/>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010BFAE0-A43B-CEF6-9038-22BD360352EB}"/>
              </a:ext>
            </a:extLst>
          </p:cNvPr>
          <p:cNvSpPr txBox="1"/>
          <p:nvPr/>
        </p:nvSpPr>
        <p:spPr>
          <a:xfrm>
            <a:off x="1295087" y="1377293"/>
            <a:ext cx="771365" cy="461665"/>
          </a:xfrm>
          <a:prstGeom prst="rect">
            <a:avLst/>
          </a:prstGeom>
          <a:noFill/>
        </p:spPr>
        <p:txBody>
          <a:bodyPr wrap="none" rtlCol="0">
            <a:spAutoFit/>
          </a:bodyPr>
          <a:lstStyle/>
          <a:p>
            <a:pPr algn="ctr"/>
            <a:r>
              <a:rPr kumimoji="1" lang="en-US" altLang="ja-JP" sz="2400" dirty="0"/>
              <a:t>Mon</a:t>
            </a:r>
            <a:endParaRPr kumimoji="1" lang="ja-JP" altLang="en-US" sz="2400"/>
          </a:p>
        </p:txBody>
      </p:sp>
      <p:sp>
        <p:nvSpPr>
          <p:cNvPr id="98" name="テキスト ボックス 97">
            <a:extLst>
              <a:ext uri="{FF2B5EF4-FFF2-40B4-BE49-F238E27FC236}">
                <a16:creationId xmlns:a16="http://schemas.microsoft.com/office/drawing/2014/main" id="{CA010C1B-37BE-E1AC-A33F-C50844920E6E}"/>
              </a:ext>
            </a:extLst>
          </p:cNvPr>
          <p:cNvSpPr txBox="1"/>
          <p:nvPr/>
        </p:nvSpPr>
        <p:spPr>
          <a:xfrm>
            <a:off x="3150636" y="1377293"/>
            <a:ext cx="632033" cy="461665"/>
          </a:xfrm>
          <a:prstGeom prst="rect">
            <a:avLst/>
          </a:prstGeom>
          <a:noFill/>
        </p:spPr>
        <p:txBody>
          <a:bodyPr wrap="none" rtlCol="0">
            <a:spAutoFit/>
          </a:bodyPr>
          <a:lstStyle/>
          <a:p>
            <a:pPr algn="ctr"/>
            <a:r>
              <a:rPr kumimoji="1" lang="en-US" altLang="ja-JP" sz="2400" dirty="0"/>
              <a:t>Tue</a:t>
            </a:r>
            <a:endParaRPr kumimoji="1" lang="ja-JP" altLang="en-US" sz="2400"/>
          </a:p>
        </p:txBody>
      </p:sp>
      <p:sp>
        <p:nvSpPr>
          <p:cNvPr id="99" name="テキスト ボックス 98">
            <a:extLst>
              <a:ext uri="{FF2B5EF4-FFF2-40B4-BE49-F238E27FC236}">
                <a16:creationId xmlns:a16="http://schemas.microsoft.com/office/drawing/2014/main" id="{CC3D08F9-16A0-3015-1D7F-2502A036BC49}"/>
              </a:ext>
            </a:extLst>
          </p:cNvPr>
          <p:cNvSpPr txBox="1"/>
          <p:nvPr/>
        </p:nvSpPr>
        <p:spPr>
          <a:xfrm>
            <a:off x="4870893" y="1377293"/>
            <a:ext cx="763286" cy="461665"/>
          </a:xfrm>
          <a:prstGeom prst="rect">
            <a:avLst/>
          </a:prstGeom>
          <a:noFill/>
        </p:spPr>
        <p:txBody>
          <a:bodyPr wrap="none" rtlCol="0">
            <a:spAutoFit/>
          </a:bodyPr>
          <a:lstStyle/>
          <a:p>
            <a:pPr algn="ctr"/>
            <a:r>
              <a:rPr kumimoji="1" lang="en-US" altLang="ja-JP" sz="2400" dirty="0"/>
              <a:t>Wed</a:t>
            </a:r>
            <a:endParaRPr kumimoji="1" lang="ja-JP" altLang="en-US" sz="2400"/>
          </a:p>
        </p:txBody>
      </p:sp>
      <p:sp>
        <p:nvSpPr>
          <p:cNvPr id="100" name="テキスト ボックス 99">
            <a:extLst>
              <a:ext uri="{FF2B5EF4-FFF2-40B4-BE49-F238E27FC236}">
                <a16:creationId xmlns:a16="http://schemas.microsoft.com/office/drawing/2014/main" id="{821D91DB-5F92-4D3D-316E-96185BC77B2B}"/>
              </a:ext>
            </a:extLst>
          </p:cNvPr>
          <p:cNvSpPr txBox="1"/>
          <p:nvPr/>
        </p:nvSpPr>
        <p:spPr>
          <a:xfrm>
            <a:off x="6708840" y="1377293"/>
            <a:ext cx="659156" cy="461665"/>
          </a:xfrm>
          <a:prstGeom prst="rect">
            <a:avLst/>
          </a:prstGeom>
          <a:noFill/>
        </p:spPr>
        <p:txBody>
          <a:bodyPr wrap="none" rtlCol="0">
            <a:spAutoFit/>
          </a:bodyPr>
          <a:lstStyle/>
          <a:p>
            <a:pPr algn="ctr"/>
            <a:r>
              <a:rPr kumimoji="1" lang="en-US" altLang="ja-JP" sz="2400" dirty="0"/>
              <a:t>Thu</a:t>
            </a:r>
            <a:endParaRPr kumimoji="1" lang="ja-JP" altLang="en-US" sz="2400"/>
          </a:p>
        </p:txBody>
      </p:sp>
      <p:sp>
        <p:nvSpPr>
          <p:cNvPr id="101" name="テキスト ボックス 100">
            <a:extLst>
              <a:ext uri="{FF2B5EF4-FFF2-40B4-BE49-F238E27FC236}">
                <a16:creationId xmlns:a16="http://schemas.microsoft.com/office/drawing/2014/main" id="{7331792F-D7D6-7B54-C049-3C17B4AFFA07}"/>
              </a:ext>
            </a:extLst>
          </p:cNvPr>
          <p:cNvSpPr txBox="1"/>
          <p:nvPr/>
        </p:nvSpPr>
        <p:spPr>
          <a:xfrm>
            <a:off x="8572469" y="1377293"/>
            <a:ext cx="503664" cy="461665"/>
          </a:xfrm>
          <a:prstGeom prst="rect">
            <a:avLst/>
          </a:prstGeom>
          <a:noFill/>
        </p:spPr>
        <p:txBody>
          <a:bodyPr wrap="none" rtlCol="0">
            <a:spAutoFit/>
          </a:bodyPr>
          <a:lstStyle/>
          <a:p>
            <a:pPr algn="ctr"/>
            <a:r>
              <a:rPr kumimoji="1" lang="en-US" altLang="ja-JP" sz="2400" dirty="0"/>
              <a:t>Fri</a:t>
            </a:r>
            <a:endParaRPr kumimoji="1" lang="ja-JP" altLang="en-US" sz="2400"/>
          </a:p>
        </p:txBody>
      </p:sp>
      <p:sp>
        <p:nvSpPr>
          <p:cNvPr id="102" name="テキスト ボックス 101">
            <a:extLst>
              <a:ext uri="{FF2B5EF4-FFF2-40B4-BE49-F238E27FC236}">
                <a16:creationId xmlns:a16="http://schemas.microsoft.com/office/drawing/2014/main" id="{F2775DC5-2651-4119-2DCC-38449E8B83CC}"/>
              </a:ext>
            </a:extLst>
          </p:cNvPr>
          <p:cNvSpPr txBox="1"/>
          <p:nvPr/>
        </p:nvSpPr>
        <p:spPr>
          <a:xfrm>
            <a:off x="10224504" y="1377293"/>
            <a:ext cx="572914" cy="461665"/>
          </a:xfrm>
          <a:prstGeom prst="rect">
            <a:avLst/>
          </a:prstGeom>
          <a:noFill/>
        </p:spPr>
        <p:txBody>
          <a:bodyPr wrap="none" rtlCol="0">
            <a:spAutoFit/>
          </a:bodyPr>
          <a:lstStyle/>
          <a:p>
            <a:pPr algn="ctr"/>
            <a:r>
              <a:rPr kumimoji="1" lang="en-US" altLang="ja-JP" sz="2400" dirty="0"/>
              <a:t>Sat</a:t>
            </a:r>
            <a:endParaRPr kumimoji="1" lang="ja-JP" altLang="en-US" sz="2400"/>
          </a:p>
        </p:txBody>
      </p:sp>
      <p:pic>
        <p:nvPicPr>
          <p:cNvPr id="88" name="グラフィックス 87">
            <a:extLst>
              <a:ext uri="{FF2B5EF4-FFF2-40B4-BE49-F238E27FC236}">
                <a16:creationId xmlns:a16="http://schemas.microsoft.com/office/drawing/2014/main" id="{A99CD21B-BB3B-BB4D-EED8-4FD14A5978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86746" y="804990"/>
            <a:ext cx="576000" cy="576000"/>
          </a:xfrm>
          <a:prstGeom prst="rect">
            <a:avLst/>
          </a:prstGeom>
        </p:spPr>
      </p:pic>
      <p:sp>
        <p:nvSpPr>
          <p:cNvPr id="89" name="テキスト ボックス 88">
            <a:extLst>
              <a:ext uri="{FF2B5EF4-FFF2-40B4-BE49-F238E27FC236}">
                <a16:creationId xmlns:a16="http://schemas.microsoft.com/office/drawing/2014/main" id="{BE63A7A3-F6F6-DC5B-92A0-21328AA7ECF8}"/>
              </a:ext>
            </a:extLst>
          </p:cNvPr>
          <p:cNvSpPr txBox="1"/>
          <p:nvPr/>
        </p:nvSpPr>
        <p:spPr>
          <a:xfrm>
            <a:off x="9732681" y="958235"/>
            <a:ext cx="1107996" cy="369332"/>
          </a:xfrm>
          <a:prstGeom prst="rect">
            <a:avLst/>
          </a:prstGeom>
          <a:noFill/>
        </p:spPr>
        <p:txBody>
          <a:bodyPr wrap="none" rtlCol="0">
            <a:spAutoFit/>
          </a:bodyPr>
          <a:lstStyle/>
          <a:p>
            <a:r>
              <a:rPr kumimoji="1" lang="ja-JP" altLang="en-US"/>
              <a:t>遠隔講義</a:t>
            </a:r>
          </a:p>
        </p:txBody>
      </p:sp>
      <p:grpSp>
        <p:nvGrpSpPr>
          <p:cNvPr id="92" name="グループ化 91">
            <a:extLst>
              <a:ext uri="{FF2B5EF4-FFF2-40B4-BE49-F238E27FC236}">
                <a16:creationId xmlns:a16="http://schemas.microsoft.com/office/drawing/2014/main" id="{186CF5F6-A482-BA1D-051C-AF158FBE7DB9}"/>
              </a:ext>
            </a:extLst>
          </p:cNvPr>
          <p:cNvGrpSpPr/>
          <p:nvPr/>
        </p:nvGrpSpPr>
        <p:grpSpPr>
          <a:xfrm>
            <a:off x="838199" y="3636247"/>
            <a:ext cx="1692000" cy="396000"/>
            <a:chOff x="838199" y="3636247"/>
            <a:chExt cx="1692000" cy="396000"/>
          </a:xfrm>
        </p:grpSpPr>
        <p:sp>
          <p:nvSpPr>
            <p:cNvPr id="42" name="正方形/長方形 41">
              <a:extLst>
                <a:ext uri="{FF2B5EF4-FFF2-40B4-BE49-F238E27FC236}">
                  <a16:creationId xmlns:a16="http://schemas.microsoft.com/office/drawing/2014/main" id="{856ABE63-353B-C59F-FC04-B3199891DE3C}"/>
                </a:ext>
              </a:extLst>
            </p:cNvPr>
            <p:cNvSpPr/>
            <p:nvPr/>
          </p:nvSpPr>
          <p:spPr>
            <a:xfrm>
              <a:off x="838199" y="3636247"/>
              <a:ext cx="1692000" cy="396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テキスト ボックス 106">
              <a:extLst>
                <a:ext uri="{FF2B5EF4-FFF2-40B4-BE49-F238E27FC236}">
                  <a16:creationId xmlns:a16="http://schemas.microsoft.com/office/drawing/2014/main" id="{7404F481-EFAF-663B-9A46-3E357D3F2771}"/>
                </a:ext>
              </a:extLst>
            </p:cNvPr>
            <p:cNvSpPr txBox="1"/>
            <p:nvPr/>
          </p:nvSpPr>
          <p:spPr>
            <a:xfrm>
              <a:off x="838199" y="3649581"/>
              <a:ext cx="418704" cy="369332"/>
            </a:xfrm>
            <a:prstGeom prst="rect">
              <a:avLst/>
            </a:prstGeom>
            <a:noFill/>
          </p:spPr>
          <p:txBody>
            <a:bodyPr wrap="none" rtlCol="0">
              <a:spAutoFit/>
            </a:bodyPr>
            <a:lstStyle/>
            <a:p>
              <a:r>
                <a:rPr lang="en-US" altLang="ja-JP" dirty="0">
                  <a:solidFill>
                    <a:srgbClr val="FFFFFF"/>
                  </a:solidFill>
                </a:rPr>
                <a:t>28</a:t>
              </a:r>
              <a:endParaRPr kumimoji="1" lang="ja-JP" altLang="en-US">
                <a:solidFill>
                  <a:srgbClr val="FFFFFF"/>
                </a:solidFill>
              </a:endParaRPr>
            </a:p>
          </p:txBody>
        </p:sp>
        <p:sp>
          <p:nvSpPr>
            <p:cNvPr id="130" name="テキスト ボックス 129">
              <a:extLst>
                <a:ext uri="{FF2B5EF4-FFF2-40B4-BE49-F238E27FC236}">
                  <a16:creationId xmlns:a16="http://schemas.microsoft.com/office/drawing/2014/main" id="{EB647BE1-22F5-E4A2-02C7-4D3E6F6D8193}"/>
                </a:ext>
              </a:extLst>
            </p:cNvPr>
            <p:cNvSpPr txBox="1"/>
            <p:nvPr/>
          </p:nvSpPr>
          <p:spPr>
            <a:xfrm>
              <a:off x="1447660" y="3692073"/>
              <a:ext cx="1071127" cy="307777"/>
            </a:xfrm>
            <a:prstGeom prst="rect">
              <a:avLst/>
            </a:prstGeom>
            <a:noFill/>
          </p:spPr>
          <p:txBody>
            <a:bodyPr wrap="none" rtlCol="0">
              <a:spAutoFit/>
            </a:bodyPr>
            <a:lstStyle/>
            <a:p>
              <a:pPr algn="r"/>
              <a:r>
                <a:rPr lang="en-US" altLang="ja-JP" sz="1400" dirty="0">
                  <a:solidFill>
                    <a:srgbClr val="FFFFFF"/>
                  </a:solidFill>
                  <a:latin typeface="+mj-ea"/>
                  <a:ea typeface="+mj-ea"/>
                </a:rPr>
                <a:t>5, 6</a:t>
              </a:r>
              <a:r>
                <a:rPr kumimoji="1" lang="ja-JP" altLang="en-US" sz="1400">
                  <a:solidFill>
                    <a:srgbClr val="FFFFFF"/>
                  </a:solidFill>
                  <a:latin typeface="+mj-ea"/>
                  <a:ea typeface="+mj-ea"/>
                </a:rPr>
                <a:t>時限目</a:t>
              </a:r>
            </a:p>
          </p:txBody>
        </p:sp>
      </p:grpSp>
      <p:sp>
        <p:nvSpPr>
          <p:cNvPr id="94" name="テキスト ボックス 93">
            <a:extLst>
              <a:ext uri="{FF2B5EF4-FFF2-40B4-BE49-F238E27FC236}">
                <a16:creationId xmlns:a16="http://schemas.microsoft.com/office/drawing/2014/main" id="{DE1F8CED-FD05-70C8-C576-47203C507316}"/>
              </a:ext>
            </a:extLst>
          </p:cNvPr>
          <p:cNvSpPr txBox="1"/>
          <p:nvPr/>
        </p:nvSpPr>
        <p:spPr>
          <a:xfrm>
            <a:off x="4452925" y="2298054"/>
            <a:ext cx="301685" cy="369332"/>
          </a:xfrm>
          <a:prstGeom prst="rect">
            <a:avLst/>
          </a:prstGeom>
          <a:noFill/>
        </p:spPr>
        <p:txBody>
          <a:bodyPr wrap="none" rtlCol="0">
            <a:spAutoFit/>
          </a:bodyPr>
          <a:lstStyle/>
          <a:p>
            <a:pPr algn="r"/>
            <a:r>
              <a:rPr kumimoji="1" lang="en-US" altLang="ja-JP" dirty="0">
                <a:solidFill>
                  <a:srgbClr val="FFFFFF"/>
                </a:solidFill>
              </a:rPr>
              <a:t>9</a:t>
            </a:r>
            <a:endParaRPr kumimoji="1" lang="ja-JP" altLang="en-US">
              <a:solidFill>
                <a:srgbClr val="FFFFFF"/>
              </a:solidFill>
            </a:endParaRPr>
          </a:p>
        </p:txBody>
      </p:sp>
      <p:sp>
        <p:nvSpPr>
          <p:cNvPr id="123" name="テキスト ボックス 122">
            <a:extLst>
              <a:ext uri="{FF2B5EF4-FFF2-40B4-BE49-F238E27FC236}">
                <a16:creationId xmlns:a16="http://schemas.microsoft.com/office/drawing/2014/main" id="{194576D4-FCEC-D029-9F81-E10F2539A74E}"/>
              </a:ext>
            </a:extLst>
          </p:cNvPr>
          <p:cNvSpPr txBox="1"/>
          <p:nvPr/>
        </p:nvSpPr>
        <p:spPr>
          <a:xfrm>
            <a:off x="4956777" y="2328832"/>
            <a:ext cx="1071127" cy="307777"/>
          </a:xfrm>
          <a:prstGeom prst="rect">
            <a:avLst/>
          </a:prstGeom>
          <a:noFill/>
        </p:spPr>
        <p:txBody>
          <a:bodyPr wrap="none" rtlCol="0">
            <a:spAutoFit/>
          </a:bodyPr>
          <a:lstStyle/>
          <a:p>
            <a:pPr algn="r"/>
            <a:r>
              <a:rPr lang="en-US" altLang="ja-JP" sz="1400" dirty="0">
                <a:solidFill>
                  <a:srgbClr val="FFFFFF"/>
                </a:solidFill>
                <a:latin typeface="+mj-ea"/>
                <a:ea typeface="+mj-ea"/>
              </a:rPr>
              <a:t>3, 4</a:t>
            </a:r>
            <a:r>
              <a:rPr lang="ja-JP" altLang="en-US" sz="1400">
                <a:solidFill>
                  <a:srgbClr val="FFFFFF"/>
                </a:solidFill>
                <a:latin typeface="+mj-ea"/>
                <a:ea typeface="+mj-ea"/>
              </a:rPr>
              <a:t>時限目</a:t>
            </a:r>
            <a:endParaRPr kumimoji="1" lang="ja-JP" altLang="en-US" sz="1400">
              <a:solidFill>
                <a:srgbClr val="FFFFFF"/>
              </a:solidFill>
              <a:latin typeface="+mj-ea"/>
              <a:ea typeface="+mj-ea"/>
            </a:endParaRPr>
          </a:p>
        </p:txBody>
      </p:sp>
      <p:sp>
        <p:nvSpPr>
          <p:cNvPr id="93" name="正方形/長方形 92">
            <a:extLst>
              <a:ext uri="{FF2B5EF4-FFF2-40B4-BE49-F238E27FC236}">
                <a16:creationId xmlns:a16="http://schemas.microsoft.com/office/drawing/2014/main" id="{FDEC43DD-1B66-FBBA-46A0-4CA7F2C19244}"/>
              </a:ext>
            </a:extLst>
          </p:cNvPr>
          <p:cNvSpPr/>
          <p:nvPr/>
        </p:nvSpPr>
        <p:spPr>
          <a:xfrm>
            <a:off x="4452924" y="1841812"/>
            <a:ext cx="301686" cy="369332"/>
          </a:xfrm>
          <a:prstGeom prst="rect">
            <a:avLst/>
          </a:prstGeom>
        </p:spPr>
        <p:txBody>
          <a:bodyPr wrap="none">
            <a:spAutoFit/>
          </a:bodyPr>
          <a:lstStyle/>
          <a:p>
            <a:r>
              <a:rPr lang="en-US" altLang="ja-JP" dirty="0">
                <a:solidFill>
                  <a:srgbClr val="FFFFFF"/>
                </a:solidFill>
              </a:rPr>
              <a:t>2</a:t>
            </a:r>
            <a:endParaRPr lang="ja-JP" altLang="en-US">
              <a:solidFill>
                <a:srgbClr val="FFFFFF"/>
              </a:solidFill>
            </a:endParaRPr>
          </a:p>
        </p:txBody>
      </p:sp>
      <p:sp>
        <p:nvSpPr>
          <p:cNvPr id="121" name="テキスト ボックス 120">
            <a:extLst>
              <a:ext uri="{FF2B5EF4-FFF2-40B4-BE49-F238E27FC236}">
                <a16:creationId xmlns:a16="http://schemas.microsoft.com/office/drawing/2014/main" id="{7A5B5D74-CECC-2909-84E7-A2DA298DA606}"/>
              </a:ext>
            </a:extLst>
          </p:cNvPr>
          <p:cNvSpPr txBox="1"/>
          <p:nvPr/>
        </p:nvSpPr>
        <p:spPr>
          <a:xfrm>
            <a:off x="4956777" y="1872590"/>
            <a:ext cx="1071127" cy="307777"/>
          </a:xfrm>
          <a:prstGeom prst="rect">
            <a:avLst/>
          </a:prstGeom>
          <a:noFill/>
        </p:spPr>
        <p:txBody>
          <a:bodyPr wrap="none" rtlCol="0">
            <a:spAutoFit/>
          </a:bodyPr>
          <a:lstStyle/>
          <a:p>
            <a:pPr algn="r"/>
            <a:r>
              <a:rPr kumimoji="1" lang="en-US" altLang="ja-JP" sz="1400" dirty="0">
                <a:solidFill>
                  <a:srgbClr val="FFFFFF"/>
                </a:solidFill>
                <a:latin typeface="Meiryo" panose="020B0604030504040204" pitchFamily="34" charset="-128"/>
                <a:ea typeface="Meiryo" panose="020B0604030504040204" pitchFamily="34" charset="-128"/>
              </a:rPr>
              <a:t>3, 4</a:t>
            </a:r>
            <a:r>
              <a:rPr kumimoji="1" lang="ja-JP" altLang="en-US" sz="1400">
                <a:solidFill>
                  <a:srgbClr val="FFFFFF"/>
                </a:solidFill>
                <a:latin typeface="Meiryo" panose="020B0604030504040204" pitchFamily="34" charset="-128"/>
                <a:ea typeface="Meiryo" panose="020B0604030504040204" pitchFamily="34" charset="-128"/>
              </a:rPr>
              <a:t>時限目</a:t>
            </a:r>
          </a:p>
        </p:txBody>
      </p:sp>
      <p:grpSp>
        <p:nvGrpSpPr>
          <p:cNvPr id="48" name="グループ化 47">
            <a:extLst>
              <a:ext uri="{FF2B5EF4-FFF2-40B4-BE49-F238E27FC236}">
                <a16:creationId xmlns:a16="http://schemas.microsoft.com/office/drawing/2014/main" id="{942227DC-37D5-B65D-800F-4FD62DE81F81}"/>
              </a:ext>
            </a:extLst>
          </p:cNvPr>
          <p:cNvGrpSpPr/>
          <p:nvPr/>
        </p:nvGrpSpPr>
        <p:grpSpPr>
          <a:xfrm>
            <a:off x="838199" y="4544603"/>
            <a:ext cx="10515601" cy="396000"/>
            <a:chOff x="838199" y="4544603"/>
            <a:chExt cx="10515601" cy="396000"/>
          </a:xfrm>
        </p:grpSpPr>
        <p:sp>
          <p:nvSpPr>
            <p:cNvPr id="61" name="正方形/長方形 60">
              <a:extLst>
                <a:ext uri="{FF2B5EF4-FFF2-40B4-BE49-F238E27FC236}">
                  <a16:creationId xmlns:a16="http://schemas.microsoft.com/office/drawing/2014/main" id="{49190403-90DF-E4D6-8DE2-D2B45F29D6D7}"/>
                </a:ext>
              </a:extLst>
            </p:cNvPr>
            <p:cNvSpPr/>
            <p:nvPr/>
          </p:nvSpPr>
          <p:spPr>
            <a:xfrm>
              <a:off x="7897080" y="4544603"/>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1507C2C1-AA15-E81A-EF67-A32145E14B42}"/>
                </a:ext>
              </a:extLst>
            </p:cNvPr>
            <p:cNvSpPr/>
            <p:nvPr/>
          </p:nvSpPr>
          <p:spPr>
            <a:xfrm>
              <a:off x="6132359" y="4544603"/>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60D5D6A-7D73-23E8-0CFC-1F6C56F0835A}"/>
                </a:ext>
              </a:extLst>
            </p:cNvPr>
            <p:cNvSpPr/>
            <p:nvPr/>
          </p:nvSpPr>
          <p:spPr>
            <a:xfrm>
              <a:off x="9661800" y="4544603"/>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9BE0A7DD-88DD-C5A1-8BDE-BA9FCC825C46}"/>
                </a:ext>
              </a:extLst>
            </p:cNvPr>
            <p:cNvSpPr/>
            <p:nvPr/>
          </p:nvSpPr>
          <p:spPr>
            <a:xfrm>
              <a:off x="838199" y="4544603"/>
              <a:ext cx="1692000" cy="396000"/>
            </a:xfrm>
            <a:prstGeom prst="rect">
              <a:avLst/>
            </a:prstGeom>
            <a:solidFill>
              <a:srgbClr val="FFCC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4AEEE72B-0C49-0A5A-6CC0-95B1C2C0B8F9}"/>
                </a:ext>
              </a:extLst>
            </p:cNvPr>
            <p:cNvSpPr/>
            <p:nvPr/>
          </p:nvSpPr>
          <p:spPr>
            <a:xfrm>
              <a:off x="2602919" y="4544603"/>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9FEC4D3C-05A4-592F-E56B-EFEE32FB2B3C}"/>
                </a:ext>
              </a:extLst>
            </p:cNvPr>
            <p:cNvSpPr/>
            <p:nvPr/>
          </p:nvSpPr>
          <p:spPr>
            <a:xfrm>
              <a:off x="4367639" y="4544603"/>
              <a:ext cx="1692000" cy="396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テキスト ボックス 111">
              <a:extLst>
                <a:ext uri="{FF2B5EF4-FFF2-40B4-BE49-F238E27FC236}">
                  <a16:creationId xmlns:a16="http://schemas.microsoft.com/office/drawing/2014/main" id="{025D9800-8F30-DDE2-C42B-42B40C73F53E}"/>
                </a:ext>
              </a:extLst>
            </p:cNvPr>
            <p:cNvSpPr txBox="1"/>
            <p:nvPr/>
          </p:nvSpPr>
          <p:spPr>
            <a:xfrm>
              <a:off x="896708" y="4557937"/>
              <a:ext cx="301686" cy="369332"/>
            </a:xfrm>
            <a:prstGeom prst="rect">
              <a:avLst/>
            </a:prstGeom>
            <a:noFill/>
          </p:spPr>
          <p:txBody>
            <a:bodyPr wrap="none" rtlCol="0">
              <a:spAutoFit/>
            </a:bodyPr>
            <a:lstStyle/>
            <a:p>
              <a:r>
                <a:rPr kumimoji="1" lang="en-US" altLang="ja-JP" dirty="0">
                  <a:solidFill>
                    <a:srgbClr val="181717"/>
                  </a:solidFill>
                </a:rPr>
                <a:t>4</a:t>
              </a:r>
              <a:endParaRPr kumimoji="1" lang="ja-JP" altLang="en-US">
                <a:solidFill>
                  <a:srgbClr val="181717"/>
                </a:solidFill>
              </a:endParaRPr>
            </a:p>
          </p:txBody>
        </p:sp>
        <p:sp>
          <p:nvSpPr>
            <p:cNvPr id="106" name="テキスト ボックス 105">
              <a:extLst>
                <a:ext uri="{FF2B5EF4-FFF2-40B4-BE49-F238E27FC236}">
                  <a16:creationId xmlns:a16="http://schemas.microsoft.com/office/drawing/2014/main" id="{5C421CD8-0D2C-19CE-62D7-710F9734ECC1}"/>
                </a:ext>
              </a:extLst>
            </p:cNvPr>
            <p:cNvSpPr txBox="1"/>
            <p:nvPr/>
          </p:nvSpPr>
          <p:spPr>
            <a:xfrm>
              <a:off x="4452924" y="4557937"/>
              <a:ext cx="301686" cy="369332"/>
            </a:xfrm>
            <a:prstGeom prst="rect">
              <a:avLst/>
            </a:prstGeom>
            <a:noFill/>
          </p:spPr>
          <p:txBody>
            <a:bodyPr wrap="none" rtlCol="0">
              <a:spAutoFit/>
            </a:bodyPr>
            <a:lstStyle/>
            <a:p>
              <a:r>
                <a:rPr lang="en-US" altLang="ja-JP" dirty="0">
                  <a:solidFill>
                    <a:schemeClr val="bg1"/>
                  </a:solidFill>
                </a:rPr>
                <a:t>6</a:t>
              </a:r>
              <a:endParaRPr kumimoji="1" lang="ja-JP" altLang="en-US">
                <a:solidFill>
                  <a:schemeClr val="bg1"/>
                </a:solidFill>
              </a:endParaRPr>
            </a:p>
          </p:txBody>
        </p:sp>
      </p:grpSp>
      <p:grpSp>
        <p:nvGrpSpPr>
          <p:cNvPr id="47" name="グループ化 46">
            <a:extLst>
              <a:ext uri="{FF2B5EF4-FFF2-40B4-BE49-F238E27FC236}">
                <a16:creationId xmlns:a16="http://schemas.microsoft.com/office/drawing/2014/main" id="{2562DC4D-715D-DDD9-307C-5214472D9777}"/>
              </a:ext>
            </a:extLst>
          </p:cNvPr>
          <p:cNvGrpSpPr/>
          <p:nvPr/>
        </p:nvGrpSpPr>
        <p:grpSpPr>
          <a:xfrm>
            <a:off x="838199" y="4997409"/>
            <a:ext cx="10515601" cy="396000"/>
            <a:chOff x="838199" y="4997409"/>
            <a:chExt cx="10515601" cy="396000"/>
          </a:xfrm>
        </p:grpSpPr>
        <p:sp>
          <p:nvSpPr>
            <p:cNvPr id="68" name="正方形/長方形 67">
              <a:extLst>
                <a:ext uri="{FF2B5EF4-FFF2-40B4-BE49-F238E27FC236}">
                  <a16:creationId xmlns:a16="http://schemas.microsoft.com/office/drawing/2014/main" id="{2E56BC98-A60C-09FE-F0A6-96FB7F78DEFF}"/>
                </a:ext>
              </a:extLst>
            </p:cNvPr>
            <p:cNvSpPr/>
            <p:nvPr/>
          </p:nvSpPr>
          <p:spPr>
            <a:xfrm>
              <a:off x="7897080" y="4997409"/>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7C1EEB96-EB9F-0C8B-F9CB-AF1B1B3BE1EC}"/>
                </a:ext>
              </a:extLst>
            </p:cNvPr>
            <p:cNvSpPr/>
            <p:nvPr/>
          </p:nvSpPr>
          <p:spPr>
            <a:xfrm>
              <a:off x="6132359" y="4997409"/>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34AA407C-44AE-0BBE-5FE1-997BEA85D31A}"/>
                </a:ext>
              </a:extLst>
            </p:cNvPr>
            <p:cNvSpPr/>
            <p:nvPr/>
          </p:nvSpPr>
          <p:spPr>
            <a:xfrm>
              <a:off x="9661800" y="4997409"/>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BE81C191-0E14-9685-7659-A0808BA6F8D3}"/>
                </a:ext>
              </a:extLst>
            </p:cNvPr>
            <p:cNvSpPr/>
            <p:nvPr/>
          </p:nvSpPr>
          <p:spPr>
            <a:xfrm>
              <a:off x="838199" y="4997409"/>
              <a:ext cx="1692000" cy="396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8D4F7F2B-1307-79AA-3883-6AED3069B897}"/>
                </a:ext>
              </a:extLst>
            </p:cNvPr>
            <p:cNvSpPr/>
            <p:nvPr/>
          </p:nvSpPr>
          <p:spPr>
            <a:xfrm>
              <a:off x="2602919" y="4997409"/>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4CABB526-B8FE-BA65-42E9-5B1BA07786E0}"/>
                </a:ext>
              </a:extLst>
            </p:cNvPr>
            <p:cNvSpPr/>
            <p:nvPr/>
          </p:nvSpPr>
          <p:spPr>
            <a:xfrm>
              <a:off x="4367639" y="4997409"/>
              <a:ext cx="1692000" cy="39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テキスト ボックス 113">
              <a:extLst>
                <a:ext uri="{FF2B5EF4-FFF2-40B4-BE49-F238E27FC236}">
                  <a16:creationId xmlns:a16="http://schemas.microsoft.com/office/drawing/2014/main" id="{B67492F0-20FE-C47D-FC90-C15D654B6858}"/>
                </a:ext>
              </a:extLst>
            </p:cNvPr>
            <p:cNvSpPr txBox="1"/>
            <p:nvPr/>
          </p:nvSpPr>
          <p:spPr>
            <a:xfrm>
              <a:off x="838199" y="5010743"/>
              <a:ext cx="418704" cy="369332"/>
            </a:xfrm>
            <a:prstGeom prst="rect">
              <a:avLst/>
            </a:prstGeom>
            <a:noFill/>
          </p:spPr>
          <p:txBody>
            <a:bodyPr wrap="none" rtlCol="0">
              <a:spAutoFit/>
            </a:bodyPr>
            <a:lstStyle/>
            <a:p>
              <a:r>
                <a:rPr lang="en-US" altLang="ja-JP" dirty="0">
                  <a:solidFill>
                    <a:srgbClr val="FFFFFF"/>
                  </a:solidFill>
                </a:rPr>
                <a:t>11</a:t>
              </a:r>
              <a:endParaRPr kumimoji="1" lang="ja-JP" altLang="en-US">
                <a:solidFill>
                  <a:srgbClr val="FFFFFF"/>
                </a:solidFill>
              </a:endParaRPr>
            </a:p>
          </p:txBody>
        </p:sp>
        <p:sp>
          <p:nvSpPr>
            <p:cNvPr id="140" name="テキスト ボックス 139">
              <a:extLst>
                <a:ext uri="{FF2B5EF4-FFF2-40B4-BE49-F238E27FC236}">
                  <a16:creationId xmlns:a16="http://schemas.microsoft.com/office/drawing/2014/main" id="{B4E28BEC-6D25-97D9-340F-061E407AE251}"/>
                </a:ext>
              </a:extLst>
            </p:cNvPr>
            <p:cNvSpPr txBox="1"/>
            <p:nvPr/>
          </p:nvSpPr>
          <p:spPr>
            <a:xfrm>
              <a:off x="1459071" y="5041521"/>
              <a:ext cx="1071127" cy="307777"/>
            </a:xfrm>
            <a:prstGeom prst="rect">
              <a:avLst/>
            </a:prstGeom>
            <a:noFill/>
          </p:spPr>
          <p:txBody>
            <a:bodyPr wrap="none" rtlCol="0">
              <a:spAutoFit/>
            </a:bodyPr>
            <a:lstStyle/>
            <a:p>
              <a:pPr algn="r"/>
              <a:r>
                <a:rPr kumimoji="1" lang="en-US" altLang="ja-JP" sz="1400" dirty="0">
                  <a:solidFill>
                    <a:srgbClr val="FFFFFF"/>
                  </a:solidFill>
                  <a:latin typeface="+mn-ea"/>
                </a:rPr>
                <a:t>5, 6</a:t>
              </a:r>
              <a:r>
                <a:rPr kumimoji="1" lang="ja-JP" altLang="en-US" sz="1400">
                  <a:solidFill>
                    <a:srgbClr val="FFFFFF"/>
                  </a:solidFill>
                  <a:latin typeface="+mn-ea"/>
                </a:rPr>
                <a:t>時限目</a:t>
              </a:r>
            </a:p>
          </p:txBody>
        </p:sp>
        <p:pic>
          <p:nvPicPr>
            <p:cNvPr id="85" name="グラフィックス 84">
              <a:extLst>
                <a:ext uri="{FF2B5EF4-FFF2-40B4-BE49-F238E27FC236}">
                  <a16:creationId xmlns:a16="http://schemas.microsoft.com/office/drawing/2014/main" id="{7F3D0FCA-0413-4B2C-5530-43C1832165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7964" y="5074414"/>
              <a:ext cx="288000" cy="288000"/>
            </a:xfrm>
            <a:prstGeom prst="rect">
              <a:avLst/>
            </a:prstGeom>
          </p:spPr>
        </p:pic>
        <p:sp>
          <p:nvSpPr>
            <p:cNvPr id="44" name="テキスト ボックス 43">
              <a:extLst>
                <a:ext uri="{FF2B5EF4-FFF2-40B4-BE49-F238E27FC236}">
                  <a16:creationId xmlns:a16="http://schemas.microsoft.com/office/drawing/2014/main" id="{AE4D0A94-8715-59F9-00D9-32920911D43B}"/>
                </a:ext>
              </a:extLst>
            </p:cNvPr>
            <p:cNvSpPr txBox="1"/>
            <p:nvPr/>
          </p:nvSpPr>
          <p:spPr>
            <a:xfrm>
              <a:off x="4367638" y="5010743"/>
              <a:ext cx="418704" cy="369332"/>
            </a:xfrm>
            <a:prstGeom prst="rect">
              <a:avLst/>
            </a:prstGeom>
            <a:noFill/>
          </p:spPr>
          <p:txBody>
            <a:bodyPr wrap="none" rtlCol="0">
              <a:spAutoFit/>
            </a:bodyPr>
            <a:lstStyle/>
            <a:p>
              <a:r>
                <a:rPr kumimoji="1" lang="en-US" altLang="ja-JP" dirty="0">
                  <a:solidFill>
                    <a:srgbClr val="FFFFFF"/>
                  </a:solidFill>
                </a:rPr>
                <a:t>13</a:t>
              </a:r>
              <a:endParaRPr kumimoji="1" lang="ja-JP" altLang="en-US">
                <a:solidFill>
                  <a:srgbClr val="FFFFFF"/>
                </a:solidFill>
              </a:endParaRPr>
            </a:p>
          </p:txBody>
        </p:sp>
        <p:sp>
          <p:nvSpPr>
            <p:cNvPr id="45" name="テキスト ボックス 44">
              <a:extLst>
                <a:ext uri="{FF2B5EF4-FFF2-40B4-BE49-F238E27FC236}">
                  <a16:creationId xmlns:a16="http://schemas.microsoft.com/office/drawing/2014/main" id="{82AF932C-442A-4240-88A4-E0FCBB54DCE9}"/>
                </a:ext>
              </a:extLst>
            </p:cNvPr>
            <p:cNvSpPr txBox="1"/>
            <p:nvPr/>
          </p:nvSpPr>
          <p:spPr>
            <a:xfrm>
              <a:off x="5033392" y="5041521"/>
              <a:ext cx="1026243" cy="307777"/>
            </a:xfrm>
            <a:prstGeom prst="rect">
              <a:avLst/>
            </a:prstGeom>
            <a:noFill/>
          </p:spPr>
          <p:txBody>
            <a:bodyPr wrap="none" rtlCol="0">
              <a:spAutoFit/>
            </a:bodyPr>
            <a:lstStyle/>
            <a:p>
              <a:pPr algn="r"/>
              <a:r>
                <a:rPr lang="en-US" altLang="ja-JP" sz="1400" dirty="0">
                  <a:solidFill>
                    <a:srgbClr val="FFFFFF"/>
                  </a:solidFill>
                  <a:latin typeface="+mj-ea"/>
                  <a:ea typeface="+mj-ea"/>
                </a:rPr>
                <a:t>3</a:t>
              </a:r>
              <a:r>
                <a:rPr kumimoji="1" lang="en-US" altLang="ja-JP" sz="1400" dirty="0">
                  <a:solidFill>
                    <a:srgbClr val="FFFFFF"/>
                  </a:solidFill>
                  <a:latin typeface="+mj-ea"/>
                  <a:ea typeface="+mj-ea"/>
                </a:rPr>
                <a:t>-6</a:t>
              </a:r>
              <a:r>
                <a:rPr kumimoji="1" lang="ja-JP" altLang="en-US" sz="1400">
                  <a:solidFill>
                    <a:srgbClr val="FFFFFF"/>
                  </a:solidFill>
                  <a:latin typeface="+mj-ea"/>
                  <a:ea typeface="+mj-ea"/>
                </a:rPr>
                <a:t>時限目</a:t>
              </a:r>
            </a:p>
          </p:txBody>
        </p:sp>
      </p:grpSp>
      <p:grpSp>
        <p:nvGrpSpPr>
          <p:cNvPr id="120" name="グループ化 119">
            <a:extLst>
              <a:ext uri="{FF2B5EF4-FFF2-40B4-BE49-F238E27FC236}">
                <a16:creationId xmlns:a16="http://schemas.microsoft.com/office/drawing/2014/main" id="{BE3B77B7-E399-A257-0A63-DA088EDC68CC}"/>
              </a:ext>
            </a:extLst>
          </p:cNvPr>
          <p:cNvGrpSpPr/>
          <p:nvPr/>
        </p:nvGrpSpPr>
        <p:grpSpPr>
          <a:xfrm>
            <a:off x="832493" y="5913225"/>
            <a:ext cx="10527013" cy="396000"/>
            <a:chOff x="832493" y="5913225"/>
            <a:chExt cx="10527013" cy="396000"/>
          </a:xfrm>
        </p:grpSpPr>
        <p:sp>
          <p:nvSpPr>
            <p:cNvPr id="76" name="正方形/長方形 75">
              <a:extLst>
                <a:ext uri="{FF2B5EF4-FFF2-40B4-BE49-F238E27FC236}">
                  <a16:creationId xmlns:a16="http://schemas.microsoft.com/office/drawing/2014/main" id="{7CC7342D-54EF-5C2E-94BD-E23577AB1B96}"/>
                </a:ext>
              </a:extLst>
            </p:cNvPr>
            <p:cNvSpPr/>
            <p:nvPr/>
          </p:nvSpPr>
          <p:spPr>
            <a:xfrm>
              <a:off x="7902786" y="5913225"/>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977BB048-1F31-DE42-70C2-323812FDC312}"/>
                </a:ext>
              </a:extLst>
            </p:cNvPr>
            <p:cNvSpPr/>
            <p:nvPr/>
          </p:nvSpPr>
          <p:spPr>
            <a:xfrm>
              <a:off x="6138065" y="5913225"/>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D18C9C6D-BA1D-CBFD-D6A1-3812423629A2}"/>
                </a:ext>
              </a:extLst>
            </p:cNvPr>
            <p:cNvSpPr/>
            <p:nvPr/>
          </p:nvSpPr>
          <p:spPr>
            <a:xfrm>
              <a:off x="9667506" y="5913225"/>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CF78A312-8A56-FCCE-8172-ADFB4D519248}"/>
                </a:ext>
              </a:extLst>
            </p:cNvPr>
            <p:cNvSpPr/>
            <p:nvPr/>
          </p:nvSpPr>
          <p:spPr>
            <a:xfrm>
              <a:off x="843905" y="5913225"/>
              <a:ext cx="1692000" cy="39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75BB1119-47EC-47D8-8A3D-0A967FA25FAD}"/>
                </a:ext>
              </a:extLst>
            </p:cNvPr>
            <p:cNvSpPr/>
            <p:nvPr/>
          </p:nvSpPr>
          <p:spPr>
            <a:xfrm>
              <a:off x="2608625" y="5913225"/>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a:extLst>
                <a:ext uri="{FF2B5EF4-FFF2-40B4-BE49-F238E27FC236}">
                  <a16:creationId xmlns:a16="http://schemas.microsoft.com/office/drawing/2014/main" id="{A996ADD8-A6EB-6006-6527-9690DD10E30E}"/>
                </a:ext>
              </a:extLst>
            </p:cNvPr>
            <p:cNvSpPr/>
            <p:nvPr/>
          </p:nvSpPr>
          <p:spPr>
            <a:xfrm>
              <a:off x="4373345" y="5913225"/>
              <a:ext cx="1692000" cy="39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テキスト ボックス 112">
              <a:extLst>
                <a:ext uri="{FF2B5EF4-FFF2-40B4-BE49-F238E27FC236}">
                  <a16:creationId xmlns:a16="http://schemas.microsoft.com/office/drawing/2014/main" id="{E935ABA9-315F-9FE2-CA76-653DABA4DCFA}"/>
                </a:ext>
              </a:extLst>
            </p:cNvPr>
            <p:cNvSpPr txBox="1"/>
            <p:nvPr/>
          </p:nvSpPr>
          <p:spPr>
            <a:xfrm>
              <a:off x="832493" y="5926559"/>
              <a:ext cx="418704" cy="369332"/>
            </a:xfrm>
            <a:prstGeom prst="rect">
              <a:avLst/>
            </a:prstGeom>
            <a:noFill/>
          </p:spPr>
          <p:txBody>
            <a:bodyPr wrap="none" rtlCol="0">
              <a:spAutoFit/>
            </a:bodyPr>
            <a:lstStyle/>
            <a:p>
              <a:r>
                <a:rPr lang="en-US" altLang="ja-JP" dirty="0">
                  <a:solidFill>
                    <a:srgbClr val="FFFFFF"/>
                  </a:solidFill>
                </a:rPr>
                <a:t>25</a:t>
              </a:r>
              <a:endParaRPr kumimoji="1" lang="ja-JP" altLang="en-US">
                <a:solidFill>
                  <a:srgbClr val="FFFFFF"/>
                </a:solidFill>
              </a:endParaRPr>
            </a:p>
          </p:txBody>
        </p:sp>
        <p:sp>
          <p:nvSpPr>
            <p:cNvPr id="115" name="テキスト ボックス 114">
              <a:extLst>
                <a:ext uri="{FF2B5EF4-FFF2-40B4-BE49-F238E27FC236}">
                  <a16:creationId xmlns:a16="http://schemas.microsoft.com/office/drawing/2014/main" id="{76365FDD-0051-8B98-C270-E4BA64C8F366}"/>
                </a:ext>
              </a:extLst>
            </p:cNvPr>
            <p:cNvSpPr txBox="1"/>
            <p:nvPr/>
          </p:nvSpPr>
          <p:spPr>
            <a:xfrm>
              <a:off x="1801217" y="5957337"/>
              <a:ext cx="723276" cy="307777"/>
            </a:xfrm>
            <a:prstGeom prst="rect">
              <a:avLst/>
            </a:prstGeom>
            <a:noFill/>
          </p:spPr>
          <p:txBody>
            <a:bodyPr wrap="none" rtlCol="0">
              <a:spAutoFit/>
            </a:bodyPr>
            <a:lstStyle/>
            <a:p>
              <a:pPr algn="r"/>
              <a:r>
                <a:rPr lang="ja-JP" altLang="en-US" sz="1400">
                  <a:solidFill>
                    <a:srgbClr val="FFFFFF"/>
                  </a:solidFill>
                  <a:latin typeface="Meiryo" panose="020B0604030504040204" pitchFamily="34" charset="-128"/>
                  <a:ea typeface="Meiryo" panose="020B0604030504040204" pitchFamily="34" charset="-128"/>
                </a:rPr>
                <a:t>試験？</a:t>
              </a:r>
              <a:endParaRPr kumimoji="1" lang="ja-JP" altLang="en-US" sz="1400">
                <a:solidFill>
                  <a:srgbClr val="FFFFFF"/>
                </a:solidFill>
                <a:latin typeface="Meiryo" panose="020B0604030504040204" pitchFamily="34" charset="-128"/>
                <a:ea typeface="Meiryo" panose="020B0604030504040204" pitchFamily="34" charset="-128"/>
              </a:endParaRPr>
            </a:p>
          </p:txBody>
        </p:sp>
        <p:sp>
          <p:nvSpPr>
            <p:cNvPr id="118" name="テキスト ボックス 117">
              <a:extLst>
                <a:ext uri="{FF2B5EF4-FFF2-40B4-BE49-F238E27FC236}">
                  <a16:creationId xmlns:a16="http://schemas.microsoft.com/office/drawing/2014/main" id="{49595EF9-FD45-C153-5569-B79E920230EE}"/>
                </a:ext>
              </a:extLst>
            </p:cNvPr>
            <p:cNvSpPr txBox="1"/>
            <p:nvPr/>
          </p:nvSpPr>
          <p:spPr>
            <a:xfrm>
              <a:off x="4361936" y="5926559"/>
              <a:ext cx="418704" cy="369332"/>
            </a:xfrm>
            <a:prstGeom prst="rect">
              <a:avLst/>
            </a:prstGeom>
            <a:noFill/>
          </p:spPr>
          <p:txBody>
            <a:bodyPr wrap="none" rtlCol="0">
              <a:spAutoFit/>
            </a:bodyPr>
            <a:lstStyle/>
            <a:p>
              <a:r>
                <a:rPr lang="en-US" altLang="ja-JP" dirty="0">
                  <a:solidFill>
                    <a:srgbClr val="FFFFFF"/>
                  </a:solidFill>
                </a:rPr>
                <a:t>27</a:t>
              </a:r>
              <a:endParaRPr kumimoji="1" lang="ja-JP" altLang="en-US">
                <a:solidFill>
                  <a:srgbClr val="FFFFFF"/>
                </a:solidFill>
              </a:endParaRPr>
            </a:p>
          </p:txBody>
        </p:sp>
        <p:sp>
          <p:nvSpPr>
            <p:cNvPr id="119" name="テキスト ボックス 118">
              <a:extLst>
                <a:ext uri="{FF2B5EF4-FFF2-40B4-BE49-F238E27FC236}">
                  <a16:creationId xmlns:a16="http://schemas.microsoft.com/office/drawing/2014/main" id="{F399C284-B33D-A564-A49B-8B7BD48560F2}"/>
                </a:ext>
              </a:extLst>
            </p:cNvPr>
            <p:cNvSpPr txBox="1"/>
            <p:nvPr/>
          </p:nvSpPr>
          <p:spPr>
            <a:xfrm>
              <a:off x="5330660" y="5957337"/>
              <a:ext cx="723276" cy="307777"/>
            </a:xfrm>
            <a:prstGeom prst="rect">
              <a:avLst/>
            </a:prstGeom>
            <a:noFill/>
          </p:spPr>
          <p:txBody>
            <a:bodyPr wrap="none" rtlCol="0">
              <a:spAutoFit/>
            </a:bodyPr>
            <a:lstStyle/>
            <a:p>
              <a:pPr algn="r"/>
              <a:r>
                <a:rPr lang="ja-JP" altLang="en-US" sz="1400">
                  <a:solidFill>
                    <a:srgbClr val="FFFFFF"/>
                  </a:solidFill>
                  <a:latin typeface="Meiryo" panose="020B0604030504040204" pitchFamily="34" charset="-128"/>
                  <a:ea typeface="Meiryo" panose="020B0604030504040204" pitchFamily="34" charset="-128"/>
                </a:rPr>
                <a:t>試験？</a:t>
              </a:r>
              <a:endParaRPr kumimoji="1" lang="ja-JP" altLang="en-US" sz="1400">
                <a:solidFill>
                  <a:srgbClr val="FFFFFF"/>
                </a:solidFill>
                <a:latin typeface="Meiryo" panose="020B0604030504040204" pitchFamily="34" charset="-128"/>
                <a:ea typeface="Meiryo" panose="020B0604030504040204" pitchFamily="34" charset="-128"/>
              </a:endParaRPr>
            </a:p>
          </p:txBody>
        </p:sp>
      </p:grpSp>
      <p:sp>
        <p:nvSpPr>
          <p:cNvPr id="10" name="正方形/長方形 9">
            <a:extLst>
              <a:ext uri="{FF2B5EF4-FFF2-40B4-BE49-F238E27FC236}">
                <a16:creationId xmlns:a16="http://schemas.microsoft.com/office/drawing/2014/main" id="{27117741-EDA9-2C2A-5875-811357B6283F}"/>
              </a:ext>
            </a:extLst>
          </p:cNvPr>
          <p:cNvSpPr/>
          <p:nvPr/>
        </p:nvSpPr>
        <p:spPr>
          <a:xfrm>
            <a:off x="838199" y="2730635"/>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5D8B640B-45AC-A169-9C8E-9744A259BC3A}"/>
              </a:ext>
            </a:extLst>
          </p:cNvPr>
          <p:cNvSpPr/>
          <p:nvPr/>
        </p:nvSpPr>
        <p:spPr>
          <a:xfrm>
            <a:off x="4373345" y="3186185"/>
            <a:ext cx="1692000" cy="396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0DDDDA1B-40E0-7C13-7F2C-B3437C00BD47}"/>
              </a:ext>
            </a:extLst>
          </p:cNvPr>
          <p:cNvSpPr txBox="1"/>
          <p:nvPr/>
        </p:nvSpPr>
        <p:spPr>
          <a:xfrm>
            <a:off x="4335906" y="3197682"/>
            <a:ext cx="418704" cy="369332"/>
          </a:xfrm>
          <a:prstGeom prst="rect">
            <a:avLst/>
          </a:prstGeom>
          <a:noFill/>
        </p:spPr>
        <p:txBody>
          <a:bodyPr wrap="none" rtlCol="0">
            <a:spAutoFit/>
          </a:bodyPr>
          <a:lstStyle/>
          <a:p>
            <a:r>
              <a:rPr kumimoji="1" lang="en-US" altLang="ja-JP" dirty="0">
                <a:solidFill>
                  <a:srgbClr val="FFFFFF"/>
                </a:solidFill>
              </a:rPr>
              <a:t>23</a:t>
            </a:r>
            <a:endParaRPr kumimoji="1" lang="ja-JP" altLang="en-US">
              <a:solidFill>
                <a:srgbClr val="FFFFFF"/>
              </a:solidFill>
            </a:endParaRPr>
          </a:p>
        </p:txBody>
      </p:sp>
      <p:sp>
        <p:nvSpPr>
          <p:cNvPr id="12" name="テキスト ボックス 11">
            <a:extLst>
              <a:ext uri="{FF2B5EF4-FFF2-40B4-BE49-F238E27FC236}">
                <a16:creationId xmlns:a16="http://schemas.microsoft.com/office/drawing/2014/main" id="{745040BF-1BCA-1E2D-E217-87BD36E42ECC}"/>
              </a:ext>
            </a:extLst>
          </p:cNvPr>
          <p:cNvSpPr txBox="1"/>
          <p:nvPr/>
        </p:nvSpPr>
        <p:spPr>
          <a:xfrm>
            <a:off x="4900670" y="3236006"/>
            <a:ext cx="1127232" cy="307777"/>
          </a:xfrm>
          <a:prstGeom prst="rect">
            <a:avLst/>
          </a:prstGeom>
          <a:noFill/>
        </p:spPr>
        <p:txBody>
          <a:bodyPr wrap="none" rtlCol="0">
            <a:spAutoFit/>
          </a:bodyPr>
          <a:lstStyle/>
          <a:p>
            <a:pPr algn="r"/>
            <a:r>
              <a:rPr lang="en-US" altLang="ja-JP" sz="1400" dirty="0">
                <a:solidFill>
                  <a:srgbClr val="FFFFFF"/>
                </a:solidFill>
                <a:latin typeface="+mj-ea"/>
                <a:ea typeface="+mj-ea"/>
              </a:rPr>
              <a:t>3〜6</a:t>
            </a:r>
            <a:r>
              <a:rPr kumimoji="1" lang="ja-JP" altLang="en-US" sz="1400">
                <a:solidFill>
                  <a:srgbClr val="FFFFFF"/>
                </a:solidFill>
                <a:latin typeface="+mj-ea"/>
                <a:ea typeface="+mj-ea"/>
              </a:rPr>
              <a:t>時限目</a:t>
            </a:r>
          </a:p>
        </p:txBody>
      </p:sp>
      <p:pic>
        <p:nvPicPr>
          <p:cNvPr id="19" name="グラフィックス 18">
            <a:extLst>
              <a:ext uri="{FF2B5EF4-FFF2-40B4-BE49-F238E27FC236}">
                <a16:creationId xmlns:a16="http://schemas.microsoft.com/office/drawing/2014/main" id="{EEDE3FB6-CEC9-BEFC-E8F2-F5D9FC4F10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5650" y="3682472"/>
            <a:ext cx="288000" cy="288000"/>
          </a:xfrm>
          <a:prstGeom prst="rect">
            <a:avLst/>
          </a:prstGeom>
        </p:spPr>
      </p:pic>
      <p:sp>
        <p:nvSpPr>
          <p:cNvPr id="20" name="正方形/長方形 19">
            <a:extLst>
              <a:ext uri="{FF2B5EF4-FFF2-40B4-BE49-F238E27FC236}">
                <a16:creationId xmlns:a16="http://schemas.microsoft.com/office/drawing/2014/main" id="{446DAC1C-B3C4-2EA4-1554-CA3AA43D96A7}"/>
              </a:ext>
            </a:extLst>
          </p:cNvPr>
          <p:cNvSpPr/>
          <p:nvPr/>
        </p:nvSpPr>
        <p:spPr>
          <a:xfrm>
            <a:off x="4367639" y="3652387"/>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7" name="グループ化 76">
            <a:extLst>
              <a:ext uri="{FF2B5EF4-FFF2-40B4-BE49-F238E27FC236}">
                <a16:creationId xmlns:a16="http://schemas.microsoft.com/office/drawing/2014/main" id="{606561C7-D4E3-E960-8BAA-ACDC752BA02F}"/>
              </a:ext>
            </a:extLst>
          </p:cNvPr>
          <p:cNvGrpSpPr/>
          <p:nvPr/>
        </p:nvGrpSpPr>
        <p:grpSpPr>
          <a:xfrm>
            <a:off x="4341326" y="3636247"/>
            <a:ext cx="1729439" cy="396000"/>
            <a:chOff x="4341326" y="3651213"/>
            <a:chExt cx="1729439" cy="396000"/>
          </a:xfrm>
        </p:grpSpPr>
        <p:sp>
          <p:nvSpPr>
            <p:cNvPr id="41" name="正方形/長方形 40">
              <a:extLst>
                <a:ext uri="{FF2B5EF4-FFF2-40B4-BE49-F238E27FC236}">
                  <a16:creationId xmlns:a16="http://schemas.microsoft.com/office/drawing/2014/main" id="{27E2E7E7-6EAC-E765-9993-799C24A3D606}"/>
                </a:ext>
              </a:extLst>
            </p:cNvPr>
            <p:cNvSpPr/>
            <p:nvPr/>
          </p:nvSpPr>
          <p:spPr>
            <a:xfrm>
              <a:off x="4378765" y="3651213"/>
              <a:ext cx="1692000" cy="396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441D7146-E4B0-1A6F-8464-2FB9B1755564}"/>
                </a:ext>
              </a:extLst>
            </p:cNvPr>
            <p:cNvSpPr txBox="1"/>
            <p:nvPr/>
          </p:nvSpPr>
          <p:spPr>
            <a:xfrm>
              <a:off x="4341326" y="3662710"/>
              <a:ext cx="418704" cy="369332"/>
            </a:xfrm>
            <a:prstGeom prst="rect">
              <a:avLst/>
            </a:prstGeom>
            <a:noFill/>
          </p:spPr>
          <p:txBody>
            <a:bodyPr wrap="none" rtlCol="0">
              <a:spAutoFit/>
            </a:bodyPr>
            <a:lstStyle/>
            <a:p>
              <a:r>
                <a:rPr kumimoji="1" lang="en-US" altLang="ja-JP" dirty="0">
                  <a:solidFill>
                    <a:srgbClr val="FFFFFF"/>
                  </a:solidFill>
                </a:rPr>
                <a:t>30</a:t>
              </a:r>
              <a:endParaRPr kumimoji="1" lang="ja-JP" altLang="en-US">
                <a:solidFill>
                  <a:srgbClr val="FFFFFF"/>
                </a:solidFill>
              </a:endParaRPr>
            </a:p>
          </p:txBody>
        </p:sp>
        <p:sp>
          <p:nvSpPr>
            <p:cNvPr id="55" name="テキスト ボックス 54">
              <a:extLst>
                <a:ext uri="{FF2B5EF4-FFF2-40B4-BE49-F238E27FC236}">
                  <a16:creationId xmlns:a16="http://schemas.microsoft.com/office/drawing/2014/main" id="{6645A58E-37B2-B069-7FF9-8BB2E7EB1E93}"/>
                </a:ext>
              </a:extLst>
            </p:cNvPr>
            <p:cNvSpPr txBox="1"/>
            <p:nvPr/>
          </p:nvSpPr>
          <p:spPr>
            <a:xfrm>
              <a:off x="4962195" y="3701034"/>
              <a:ext cx="1071127" cy="307777"/>
            </a:xfrm>
            <a:prstGeom prst="rect">
              <a:avLst/>
            </a:prstGeom>
            <a:noFill/>
          </p:spPr>
          <p:txBody>
            <a:bodyPr wrap="none" rtlCol="0">
              <a:spAutoFit/>
            </a:bodyPr>
            <a:lstStyle/>
            <a:p>
              <a:pPr algn="r"/>
              <a:r>
                <a:rPr lang="en-US" altLang="ja-JP" sz="1400" dirty="0">
                  <a:solidFill>
                    <a:srgbClr val="FFFFFF"/>
                  </a:solidFill>
                  <a:latin typeface="+mj-ea"/>
                  <a:ea typeface="+mj-ea"/>
                </a:rPr>
                <a:t>3, 4</a:t>
              </a:r>
              <a:r>
                <a:rPr kumimoji="1" lang="ja-JP" altLang="en-US" sz="1400">
                  <a:solidFill>
                    <a:srgbClr val="FFFFFF"/>
                  </a:solidFill>
                  <a:latin typeface="+mj-ea"/>
                  <a:ea typeface="+mj-ea"/>
                </a:rPr>
                <a:t>時限目</a:t>
              </a:r>
            </a:p>
          </p:txBody>
        </p:sp>
        <p:pic>
          <p:nvPicPr>
            <p:cNvPr id="69" name="グラフィックス 68">
              <a:extLst>
                <a:ext uri="{FF2B5EF4-FFF2-40B4-BE49-F238E27FC236}">
                  <a16:creationId xmlns:a16="http://schemas.microsoft.com/office/drawing/2014/main" id="{67772055-52E9-1158-5583-6564E41C31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696" y="3689770"/>
              <a:ext cx="288000" cy="288000"/>
            </a:xfrm>
            <a:prstGeom prst="rect">
              <a:avLst/>
            </a:prstGeom>
          </p:spPr>
        </p:pic>
      </p:grpSp>
      <p:sp>
        <p:nvSpPr>
          <p:cNvPr id="111" name="正方形/長方形 110">
            <a:extLst>
              <a:ext uri="{FF2B5EF4-FFF2-40B4-BE49-F238E27FC236}">
                <a16:creationId xmlns:a16="http://schemas.microsoft.com/office/drawing/2014/main" id="{39E1519E-9CF8-34F7-D29F-182B5E2B17F6}"/>
              </a:ext>
            </a:extLst>
          </p:cNvPr>
          <p:cNvSpPr/>
          <p:nvPr/>
        </p:nvSpPr>
        <p:spPr>
          <a:xfrm>
            <a:off x="6130000" y="3628472"/>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5" name="グラフィックス 124">
            <a:extLst>
              <a:ext uri="{FF2B5EF4-FFF2-40B4-BE49-F238E27FC236}">
                <a16:creationId xmlns:a16="http://schemas.microsoft.com/office/drawing/2014/main" id="{B76A70D1-233C-E2D7-2974-B7B1A7BDBA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0307" y="4606061"/>
            <a:ext cx="288000" cy="288000"/>
          </a:xfrm>
          <a:prstGeom prst="rect">
            <a:avLst/>
          </a:prstGeom>
        </p:spPr>
      </p:pic>
      <p:sp>
        <p:nvSpPr>
          <p:cNvPr id="126" name="テキスト ボックス 125">
            <a:extLst>
              <a:ext uri="{FF2B5EF4-FFF2-40B4-BE49-F238E27FC236}">
                <a16:creationId xmlns:a16="http://schemas.microsoft.com/office/drawing/2014/main" id="{45168466-D347-A3AB-75C3-BA081B3A1A34}"/>
              </a:ext>
            </a:extLst>
          </p:cNvPr>
          <p:cNvSpPr txBox="1"/>
          <p:nvPr/>
        </p:nvSpPr>
        <p:spPr>
          <a:xfrm>
            <a:off x="1685897" y="4596174"/>
            <a:ext cx="902811" cy="307777"/>
          </a:xfrm>
          <a:prstGeom prst="rect">
            <a:avLst/>
          </a:prstGeom>
          <a:noFill/>
        </p:spPr>
        <p:txBody>
          <a:bodyPr wrap="none" rtlCol="0">
            <a:spAutoFit/>
          </a:bodyPr>
          <a:lstStyle/>
          <a:p>
            <a:pPr algn="r"/>
            <a:r>
              <a:rPr kumimoji="1" lang="ja-JP" altLang="en-US" sz="1400">
                <a:solidFill>
                  <a:srgbClr val="181717"/>
                </a:solidFill>
                <a:latin typeface="Meiryo" panose="020B0604030504040204" pitchFamily="34" charset="-128"/>
                <a:ea typeface="Meiryo" panose="020B0604030504040204" pitchFamily="34" charset="-128"/>
              </a:rPr>
              <a:t>振替休日</a:t>
            </a:r>
          </a:p>
        </p:txBody>
      </p:sp>
      <p:sp>
        <p:nvSpPr>
          <p:cNvPr id="133" name="テキスト ボックス 132">
            <a:extLst>
              <a:ext uri="{FF2B5EF4-FFF2-40B4-BE49-F238E27FC236}">
                <a16:creationId xmlns:a16="http://schemas.microsoft.com/office/drawing/2014/main" id="{39E72BB0-0B3C-8789-780C-32931F519479}"/>
              </a:ext>
            </a:extLst>
          </p:cNvPr>
          <p:cNvSpPr txBox="1"/>
          <p:nvPr/>
        </p:nvSpPr>
        <p:spPr>
          <a:xfrm>
            <a:off x="4367638" y="5460317"/>
            <a:ext cx="418704" cy="369332"/>
          </a:xfrm>
          <a:prstGeom prst="rect">
            <a:avLst/>
          </a:prstGeom>
          <a:noFill/>
        </p:spPr>
        <p:txBody>
          <a:bodyPr wrap="none" rtlCol="0">
            <a:spAutoFit/>
          </a:bodyPr>
          <a:lstStyle/>
          <a:p>
            <a:r>
              <a:rPr lang="en-US" altLang="ja-JP" dirty="0">
                <a:solidFill>
                  <a:srgbClr val="181717"/>
                </a:solidFill>
              </a:rPr>
              <a:t>20</a:t>
            </a:r>
            <a:endParaRPr kumimoji="1" lang="ja-JP" altLang="en-US">
              <a:solidFill>
                <a:srgbClr val="181717"/>
              </a:solidFill>
            </a:endParaRPr>
          </a:p>
        </p:txBody>
      </p:sp>
      <p:sp>
        <p:nvSpPr>
          <p:cNvPr id="33" name="正方形/長方形 32">
            <a:extLst>
              <a:ext uri="{FF2B5EF4-FFF2-40B4-BE49-F238E27FC236}">
                <a16:creationId xmlns:a16="http://schemas.microsoft.com/office/drawing/2014/main" id="{57206724-92B1-3B93-A632-1D986A3B2203}"/>
              </a:ext>
            </a:extLst>
          </p:cNvPr>
          <p:cNvSpPr/>
          <p:nvPr/>
        </p:nvSpPr>
        <p:spPr>
          <a:xfrm>
            <a:off x="7897079" y="2730635"/>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F6FFBAF1-7C35-4A81-77AA-2FF484309CA6}"/>
              </a:ext>
            </a:extLst>
          </p:cNvPr>
          <p:cNvSpPr/>
          <p:nvPr/>
        </p:nvSpPr>
        <p:spPr>
          <a:xfrm>
            <a:off x="6132359" y="2730635"/>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F43D0B07-EB3E-B085-BD45-09B51A081109}"/>
              </a:ext>
            </a:extLst>
          </p:cNvPr>
          <p:cNvSpPr/>
          <p:nvPr/>
        </p:nvSpPr>
        <p:spPr>
          <a:xfrm>
            <a:off x="2602919" y="2730635"/>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3DA36CAE-2D3C-1F68-4ECE-D3A914B661EF}"/>
              </a:ext>
            </a:extLst>
          </p:cNvPr>
          <p:cNvSpPr/>
          <p:nvPr/>
        </p:nvSpPr>
        <p:spPr>
          <a:xfrm>
            <a:off x="4367639" y="2730635"/>
            <a:ext cx="1692000" cy="39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5556D28F-AB21-97F0-72E3-78D74DDE0641}"/>
              </a:ext>
            </a:extLst>
          </p:cNvPr>
          <p:cNvGrpSpPr/>
          <p:nvPr/>
        </p:nvGrpSpPr>
        <p:grpSpPr>
          <a:xfrm>
            <a:off x="2589533" y="2730635"/>
            <a:ext cx="1705386" cy="396000"/>
            <a:chOff x="838199" y="2730635"/>
            <a:chExt cx="1705386" cy="396000"/>
          </a:xfrm>
        </p:grpSpPr>
        <p:sp>
          <p:nvSpPr>
            <p:cNvPr id="28" name="正方形/長方形 27">
              <a:extLst>
                <a:ext uri="{FF2B5EF4-FFF2-40B4-BE49-F238E27FC236}">
                  <a16:creationId xmlns:a16="http://schemas.microsoft.com/office/drawing/2014/main" id="{A7F80E65-AB6D-5F23-CA61-D6AD1E3523E0}"/>
                </a:ext>
              </a:extLst>
            </p:cNvPr>
            <p:cNvSpPr/>
            <p:nvPr/>
          </p:nvSpPr>
          <p:spPr>
            <a:xfrm>
              <a:off x="838199" y="2730635"/>
              <a:ext cx="1692000" cy="396000"/>
            </a:xfrm>
            <a:prstGeom prst="rect">
              <a:avLst/>
            </a:prstGeom>
            <a:solidFill>
              <a:srgbClr val="2F7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a:extLst>
                <a:ext uri="{FF2B5EF4-FFF2-40B4-BE49-F238E27FC236}">
                  <a16:creationId xmlns:a16="http://schemas.microsoft.com/office/drawing/2014/main" id="{6709312F-E8A9-ED30-B823-2AC6076DCC51}"/>
                </a:ext>
              </a:extLst>
            </p:cNvPr>
            <p:cNvSpPr txBox="1"/>
            <p:nvPr/>
          </p:nvSpPr>
          <p:spPr>
            <a:xfrm>
              <a:off x="838199" y="2736932"/>
              <a:ext cx="418704" cy="369332"/>
            </a:xfrm>
            <a:prstGeom prst="rect">
              <a:avLst/>
            </a:prstGeom>
            <a:noFill/>
          </p:spPr>
          <p:txBody>
            <a:bodyPr wrap="none" rtlCol="0">
              <a:spAutoFit/>
            </a:bodyPr>
            <a:lstStyle/>
            <a:p>
              <a:r>
                <a:rPr lang="en-US" altLang="ja-JP" dirty="0">
                  <a:solidFill>
                    <a:srgbClr val="FFFFFF"/>
                  </a:solidFill>
                </a:rPr>
                <a:t>15</a:t>
              </a:r>
              <a:endParaRPr kumimoji="1" lang="ja-JP" altLang="en-US">
                <a:solidFill>
                  <a:srgbClr val="FFFFFF"/>
                </a:solidFill>
              </a:endParaRPr>
            </a:p>
          </p:txBody>
        </p:sp>
        <p:sp>
          <p:nvSpPr>
            <p:cNvPr id="103" name="テキスト ボックス 102">
              <a:extLst>
                <a:ext uri="{FF2B5EF4-FFF2-40B4-BE49-F238E27FC236}">
                  <a16:creationId xmlns:a16="http://schemas.microsoft.com/office/drawing/2014/main" id="{EAC78B34-8566-F396-EEBB-7552450E0BF1}"/>
                </a:ext>
              </a:extLst>
            </p:cNvPr>
            <p:cNvSpPr txBox="1"/>
            <p:nvPr/>
          </p:nvSpPr>
          <p:spPr>
            <a:xfrm>
              <a:off x="1472458" y="2767710"/>
              <a:ext cx="1071127" cy="307777"/>
            </a:xfrm>
            <a:prstGeom prst="rect">
              <a:avLst/>
            </a:prstGeom>
            <a:noFill/>
          </p:spPr>
          <p:txBody>
            <a:bodyPr wrap="none" rtlCol="0">
              <a:spAutoFit/>
            </a:bodyPr>
            <a:lstStyle/>
            <a:p>
              <a:pPr algn="r"/>
              <a:r>
                <a:rPr lang="en-US" altLang="ja-JP" sz="1400" dirty="0">
                  <a:solidFill>
                    <a:srgbClr val="FFFFFF"/>
                  </a:solidFill>
                  <a:latin typeface="Meiryo" panose="020B0604030504040204" pitchFamily="34" charset="-128"/>
                  <a:ea typeface="Meiryo" panose="020B0604030504040204" pitchFamily="34" charset="-128"/>
                </a:rPr>
                <a:t>5</a:t>
              </a:r>
              <a:r>
                <a:rPr kumimoji="1" lang="en-US" altLang="ja-JP" sz="1400" dirty="0">
                  <a:solidFill>
                    <a:srgbClr val="FFFFFF"/>
                  </a:solidFill>
                  <a:latin typeface="Meiryo" panose="020B0604030504040204" pitchFamily="34" charset="-128"/>
                  <a:ea typeface="Meiryo" panose="020B0604030504040204" pitchFamily="34" charset="-128"/>
                </a:rPr>
                <a:t>, </a:t>
              </a:r>
              <a:r>
                <a:rPr lang="en-US" altLang="ja-JP" sz="1400" dirty="0">
                  <a:solidFill>
                    <a:srgbClr val="FFFFFF"/>
                  </a:solidFill>
                  <a:latin typeface="Meiryo" panose="020B0604030504040204" pitchFamily="34" charset="-128"/>
                  <a:ea typeface="Meiryo" panose="020B0604030504040204" pitchFamily="34" charset="-128"/>
                </a:rPr>
                <a:t>6</a:t>
              </a:r>
              <a:r>
                <a:rPr kumimoji="1" lang="ja-JP" altLang="en-US" sz="1400">
                  <a:solidFill>
                    <a:srgbClr val="FFFFFF"/>
                  </a:solidFill>
                  <a:latin typeface="Meiryo" panose="020B0604030504040204" pitchFamily="34" charset="-128"/>
                  <a:ea typeface="Meiryo" panose="020B0604030504040204" pitchFamily="34" charset="-128"/>
                </a:rPr>
                <a:t>時限目</a:t>
              </a:r>
            </a:p>
          </p:txBody>
        </p:sp>
      </p:grpSp>
      <p:sp>
        <p:nvSpPr>
          <p:cNvPr id="32" name="正方形/長方形 31">
            <a:extLst>
              <a:ext uri="{FF2B5EF4-FFF2-40B4-BE49-F238E27FC236}">
                <a16:creationId xmlns:a16="http://schemas.microsoft.com/office/drawing/2014/main" id="{87886801-D8AC-7B45-F102-D222FE998767}"/>
              </a:ext>
            </a:extLst>
          </p:cNvPr>
          <p:cNvSpPr/>
          <p:nvPr/>
        </p:nvSpPr>
        <p:spPr>
          <a:xfrm>
            <a:off x="9661800" y="2730635"/>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a:extLst>
              <a:ext uri="{FF2B5EF4-FFF2-40B4-BE49-F238E27FC236}">
                <a16:creationId xmlns:a16="http://schemas.microsoft.com/office/drawing/2014/main" id="{11B81F5C-D27C-EA7C-72D0-47CC57EF8920}"/>
              </a:ext>
            </a:extLst>
          </p:cNvPr>
          <p:cNvSpPr txBox="1"/>
          <p:nvPr/>
        </p:nvSpPr>
        <p:spPr>
          <a:xfrm>
            <a:off x="4335906" y="2736932"/>
            <a:ext cx="418704" cy="369332"/>
          </a:xfrm>
          <a:prstGeom prst="rect">
            <a:avLst/>
          </a:prstGeom>
          <a:noFill/>
        </p:spPr>
        <p:txBody>
          <a:bodyPr wrap="none" rtlCol="0">
            <a:spAutoFit/>
          </a:bodyPr>
          <a:lstStyle/>
          <a:p>
            <a:r>
              <a:rPr kumimoji="1" lang="en-US" altLang="ja-JP" dirty="0">
                <a:solidFill>
                  <a:srgbClr val="FFFFFF"/>
                </a:solidFill>
              </a:rPr>
              <a:t>16</a:t>
            </a:r>
            <a:endParaRPr kumimoji="1" lang="ja-JP" altLang="en-US">
              <a:solidFill>
                <a:srgbClr val="FFFFFF"/>
              </a:solidFill>
            </a:endParaRPr>
          </a:p>
        </p:txBody>
      </p:sp>
      <p:sp>
        <p:nvSpPr>
          <p:cNvPr id="124" name="テキスト ボックス 123">
            <a:extLst>
              <a:ext uri="{FF2B5EF4-FFF2-40B4-BE49-F238E27FC236}">
                <a16:creationId xmlns:a16="http://schemas.microsoft.com/office/drawing/2014/main" id="{CF003371-042A-1259-A7E1-825EEB864CAD}"/>
              </a:ext>
            </a:extLst>
          </p:cNvPr>
          <p:cNvSpPr txBox="1"/>
          <p:nvPr/>
        </p:nvSpPr>
        <p:spPr>
          <a:xfrm>
            <a:off x="4956776" y="2767710"/>
            <a:ext cx="1071127" cy="307777"/>
          </a:xfrm>
          <a:prstGeom prst="rect">
            <a:avLst/>
          </a:prstGeom>
          <a:noFill/>
        </p:spPr>
        <p:txBody>
          <a:bodyPr wrap="none" rtlCol="0">
            <a:spAutoFit/>
          </a:bodyPr>
          <a:lstStyle/>
          <a:p>
            <a:pPr algn="r"/>
            <a:r>
              <a:rPr lang="en-US" altLang="ja-JP" sz="1400" dirty="0">
                <a:solidFill>
                  <a:srgbClr val="FFFFFF"/>
                </a:solidFill>
                <a:latin typeface="+mj-ea"/>
                <a:ea typeface="+mj-ea"/>
              </a:rPr>
              <a:t>3, 4</a:t>
            </a:r>
            <a:r>
              <a:rPr kumimoji="1" lang="ja-JP" altLang="en-US" sz="1400">
                <a:solidFill>
                  <a:srgbClr val="FFFFFF"/>
                </a:solidFill>
                <a:latin typeface="+mj-ea"/>
                <a:ea typeface="+mj-ea"/>
              </a:rPr>
              <a:t>時限目</a:t>
            </a:r>
          </a:p>
        </p:txBody>
      </p:sp>
      <p:sp>
        <p:nvSpPr>
          <p:cNvPr id="5" name="テキスト ボックス 4">
            <a:extLst>
              <a:ext uri="{FF2B5EF4-FFF2-40B4-BE49-F238E27FC236}">
                <a16:creationId xmlns:a16="http://schemas.microsoft.com/office/drawing/2014/main" id="{6CEEEC6A-A1BE-59E3-C606-28883A8C07AE}"/>
              </a:ext>
            </a:extLst>
          </p:cNvPr>
          <p:cNvSpPr txBox="1"/>
          <p:nvPr/>
        </p:nvSpPr>
        <p:spPr>
          <a:xfrm>
            <a:off x="5010949" y="4596173"/>
            <a:ext cx="1071127" cy="307777"/>
          </a:xfrm>
          <a:prstGeom prst="rect">
            <a:avLst/>
          </a:prstGeom>
          <a:noFill/>
        </p:spPr>
        <p:txBody>
          <a:bodyPr wrap="none" rtlCol="0">
            <a:spAutoFit/>
          </a:bodyPr>
          <a:lstStyle/>
          <a:p>
            <a:pPr algn="r"/>
            <a:r>
              <a:rPr lang="en-US" altLang="ja-JP" sz="1400" dirty="0">
                <a:solidFill>
                  <a:srgbClr val="FFFFFF"/>
                </a:solidFill>
                <a:latin typeface="Meiryo" panose="020B0604030504040204" pitchFamily="34" charset="-128"/>
                <a:ea typeface="Meiryo" panose="020B0604030504040204" pitchFamily="34" charset="-128"/>
              </a:rPr>
              <a:t>5, 6</a:t>
            </a:r>
            <a:r>
              <a:rPr kumimoji="1" lang="ja-JP" altLang="en-US" sz="1400">
                <a:solidFill>
                  <a:srgbClr val="FFFFFF"/>
                </a:solidFill>
                <a:latin typeface="Meiryo" panose="020B0604030504040204" pitchFamily="34" charset="-128"/>
                <a:ea typeface="Meiryo" panose="020B0604030504040204" pitchFamily="34" charset="-128"/>
              </a:rPr>
              <a:t>時限目</a:t>
            </a:r>
          </a:p>
        </p:txBody>
      </p:sp>
      <p:sp>
        <p:nvSpPr>
          <p:cNvPr id="50" name="テキスト ボックス 49">
            <a:extLst>
              <a:ext uri="{FF2B5EF4-FFF2-40B4-BE49-F238E27FC236}">
                <a16:creationId xmlns:a16="http://schemas.microsoft.com/office/drawing/2014/main" id="{298969F5-F104-59A9-7D0A-D033AB201A81}"/>
              </a:ext>
            </a:extLst>
          </p:cNvPr>
          <p:cNvSpPr txBox="1"/>
          <p:nvPr/>
        </p:nvSpPr>
        <p:spPr>
          <a:xfrm>
            <a:off x="1444228" y="5505808"/>
            <a:ext cx="1071127" cy="307777"/>
          </a:xfrm>
          <a:prstGeom prst="rect">
            <a:avLst/>
          </a:prstGeom>
          <a:noFill/>
        </p:spPr>
        <p:txBody>
          <a:bodyPr wrap="none" rtlCol="0">
            <a:spAutoFit/>
          </a:bodyPr>
          <a:lstStyle/>
          <a:p>
            <a:pPr algn="r"/>
            <a:r>
              <a:rPr lang="en-US" altLang="ja-JP" sz="1400" dirty="0">
                <a:solidFill>
                  <a:srgbClr val="FFFFFF"/>
                </a:solidFill>
                <a:latin typeface="Meiryo" panose="020B0604030504040204" pitchFamily="34" charset="-128"/>
                <a:ea typeface="Meiryo" panose="020B0604030504040204" pitchFamily="34" charset="-128"/>
              </a:rPr>
              <a:t>5, 6</a:t>
            </a:r>
            <a:r>
              <a:rPr kumimoji="1" lang="ja-JP" altLang="en-US" sz="1400">
                <a:solidFill>
                  <a:srgbClr val="FFFFFF"/>
                </a:solidFill>
                <a:latin typeface="Meiryo" panose="020B0604030504040204" pitchFamily="34" charset="-128"/>
                <a:ea typeface="Meiryo" panose="020B0604030504040204" pitchFamily="34" charset="-128"/>
              </a:rPr>
              <a:t>時限目</a:t>
            </a:r>
          </a:p>
        </p:txBody>
      </p:sp>
      <p:sp>
        <p:nvSpPr>
          <p:cNvPr id="135" name="正方形/長方形 134">
            <a:extLst>
              <a:ext uri="{FF2B5EF4-FFF2-40B4-BE49-F238E27FC236}">
                <a16:creationId xmlns:a16="http://schemas.microsoft.com/office/drawing/2014/main" id="{C1C3EE61-9101-457E-DB54-3AD67CD3310B}"/>
              </a:ext>
            </a:extLst>
          </p:cNvPr>
          <p:cNvSpPr/>
          <p:nvPr/>
        </p:nvSpPr>
        <p:spPr>
          <a:xfrm>
            <a:off x="748145" y="1778413"/>
            <a:ext cx="10775373" cy="1826404"/>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1" name="グループ化 140">
            <a:extLst>
              <a:ext uri="{FF2B5EF4-FFF2-40B4-BE49-F238E27FC236}">
                <a16:creationId xmlns:a16="http://schemas.microsoft.com/office/drawing/2014/main" id="{B3CC097F-9EB4-06A4-626A-9A0B14E689CC}"/>
              </a:ext>
            </a:extLst>
          </p:cNvPr>
          <p:cNvGrpSpPr/>
          <p:nvPr/>
        </p:nvGrpSpPr>
        <p:grpSpPr>
          <a:xfrm>
            <a:off x="3283520" y="1930488"/>
            <a:ext cx="914400" cy="791359"/>
            <a:chOff x="3283520" y="1930488"/>
            <a:chExt cx="914400" cy="791359"/>
          </a:xfrm>
        </p:grpSpPr>
        <p:sp>
          <p:nvSpPr>
            <p:cNvPr id="137" name="角丸四角形 136">
              <a:extLst>
                <a:ext uri="{FF2B5EF4-FFF2-40B4-BE49-F238E27FC236}">
                  <a16:creationId xmlns:a16="http://schemas.microsoft.com/office/drawing/2014/main" id="{45E86A01-BAA8-2B4E-B10C-939FBBF588D4}"/>
                </a:ext>
              </a:extLst>
            </p:cNvPr>
            <p:cNvSpPr/>
            <p:nvPr/>
          </p:nvSpPr>
          <p:spPr>
            <a:xfrm>
              <a:off x="3283520" y="1930488"/>
              <a:ext cx="914400" cy="583841"/>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1001EEBF-3599-B8BE-C502-C9FF7BE735BC}"/>
                </a:ext>
              </a:extLst>
            </p:cNvPr>
            <p:cNvSpPr txBox="1"/>
            <p:nvPr/>
          </p:nvSpPr>
          <p:spPr>
            <a:xfrm>
              <a:off x="3340610" y="1991575"/>
              <a:ext cx="800219" cy="461665"/>
            </a:xfrm>
            <a:prstGeom prst="rect">
              <a:avLst/>
            </a:prstGeom>
            <a:noFill/>
          </p:spPr>
          <p:txBody>
            <a:bodyPr wrap="none" rtlCol="0">
              <a:spAutoFit/>
            </a:bodyPr>
            <a:lstStyle/>
            <a:p>
              <a:r>
                <a:rPr kumimoji="1" lang="ja-JP" altLang="en-US" sz="1200"/>
                <a:t>曜日振替</a:t>
              </a:r>
              <a:endParaRPr kumimoji="1" lang="en-US" altLang="ja-JP" sz="1200" dirty="0"/>
            </a:p>
            <a:p>
              <a:r>
                <a:rPr lang="ja-JP" altLang="en-US" sz="1200"/>
                <a:t>月曜扱い</a:t>
              </a:r>
              <a:endParaRPr kumimoji="1" lang="ja-JP" altLang="en-US" sz="1200"/>
            </a:p>
          </p:txBody>
        </p:sp>
        <p:sp>
          <p:nvSpPr>
            <p:cNvPr id="139" name="三角形 138">
              <a:extLst>
                <a:ext uri="{FF2B5EF4-FFF2-40B4-BE49-F238E27FC236}">
                  <a16:creationId xmlns:a16="http://schemas.microsoft.com/office/drawing/2014/main" id="{1079F728-41DE-793A-33C2-273340E5175C}"/>
                </a:ext>
              </a:extLst>
            </p:cNvPr>
            <p:cNvSpPr/>
            <p:nvPr/>
          </p:nvSpPr>
          <p:spPr>
            <a:xfrm rot="10800000">
              <a:off x="3604731" y="2487386"/>
              <a:ext cx="271975" cy="234461"/>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 name="グループ化 51">
            <a:extLst>
              <a:ext uri="{FF2B5EF4-FFF2-40B4-BE49-F238E27FC236}">
                <a16:creationId xmlns:a16="http://schemas.microsoft.com/office/drawing/2014/main" id="{A64B4093-5092-5AE1-3E3E-49476A49551B}"/>
              </a:ext>
            </a:extLst>
          </p:cNvPr>
          <p:cNvGrpSpPr/>
          <p:nvPr/>
        </p:nvGrpSpPr>
        <p:grpSpPr>
          <a:xfrm>
            <a:off x="6063923" y="3087206"/>
            <a:ext cx="1124654" cy="583841"/>
            <a:chOff x="3000225" y="1927603"/>
            <a:chExt cx="1124654" cy="583841"/>
          </a:xfrm>
        </p:grpSpPr>
        <p:sp>
          <p:nvSpPr>
            <p:cNvPr id="82" name="角丸四角形 81">
              <a:extLst>
                <a:ext uri="{FF2B5EF4-FFF2-40B4-BE49-F238E27FC236}">
                  <a16:creationId xmlns:a16="http://schemas.microsoft.com/office/drawing/2014/main" id="{38854B08-133E-484B-E768-FA864E5A3491}"/>
                </a:ext>
              </a:extLst>
            </p:cNvPr>
            <p:cNvSpPr/>
            <p:nvPr/>
          </p:nvSpPr>
          <p:spPr>
            <a:xfrm>
              <a:off x="3210479" y="1927603"/>
              <a:ext cx="914400" cy="583841"/>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テキスト ボックス 82">
              <a:extLst>
                <a:ext uri="{FF2B5EF4-FFF2-40B4-BE49-F238E27FC236}">
                  <a16:creationId xmlns:a16="http://schemas.microsoft.com/office/drawing/2014/main" id="{133E3F5C-169F-4DC2-912B-9843DBD0E0D5}"/>
                </a:ext>
              </a:extLst>
            </p:cNvPr>
            <p:cNvSpPr txBox="1"/>
            <p:nvPr/>
          </p:nvSpPr>
          <p:spPr>
            <a:xfrm>
              <a:off x="3267569" y="1988690"/>
              <a:ext cx="800219" cy="461665"/>
            </a:xfrm>
            <a:prstGeom prst="rect">
              <a:avLst/>
            </a:prstGeom>
            <a:noFill/>
          </p:spPr>
          <p:txBody>
            <a:bodyPr wrap="none" rtlCol="0">
              <a:spAutoFit/>
            </a:bodyPr>
            <a:lstStyle/>
            <a:p>
              <a:r>
                <a:rPr kumimoji="1" lang="ja-JP" altLang="en-US" sz="1200"/>
                <a:t>曜日振替</a:t>
              </a:r>
              <a:endParaRPr kumimoji="1" lang="en-US" altLang="ja-JP" sz="1200" dirty="0"/>
            </a:p>
            <a:p>
              <a:r>
                <a:rPr lang="ja-JP" altLang="en-US" sz="1200"/>
                <a:t>月曜扱い</a:t>
              </a:r>
              <a:endParaRPr kumimoji="1" lang="ja-JP" altLang="en-US" sz="1200"/>
            </a:p>
          </p:txBody>
        </p:sp>
        <p:sp>
          <p:nvSpPr>
            <p:cNvPr id="84" name="三角形 83">
              <a:extLst>
                <a:ext uri="{FF2B5EF4-FFF2-40B4-BE49-F238E27FC236}">
                  <a16:creationId xmlns:a16="http://schemas.microsoft.com/office/drawing/2014/main" id="{6549863F-B953-5D4F-7423-9103C0E3E422}"/>
                </a:ext>
              </a:extLst>
            </p:cNvPr>
            <p:cNvSpPr/>
            <p:nvPr/>
          </p:nvSpPr>
          <p:spPr>
            <a:xfrm rot="16200000">
              <a:off x="2981468" y="2113060"/>
              <a:ext cx="271975" cy="234461"/>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正方形/長方形 50">
            <a:extLst>
              <a:ext uri="{FF2B5EF4-FFF2-40B4-BE49-F238E27FC236}">
                <a16:creationId xmlns:a16="http://schemas.microsoft.com/office/drawing/2014/main" id="{704B5A5D-590D-C907-F71A-A0681F0B0E00}"/>
              </a:ext>
            </a:extLst>
          </p:cNvPr>
          <p:cNvSpPr/>
          <p:nvPr/>
        </p:nvSpPr>
        <p:spPr>
          <a:xfrm>
            <a:off x="748146" y="3618150"/>
            <a:ext cx="3583066" cy="415209"/>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角丸四角形 86">
            <a:extLst>
              <a:ext uri="{FF2B5EF4-FFF2-40B4-BE49-F238E27FC236}">
                <a16:creationId xmlns:a16="http://schemas.microsoft.com/office/drawing/2014/main" id="{9F4831BF-07C2-F031-A220-00F0C41DE7C5}"/>
              </a:ext>
            </a:extLst>
          </p:cNvPr>
          <p:cNvSpPr/>
          <p:nvPr/>
        </p:nvSpPr>
        <p:spPr>
          <a:xfrm>
            <a:off x="4336397" y="3582221"/>
            <a:ext cx="1790776" cy="49651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ustDataLst>
      <p:tags r:id="rId1"/>
    </p:custDataLst>
    <p:extLst>
      <p:ext uri="{BB962C8B-B14F-4D97-AF65-F5344CB8AC3E}">
        <p14:creationId xmlns:p14="http://schemas.microsoft.com/office/powerpoint/2010/main" val="421003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入れ子構造を扱いたい</a:t>
            </a:r>
          </a:p>
        </p:txBody>
      </p:sp>
      <p:sp>
        <p:nvSpPr>
          <p:cNvPr id="3" name="コンテンツ プレースホルダ 2"/>
          <p:cNvSpPr>
            <a:spLocks noGrp="1"/>
          </p:cNvSpPr>
          <p:nvPr>
            <p:ph idx="1"/>
          </p:nvPr>
        </p:nvSpPr>
        <p:spPr/>
        <p:txBody>
          <a:bodyPr>
            <a:normAutofit fontScale="85000" lnSpcReduction="10000"/>
          </a:bodyPr>
          <a:lstStyle/>
          <a:p>
            <a:pPr>
              <a:lnSpc>
                <a:spcPct val="110000"/>
              </a:lnSpc>
            </a:pPr>
            <a:r>
              <a:rPr lang="ja-JP" altLang="en-US" dirty="0"/>
              <a:t>ファイルシステムを扱うソフトウェアを作る．</a:t>
            </a:r>
            <a:endParaRPr lang="en-US" altLang="ja-JP" dirty="0"/>
          </a:p>
          <a:p>
            <a:pPr>
              <a:lnSpc>
                <a:spcPct val="110000"/>
              </a:lnSpc>
            </a:pPr>
            <a:r>
              <a:rPr kumimoji="1" lang="ja-JP" altLang="en-US" dirty="0"/>
              <a:t>ファイルとディレクトリを同じように扱いたい．</a:t>
            </a:r>
            <a:endParaRPr kumimoji="1" lang="en-US" altLang="ja-JP" dirty="0"/>
          </a:p>
          <a:p>
            <a:pPr lvl="1">
              <a:lnSpc>
                <a:spcPct val="110000"/>
              </a:lnSpc>
            </a:pPr>
            <a:r>
              <a:rPr lang="ja-JP" altLang="en-US" dirty="0"/>
              <a:t>ファイルもディレクトリも名前を持つ．</a:t>
            </a:r>
            <a:endParaRPr lang="en-US" altLang="ja-JP" dirty="0"/>
          </a:p>
          <a:p>
            <a:pPr lvl="1">
              <a:lnSpc>
                <a:spcPct val="110000"/>
              </a:lnSpc>
            </a:pPr>
            <a:r>
              <a:rPr lang="ja-JP" altLang="en-US" dirty="0"/>
              <a:t>ファイルは下位エントリは持たない．</a:t>
            </a:r>
          </a:p>
          <a:p>
            <a:pPr lvl="1">
              <a:lnSpc>
                <a:spcPct val="110000"/>
              </a:lnSpc>
            </a:pPr>
            <a:r>
              <a:rPr kumimoji="1" lang="ja-JP" altLang="en-US" dirty="0"/>
              <a:t>ディレクトリは下位エントリとして，</a:t>
            </a:r>
            <a:r>
              <a:rPr kumimoji="1" lang="ja-JP" altLang="en-US" dirty="0">
                <a:solidFill>
                  <a:srgbClr val="FF0000"/>
                </a:solidFill>
              </a:rPr>
              <a:t>ファイルもしくはディレクトリを持つ</a:t>
            </a:r>
            <a:r>
              <a:rPr kumimoji="1" lang="ja-JP" altLang="en-US" dirty="0"/>
              <a:t>．</a:t>
            </a:r>
            <a:endParaRPr kumimoji="1" lang="en-US" altLang="ja-JP"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 5"/>
          <p:cNvSpPr>
            <a:spLocks noGrp="1"/>
          </p:cNvSpPr>
          <p:nvPr>
            <p:ph type="sldNum" sz="quarter" idx="12"/>
          </p:nvPr>
        </p:nvSpPr>
        <p:spPr/>
        <p:txBody>
          <a:bodyPr/>
          <a:lstStyle/>
          <a:p>
            <a:fld id="{1AA0F90A-C14B-4763-A506-BB86F6EA3743}" type="slidenum">
              <a:rPr kumimoji="1" lang="ja-JP" altLang="en-US" smtClean="0"/>
              <a:pPr/>
              <a:t>30</a:t>
            </a:fld>
            <a:endParaRPr kumimoji="1" lang="ja-JP" altLang="en-US"/>
          </a:p>
        </p:txBody>
      </p:sp>
      <p:sp>
        <p:nvSpPr>
          <p:cNvPr id="7" name="角丸四角形吹き出し 6"/>
          <p:cNvSpPr/>
          <p:nvPr/>
        </p:nvSpPr>
        <p:spPr>
          <a:xfrm>
            <a:off x="7585262" y="5241502"/>
            <a:ext cx="3997138" cy="1352219"/>
          </a:xfrm>
          <a:prstGeom prst="wedgeRoundRectCallout">
            <a:avLst>
              <a:gd name="adj1" fmla="val 8560"/>
              <a:gd name="adj2" fmla="val -82678"/>
              <a:gd name="adj3" fmla="val 16667"/>
            </a:avLst>
          </a:prstGeom>
          <a:solidFill>
            <a:schemeClr val="accent3">
              <a:lumMod val="60000"/>
              <a:lumOff val="40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r>
              <a:rPr lang="ja-JP" altLang="en-US" sz="2400" dirty="0"/>
              <a:t>ファイルとディレクトリを同じように扱えれば，一つの</a:t>
            </a:r>
            <a:r>
              <a:rPr lang="en-US" altLang="ja-JP" sz="2400" dirty="0"/>
              <a:t>List</a:t>
            </a:r>
            <a:r>
              <a:rPr lang="ja-JP" altLang="en-US" sz="2400" dirty="0"/>
              <a:t>に格納できる．</a:t>
            </a:r>
          </a:p>
        </p:txBody>
      </p:sp>
      <p:pic>
        <p:nvPicPr>
          <p:cNvPr id="4100" name="Picture 4" descr="C:\Documents and Settings\tamada\Local Settings\Temporary Internet Files\Content.IE5\CMDBGEZB\MCj03505170000[1].wmf"/>
          <p:cNvPicPr>
            <a:picLocks noChangeAspect="1" noChangeArrowheads="1"/>
          </p:cNvPicPr>
          <p:nvPr/>
        </p:nvPicPr>
        <p:blipFill>
          <a:blip r:embed="rId3" cstate="print"/>
          <a:srcRect/>
          <a:stretch>
            <a:fillRect/>
          </a:stretch>
        </p:blipFill>
        <p:spPr bwMode="auto">
          <a:xfrm>
            <a:off x="8851274" y="659404"/>
            <a:ext cx="1816729" cy="1079452"/>
          </a:xfrm>
          <a:prstGeom prst="rect">
            <a:avLst/>
          </a:prstGeom>
          <a:noFill/>
        </p:spPr>
      </p:pic>
    </p:spTree>
    <p:custDataLst>
      <p:tags r:id="rId1"/>
    </p:custDataLst>
    <p:extLst>
      <p:ext uri="{BB962C8B-B14F-4D97-AF65-F5344CB8AC3E}">
        <p14:creationId xmlns:p14="http://schemas.microsoft.com/office/powerpoint/2010/main" val="241351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Composite</a:t>
            </a:r>
            <a:r>
              <a:rPr kumimoji="1" lang="ja-JP" altLang="en-US" dirty="0"/>
              <a:t>パターン</a:t>
            </a:r>
          </a:p>
        </p:txBody>
      </p:sp>
      <p:sp>
        <p:nvSpPr>
          <p:cNvPr id="3" name="コンテンツ プレースホルダ 2"/>
          <p:cNvSpPr>
            <a:spLocks noGrp="1"/>
          </p:cNvSpPr>
          <p:nvPr>
            <p:ph idx="1"/>
          </p:nvPr>
        </p:nvSpPr>
        <p:spPr>
          <a:xfrm>
            <a:off x="838200" y="1825624"/>
            <a:ext cx="10515600" cy="3125783"/>
          </a:xfrm>
        </p:spPr>
        <p:txBody>
          <a:bodyPr>
            <a:normAutofit fontScale="70000" lnSpcReduction="20000"/>
          </a:bodyPr>
          <a:lstStyle/>
          <a:p>
            <a:pPr>
              <a:lnSpc>
                <a:spcPct val="120000"/>
              </a:lnSpc>
            </a:pPr>
            <a:r>
              <a:rPr lang="ja-JP" altLang="en-US" dirty="0"/>
              <a:t>入れ子が可能な容器とその中身を同一視するためのパターン．</a:t>
            </a:r>
            <a:endParaRPr lang="en-US" altLang="ja-JP" dirty="0"/>
          </a:p>
          <a:p>
            <a:pPr lvl="1">
              <a:lnSpc>
                <a:spcPct val="120000"/>
              </a:lnSpc>
            </a:pPr>
            <a:r>
              <a:rPr kumimoji="1" lang="ja-JP" altLang="en-US" dirty="0"/>
              <a:t>ディレクトリとファイルの関係を表すのに良く使われる．</a:t>
            </a:r>
            <a:endParaRPr kumimoji="1" lang="en-US" altLang="ja-JP" dirty="0"/>
          </a:p>
          <a:p>
            <a:pPr lvl="1">
              <a:lnSpc>
                <a:spcPct val="120000"/>
              </a:lnSpc>
            </a:pPr>
            <a:r>
              <a:rPr kumimoji="1" lang="en-US" altLang="ja-JP" dirty="0"/>
              <a:t>GUI</a:t>
            </a:r>
            <a:r>
              <a:rPr kumimoji="1" lang="ja-JP" altLang="en-US" dirty="0"/>
              <a:t>を扱うときにも使われる．</a:t>
            </a:r>
            <a:endParaRPr kumimoji="1" lang="en-US" altLang="ja-JP" dirty="0"/>
          </a:p>
          <a:p>
            <a:pPr lvl="1">
              <a:lnSpc>
                <a:spcPct val="120000"/>
              </a:lnSpc>
            </a:pPr>
            <a:r>
              <a:rPr lang="ja-JP" altLang="en-US" dirty="0"/>
              <a:t>木構造となるデータ構造にはこのパターンが使われるときが多い．</a:t>
            </a:r>
            <a:endParaRPr kumimoji="1" lang="ja-JP" altLang="en-US"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 5"/>
          <p:cNvSpPr>
            <a:spLocks noGrp="1"/>
          </p:cNvSpPr>
          <p:nvPr>
            <p:ph type="sldNum" sz="quarter" idx="12"/>
          </p:nvPr>
        </p:nvSpPr>
        <p:spPr/>
        <p:txBody>
          <a:bodyPr/>
          <a:lstStyle/>
          <a:p>
            <a:fld id="{1AA0F90A-C14B-4763-A506-BB86F6EA3743}" type="slidenum">
              <a:rPr kumimoji="1" lang="ja-JP" altLang="en-US" smtClean="0"/>
              <a:pPr/>
              <a:t>31</a:t>
            </a:fld>
            <a:endParaRPr kumimoji="1" lang="ja-JP" altLang="en-US"/>
          </a:p>
        </p:txBody>
      </p:sp>
      <p:grpSp>
        <p:nvGrpSpPr>
          <p:cNvPr id="7" name="グループ化 6"/>
          <p:cNvGrpSpPr/>
          <p:nvPr/>
        </p:nvGrpSpPr>
        <p:grpSpPr>
          <a:xfrm>
            <a:off x="7953388" y="6016564"/>
            <a:ext cx="2643206" cy="725370"/>
            <a:chOff x="3929058" y="3857628"/>
            <a:chExt cx="2143140" cy="785818"/>
          </a:xfrm>
          <a:solidFill>
            <a:srgbClr val="FFFFFF"/>
          </a:solidFill>
        </p:grpSpPr>
        <p:sp>
          <p:nvSpPr>
            <p:cNvPr id="8" name="正方形/長方形 7"/>
            <p:cNvSpPr/>
            <p:nvPr/>
          </p:nvSpPr>
          <p:spPr>
            <a:xfrm>
              <a:off x="3929058" y="3857628"/>
              <a:ext cx="2143140" cy="785818"/>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pPr algn="ctr"/>
              <a:r>
                <a:rPr lang="en-US" altLang="ja-JP" sz="1200" dirty="0">
                  <a:latin typeface="Courier New" pitchFamily="49" charset="0"/>
                  <a:cs typeface="Courier New" pitchFamily="49" charset="0"/>
                </a:rPr>
                <a:t>Leaf</a:t>
              </a:r>
              <a:endParaRPr lang="ja-JP" altLang="en-US" sz="1200" dirty="0">
                <a:latin typeface="Courier New" pitchFamily="49" charset="0"/>
                <a:cs typeface="Courier New" pitchFamily="49" charset="0"/>
              </a:endParaRPr>
            </a:p>
          </p:txBody>
        </p:sp>
        <p:sp>
          <p:nvSpPr>
            <p:cNvPr id="9" name="正方形/長方形 8"/>
            <p:cNvSpPr/>
            <p:nvPr/>
          </p:nvSpPr>
          <p:spPr>
            <a:xfrm>
              <a:off x="3929058" y="4143380"/>
              <a:ext cx="2143140" cy="71438"/>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endParaRPr lang="ja-JP" altLang="en-US" sz="1200" u="sng" dirty="0">
                <a:latin typeface="Courier New" pitchFamily="49" charset="0"/>
                <a:cs typeface="Courier New" pitchFamily="49" charset="0"/>
              </a:endParaRPr>
            </a:p>
          </p:txBody>
        </p:sp>
        <p:sp>
          <p:nvSpPr>
            <p:cNvPr id="10" name="正方形/長方形 9"/>
            <p:cNvSpPr/>
            <p:nvPr/>
          </p:nvSpPr>
          <p:spPr>
            <a:xfrm>
              <a:off x="3929058" y="4214818"/>
              <a:ext cx="2143140" cy="428628"/>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r>
                <a:rPr lang="en-US" altLang="ja-JP" sz="1200" dirty="0">
                  <a:latin typeface="Courier New" pitchFamily="49" charset="0"/>
                  <a:cs typeface="Courier New" pitchFamily="49" charset="0"/>
                </a:rPr>
                <a:t>+ method1()</a:t>
              </a:r>
            </a:p>
            <a:p>
              <a:r>
                <a:rPr lang="en-US" altLang="ja-JP" sz="1200" dirty="0">
                  <a:latin typeface="Courier New" pitchFamily="49" charset="0"/>
                  <a:cs typeface="Courier New" pitchFamily="49" charset="0"/>
                </a:rPr>
                <a:t>+ method2()</a:t>
              </a:r>
              <a:endParaRPr lang="ja-JP" altLang="en-US" sz="1200" dirty="0">
                <a:latin typeface="Courier New" pitchFamily="49" charset="0"/>
                <a:cs typeface="Courier New" pitchFamily="49" charset="0"/>
              </a:endParaRPr>
            </a:p>
          </p:txBody>
        </p:sp>
      </p:grpSp>
      <p:grpSp>
        <p:nvGrpSpPr>
          <p:cNvPr id="11" name="グループ化 10"/>
          <p:cNvGrpSpPr/>
          <p:nvPr/>
        </p:nvGrpSpPr>
        <p:grpSpPr>
          <a:xfrm>
            <a:off x="4294170" y="4895537"/>
            <a:ext cx="2587649" cy="1186970"/>
            <a:chOff x="3929055" y="3857628"/>
            <a:chExt cx="2143143" cy="1285884"/>
          </a:xfrm>
          <a:solidFill>
            <a:srgbClr val="FFFFFF"/>
          </a:solidFill>
        </p:grpSpPr>
        <p:sp>
          <p:nvSpPr>
            <p:cNvPr id="12" name="正方形/長方形 11"/>
            <p:cNvSpPr/>
            <p:nvPr/>
          </p:nvSpPr>
          <p:spPr>
            <a:xfrm>
              <a:off x="3929057" y="3857628"/>
              <a:ext cx="2143140" cy="1285884"/>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pPr algn="ctr"/>
              <a:r>
                <a:rPr lang="en-US" altLang="ja-JP" sz="1200" i="1" dirty="0">
                  <a:latin typeface="Courier New" pitchFamily="49" charset="0"/>
                  <a:cs typeface="Courier New" pitchFamily="49" charset="0"/>
                </a:rPr>
                <a:t>Component</a:t>
              </a:r>
              <a:endParaRPr lang="ja-JP" altLang="en-US" sz="1200" i="1" dirty="0">
                <a:latin typeface="Courier New" pitchFamily="49" charset="0"/>
                <a:cs typeface="Courier New" pitchFamily="49" charset="0"/>
              </a:endParaRPr>
            </a:p>
          </p:txBody>
        </p:sp>
        <p:sp>
          <p:nvSpPr>
            <p:cNvPr id="13" name="正方形/長方形 12"/>
            <p:cNvSpPr/>
            <p:nvPr/>
          </p:nvSpPr>
          <p:spPr>
            <a:xfrm>
              <a:off x="3929058" y="4143380"/>
              <a:ext cx="2143140" cy="71438"/>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endParaRPr lang="ja-JP" altLang="en-US" sz="1200" u="sng" dirty="0">
                <a:latin typeface="Courier New" pitchFamily="49" charset="0"/>
                <a:cs typeface="Courier New" pitchFamily="49" charset="0"/>
              </a:endParaRPr>
            </a:p>
          </p:txBody>
        </p:sp>
        <p:sp>
          <p:nvSpPr>
            <p:cNvPr id="14" name="正方形/長方形 13"/>
            <p:cNvSpPr/>
            <p:nvPr/>
          </p:nvSpPr>
          <p:spPr>
            <a:xfrm>
              <a:off x="3929055" y="4214818"/>
              <a:ext cx="2143140" cy="928694"/>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ctr"/>
            <a:lstStyle/>
            <a:p>
              <a:r>
                <a:rPr lang="en-US" altLang="ja-JP" sz="1200" i="1" dirty="0">
                  <a:latin typeface="Courier New" pitchFamily="49" charset="0"/>
                  <a:cs typeface="Courier New" pitchFamily="49" charset="0"/>
                </a:rPr>
                <a:t>+ method1()</a:t>
              </a:r>
            </a:p>
            <a:p>
              <a:r>
                <a:rPr lang="en-US" altLang="ja-JP" sz="1200" i="1" dirty="0">
                  <a:latin typeface="Courier New" pitchFamily="49" charset="0"/>
                  <a:cs typeface="Courier New" pitchFamily="49" charset="0"/>
                </a:rPr>
                <a:t>+ method2()</a:t>
              </a:r>
            </a:p>
            <a:p>
              <a:r>
                <a:rPr lang="en-US" altLang="ja-JP" sz="1200" dirty="0">
                  <a:latin typeface="Courier New" pitchFamily="49" charset="0"/>
                  <a:cs typeface="Courier New" pitchFamily="49" charset="0"/>
                </a:rPr>
                <a:t>+ add(c: Component)</a:t>
              </a:r>
            </a:p>
            <a:p>
              <a:r>
                <a:rPr lang="en-US" altLang="ja-JP" sz="1200" dirty="0">
                  <a:latin typeface="Courier New" pitchFamily="49" charset="0"/>
                  <a:cs typeface="Courier New" pitchFamily="49" charset="0"/>
                </a:rPr>
                <a:t>+ remove(c: Component)</a:t>
              </a:r>
            </a:p>
            <a:p>
              <a:r>
                <a:rPr lang="en-US" altLang="ja-JP" sz="1200" dirty="0">
                  <a:latin typeface="Courier New" pitchFamily="49" charset="0"/>
                  <a:cs typeface="Courier New" pitchFamily="49" charset="0"/>
                </a:rPr>
                <a:t>+ </a:t>
              </a:r>
              <a:r>
                <a:rPr lang="en-US" altLang="ja-JP" sz="1200" dirty="0" err="1">
                  <a:latin typeface="Courier New" pitchFamily="49" charset="0"/>
                  <a:cs typeface="Courier New" pitchFamily="49" charset="0"/>
                </a:rPr>
                <a:t>getChild</a:t>
              </a:r>
              <a:r>
                <a:rPr lang="en-US" altLang="ja-JP" sz="1200" dirty="0">
                  <a:latin typeface="Courier New" pitchFamily="49" charset="0"/>
                  <a:cs typeface="Courier New" pitchFamily="49" charset="0"/>
                </a:rPr>
                <a:t>(): Component[]</a:t>
              </a:r>
            </a:p>
          </p:txBody>
        </p:sp>
      </p:grpSp>
      <p:cxnSp>
        <p:nvCxnSpPr>
          <p:cNvPr id="23" name="図形 22"/>
          <p:cNvCxnSpPr>
            <a:stCxn id="44" idx="1"/>
            <a:endCxn id="12" idx="3"/>
          </p:cNvCxnSpPr>
          <p:nvPr/>
        </p:nvCxnSpPr>
        <p:spPr>
          <a:xfrm rot="10800000" flipV="1">
            <a:off x="6881816" y="5390110"/>
            <a:ext cx="1071604" cy="98914"/>
          </a:xfrm>
          <a:prstGeom prst="bentConnector3">
            <a:avLst>
              <a:gd name="adj1" fmla="val 50000"/>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6" name="グループ化 35"/>
          <p:cNvGrpSpPr/>
          <p:nvPr/>
        </p:nvGrpSpPr>
        <p:grpSpPr>
          <a:xfrm>
            <a:off x="1666846" y="5291194"/>
            <a:ext cx="1643074" cy="395657"/>
            <a:chOff x="3929058" y="3857628"/>
            <a:chExt cx="2143140" cy="428628"/>
          </a:xfrm>
          <a:solidFill>
            <a:srgbClr val="FFFFFF"/>
          </a:solidFill>
        </p:grpSpPr>
        <p:sp>
          <p:nvSpPr>
            <p:cNvPr id="37" name="正方形/長方形 36"/>
            <p:cNvSpPr/>
            <p:nvPr/>
          </p:nvSpPr>
          <p:spPr>
            <a:xfrm>
              <a:off x="3929058" y="3857628"/>
              <a:ext cx="2143140" cy="428628"/>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pPr algn="ctr"/>
              <a:r>
                <a:rPr lang="en-US" altLang="ja-JP" sz="1200" dirty="0">
                  <a:latin typeface="Courier New" pitchFamily="49" charset="0"/>
                  <a:cs typeface="Courier New" pitchFamily="49" charset="0"/>
                </a:rPr>
                <a:t>Client</a:t>
              </a:r>
              <a:endParaRPr lang="ja-JP" altLang="en-US" sz="1200" dirty="0">
                <a:latin typeface="Courier New" pitchFamily="49" charset="0"/>
                <a:cs typeface="Courier New" pitchFamily="49" charset="0"/>
              </a:endParaRPr>
            </a:p>
          </p:txBody>
        </p:sp>
        <p:sp>
          <p:nvSpPr>
            <p:cNvPr id="38" name="正方形/長方形 37"/>
            <p:cNvSpPr/>
            <p:nvPr/>
          </p:nvSpPr>
          <p:spPr>
            <a:xfrm>
              <a:off x="3929058" y="4143380"/>
              <a:ext cx="2143140" cy="71438"/>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endParaRPr lang="ja-JP" altLang="en-US" sz="1200" u="sng" dirty="0">
                <a:latin typeface="Courier New" pitchFamily="49" charset="0"/>
                <a:cs typeface="Courier New" pitchFamily="49" charset="0"/>
              </a:endParaRPr>
            </a:p>
          </p:txBody>
        </p:sp>
        <p:sp>
          <p:nvSpPr>
            <p:cNvPr id="39" name="正方形/長方形 38"/>
            <p:cNvSpPr/>
            <p:nvPr/>
          </p:nvSpPr>
          <p:spPr>
            <a:xfrm>
              <a:off x="3929058" y="4214818"/>
              <a:ext cx="2143140" cy="71438"/>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endParaRPr lang="ja-JP" altLang="en-US" sz="1200" dirty="0">
                <a:latin typeface="Courier New" pitchFamily="49" charset="0"/>
                <a:cs typeface="Courier New" pitchFamily="49" charset="0"/>
              </a:endParaRPr>
            </a:p>
          </p:txBody>
        </p:sp>
      </p:grpSp>
      <p:grpSp>
        <p:nvGrpSpPr>
          <p:cNvPr id="41" name="グループ化 40"/>
          <p:cNvGrpSpPr/>
          <p:nvPr/>
        </p:nvGrpSpPr>
        <p:grpSpPr>
          <a:xfrm>
            <a:off x="7953422" y="4499881"/>
            <a:ext cx="2643174" cy="1318855"/>
            <a:chOff x="3929058" y="3714752"/>
            <a:chExt cx="2143140" cy="1428760"/>
          </a:xfrm>
          <a:solidFill>
            <a:srgbClr val="FFFFFF"/>
          </a:solidFill>
        </p:grpSpPr>
        <p:sp>
          <p:nvSpPr>
            <p:cNvPr id="42" name="正方形/長方形 41"/>
            <p:cNvSpPr/>
            <p:nvPr/>
          </p:nvSpPr>
          <p:spPr>
            <a:xfrm>
              <a:off x="3929058" y="3714752"/>
              <a:ext cx="2143140" cy="1428760"/>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pPr algn="ctr"/>
              <a:r>
                <a:rPr lang="en-US" altLang="ja-JP" sz="1200" dirty="0" err="1">
                  <a:latin typeface="Courier New" pitchFamily="49" charset="0"/>
                  <a:cs typeface="Courier New" pitchFamily="49" charset="0"/>
                </a:rPr>
                <a:t>Composit</a:t>
              </a:r>
              <a:endParaRPr lang="ja-JP" altLang="en-US" sz="1200" dirty="0">
                <a:latin typeface="Courier New" pitchFamily="49" charset="0"/>
                <a:cs typeface="Courier New" pitchFamily="49" charset="0"/>
              </a:endParaRPr>
            </a:p>
          </p:txBody>
        </p:sp>
        <p:sp>
          <p:nvSpPr>
            <p:cNvPr id="43" name="正方形/長方形 42"/>
            <p:cNvSpPr/>
            <p:nvPr/>
          </p:nvSpPr>
          <p:spPr>
            <a:xfrm>
              <a:off x="3929058" y="4000504"/>
              <a:ext cx="2143140" cy="214314"/>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ctr"/>
            <a:lstStyle/>
            <a:p>
              <a:r>
                <a:rPr lang="en-US" altLang="ja-JP" sz="1200" dirty="0">
                  <a:latin typeface="Courier New" pitchFamily="49" charset="0"/>
                  <a:cs typeface="Courier New" pitchFamily="49" charset="0"/>
                </a:rPr>
                <a:t>- children</a:t>
              </a:r>
              <a:endParaRPr lang="ja-JP" altLang="en-US" sz="1200" dirty="0">
                <a:latin typeface="Courier New" pitchFamily="49" charset="0"/>
                <a:cs typeface="Courier New" pitchFamily="49" charset="0"/>
              </a:endParaRPr>
            </a:p>
          </p:txBody>
        </p:sp>
        <p:sp>
          <p:nvSpPr>
            <p:cNvPr id="44" name="正方形/長方形 43"/>
            <p:cNvSpPr/>
            <p:nvPr/>
          </p:nvSpPr>
          <p:spPr>
            <a:xfrm>
              <a:off x="3929058" y="4214818"/>
              <a:ext cx="2143140" cy="928694"/>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ctr"/>
            <a:lstStyle/>
            <a:p>
              <a:r>
                <a:rPr lang="en-US" altLang="ja-JP" sz="1200" dirty="0">
                  <a:latin typeface="Courier New" pitchFamily="49" charset="0"/>
                  <a:cs typeface="Courier New" pitchFamily="49" charset="0"/>
                </a:rPr>
                <a:t>+ method1()</a:t>
              </a:r>
            </a:p>
            <a:p>
              <a:r>
                <a:rPr lang="en-US" altLang="ja-JP" sz="1200" dirty="0">
                  <a:latin typeface="Courier New" pitchFamily="49" charset="0"/>
                  <a:cs typeface="Courier New" pitchFamily="49" charset="0"/>
                </a:rPr>
                <a:t>+ method2()</a:t>
              </a:r>
            </a:p>
            <a:p>
              <a:r>
                <a:rPr lang="en-US" altLang="ja-JP" sz="1200" dirty="0">
                  <a:latin typeface="Courier New" pitchFamily="49" charset="0"/>
                  <a:cs typeface="Courier New" pitchFamily="49" charset="0"/>
                </a:rPr>
                <a:t>+ add(c: Component)</a:t>
              </a:r>
            </a:p>
            <a:p>
              <a:r>
                <a:rPr lang="en-US" altLang="ja-JP" sz="1200" dirty="0">
                  <a:latin typeface="Courier New" pitchFamily="49" charset="0"/>
                  <a:cs typeface="Courier New" pitchFamily="49" charset="0"/>
                </a:rPr>
                <a:t>+ remove(c: Component)</a:t>
              </a:r>
            </a:p>
            <a:p>
              <a:r>
                <a:rPr lang="en-US" altLang="ja-JP" sz="1200" dirty="0">
                  <a:latin typeface="Courier New" pitchFamily="49" charset="0"/>
                  <a:cs typeface="Courier New" pitchFamily="49" charset="0"/>
                </a:rPr>
                <a:t>+ </a:t>
              </a:r>
              <a:r>
                <a:rPr lang="en-US" altLang="ja-JP" sz="1200" dirty="0" err="1">
                  <a:latin typeface="Courier New" pitchFamily="49" charset="0"/>
                  <a:cs typeface="Courier New" pitchFamily="49" charset="0"/>
                </a:rPr>
                <a:t>getChild</a:t>
              </a:r>
              <a:r>
                <a:rPr lang="en-US" altLang="ja-JP" sz="1200" dirty="0">
                  <a:latin typeface="Courier New" pitchFamily="49" charset="0"/>
                  <a:cs typeface="Courier New" pitchFamily="49" charset="0"/>
                </a:rPr>
                <a:t>(): Component[]</a:t>
              </a:r>
            </a:p>
          </p:txBody>
        </p:sp>
      </p:grpSp>
      <p:cxnSp>
        <p:nvCxnSpPr>
          <p:cNvPr id="47" name="図形 22"/>
          <p:cNvCxnSpPr>
            <a:stCxn id="9" idx="1"/>
            <a:endCxn id="12" idx="3"/>
          </p:cNvCxnSpPr>
          <p:nvPr/>
        </p:nvCxnSpPr>
        <p:spPr>
          <a:xfrm rot="10800000">
            <a:off x="6881816" y="5489027"/>
            <a:ext cx="1071572" cy="824285"/>
          </a:xfrm>
          <a:prstGeom prst="bentConnector3">
            <a:avLst>
              <a:gd name="adj1" fmla="val 50000"/>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カギ線コネクタ 51"/>
          <p:cNvCxnSpPr>
            <a:stCxn id="37" idx="3"/>
          </p:cNvCxnSpPr>
          <p:nvPr/>
        </p:nvCxnSpPr>
        <p:spPr>
          <a:xfrm>
            <a:off x="3309918" y="5489022"/>
            <a:ext cx="1000132" cy="1466"/>
          </a:xfrm>
          <a:prstGeom prst="bentConnector3">
            <a:avLst>
              <a:gd name="adj1" fmla="val 50000"/>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3" name="グループ化 52"/>
          <p:cNvGrpSpPr/>
          <p:nvPr/>
        </p:nvGrpSpPr>
        <p:grpSpPr>
          <a:xfrm>
            <a:off x="3524232" y="5233331"/>
            <a:ext cx="500066" cy="276999"/>
            <a:chOff x="2786050" y="4286256"/>
            <a:chExt cx="500066" cy="300083"/>
          </a:xfrm>
        </p:grpSpPr>
        <p:sp>
          <p:nvSpPr>
            <p:cNvPr id="54" name="テキスト ボックス 53"/>
            <p:cNvSpPr txBox="1"/>
            <p:nvPr/>
          </p:nvSpPr>
          <p:spPr>
            <a:xfrm>
              <a:off x="2786050" y="4286256"/>
              <a:ext cx="486030" cy="300083"/>
            </a:xfrm>
            <a:prstGeom prst="rect">
              <a:avLst/>
            </a:prstGeom>
            <a:noFill/>
            <a:ln w="12700">
              <a:noFill/>
            </a:ln>
          </p:spPr>
          <p:txBody>
            <a:bodyPr wrap="none" rtlCol="0">
              <a:spAutoFit/>
            </a:bodyPr>
            <a:lstStyle/>
            <a:p>
              <a:r>
                <a:rPr lang="en-US" altLang="ja-JP" sz="1200" dirty="0"/>
                <a:t>Uses</a:t>
              </a:r>
              <a:endParaRPr lang="ja-JP" altLang="en-US" sz="1200" dirty="0"/>
            </a:p>
          </p:txBody>
        </p:sp>
        <p:sp>
          <p:nvSpPr>
            <p:cNvPr id="55" name="二等辺三角形 54"/>
            <p:cNvSpPr/>
            <p:nvPr/>
          </p:nvSpPr>
          <p:spPr>
            <a:xfrm rot="5400000">
              <a:off x="3208963" y="4389036"/>
              <a:ext cx="82868" cy="71438"/>
            </a:xfrm>
            <a:prstGeom prst="triangl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p>
          </p:txBody>
        </p:sp>
      </p:grpSp>
      <p:sp>
        <p:nvSpPr>
          <p:cNvPr id="61" name="ひし形 60"/>
          <p:cNvSpPr/>
          <p:nvPr/>
        </p:nvSpPr>
        <p:spPr>
          <a:xfrm>
            <a:off x="7739106" y="4697710"/>
            <a:ext cx="214314" cy="118691"/>
          </a:xfrm>
          <a:prstGeom prst="diamond">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p>
        </p:txBody>
      </p:sp>
      <p:cxnSp>
        <p:nvCxnSpPr>
          <p:cNvPr id="63" name="図形 62"/>
          <p:cNvCxnSpPr>
            <a:stCxn id="61" idx="1"/>
          </p:cNvCxnSpPr>
          <p:nvPr/>
        </p:nvCxnSpPr>
        <p:spPr>
          <a:xfrm rot="10800000" flipV="1">
            <a:off x="5532470" y="4757057"/>
            <a:ext cx="2206638" cy="138483"/>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二等辺三角形 67"/>
          <p:cNvSpPr/>
          <p:nvPr/>
        </p:nvSpPr>
        <p:spPr>
          <a:xfrm rot="5400000" flipV="1">
            <a:off x="6876094" y="5408142"/>
            <a:ext cx="173208" cy="161760"/>
          </a:xfrm>
          <a:prstGeom prst="triangle">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p>
        </p:txBody>
      </p:sp>
    </p:spTree>
    <p:extLst>
      <p:ext uri="{BB962C8B-B14F-4D97-AF65-F5344CB8AC3E}">
        <p14:creationId xmlns:p14="http://schemas.microsoft.com/office/powerpoint/2010/main" val="388090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最初の例をクラス図で表す</a:t>
            </a:r>
            <a:endParaRPr kumimoji="1" lang="ja-JP" altLang="en-US" dirty="0"/>
          </a:p>
        </p:txBody>
      </p:sp>
      <p:sp>
        <p:nvSpPr>
          <p:cNvPr id="3" name="コンテンツ プレースホルダ 2"/>
          <p:cNvSpPr>
            <a:spLocks noGrp="1"/>
          </p:cNvSpPr>
          <p:nvPr>
            <p:ph idx="1"/>
          </p:nvPr>
        </p:nvSpPr>
        <p:spPr>
          <a:xfrm>
            <a:off x="838200" y="1825625"/>
            <a:ext cx="10515600" cy="2427659"/>
          </a:xfrm>
        </p:spPr>
        <p:txBody>
          <a:bodyPr>
            <a:normAutofit fontScale="70000" lnSpcReduction="20000"/>
          </a:bodyPr>
          <a:lstStyle/>
          <a:p>
            <a:pPr>
              <a:lnSpc>
                <a:spcPct val="120000"/>
              </a:lnSpc>
            </a:pPr>
            <a:r>
              <a:rPr kumimoji="1" lang="ja-JP" altLang="en-US" dirty="0"/>
              <a:t>ディレクトリは</a:t>
            </a:r>
            <a:r>
              <a:rPr kumimoji="1" lang="en-US" altLang="ja-JP" dirty="0"/>
              <a:t>Entry</a:t>
            </a:r>
            <a:r>
              <a:rPr kumimoji="1" lang="ja-JP" altLang="en-US" dirty="0"/>
              <a:t>クラスの集合を持つ．</a:t>
            </a:r>
            <a:endParaRPr kumimoji="1" lang="en-US" altLang="ja-JP" dirty="0"/>
          </a:p>
          <a:p>
            <a:pPr>
              <a:lnSpc>
                <a:spcPct val="120000"/>
              </a:lnSpc>
            </a:pPr>
            <a:r>
              <a:rPr lang="ja-JP" altLang="en-US" dirty="0"/>
              <a:t>ディレクトリは下位エントリを追加／削除できる．</a:t>
            </a:r>
            <a:endParaRPr lang="en-US" altLang="ja-JP" dirty="0"/>
          </a:p>
          <a:p>
            <a:pPr lvl="1">
              <a:lnSpc>
                <a:spcPct val="120000"/>
              </a:lnSpc>
            </a:pPr>
            <a:r>
              <a:rPr kumimoji="1" lang="en-US" altLang="ja-JP" dirty="0"/>
              <a:t>add</a:t>
            </a:r>
            <a:r>
              <a:rPr kumimoji="1" lang="ja-JP" altLang="en-US" dirty="0"/>
              <a:t>メソッド</a:t>
            </a:r>
            <a:r>
              <a:rPr kumimoji="1" lang="en-US" altLang="ja-JP" dirty="0"/>
              <a:t>, remove</a:t>
            </a:r>
            <a:r>
              <a:rPr kumimoji="1" lang="ja-JP" altLang="en-US" dirty="0"/>
              <a:t>メソッド，</a:t>
            </a:r>
            <a:r>
              <a:rPr kumimoji="1" lang="en-US" altLang="ja-JP" dirty="0" err="1"/>
              <a:t>getChild</a:t>
            </a:r>
            <a:r>
              <a:rPr kumimoji="1" lang="ja-JP" altLang="en-US" dirty="0"/>
              <a:t>メソッドがある．</a:t>
            </a:r>
            <a:endParaRPr kumimoji="1" lang="en-US" altLang="ja-JP" dirty="0"/>
          </a:p>
          <a:p>
            <a:pPr>
              <a:lnSpc>
                <a:spcPct val="120000"/>
              </a:lnSpc>
            </a:pPr>
            <a:r>
              <a:rPr lang="ja-JP" altLang="en-US" dirty="0"/>
              <a:t>ディレクトリ，ファイルともに，</a:t>
            </a:r>
            <a:r>
              <a:rPr lang="en-US" altLang="ja-JP" dirty="0"/>
              <a:t>Entry</a:t>
            </a:r>
            <a:r>
              <a:rPr lang="ja-JP" altLang="en-US" dirty="0"/>
              <a:t>型としても扱える．</a:t>
            </a:r>
            <a:endParaRPr kumimoji="1" lang="en-US" altLang="ja-JP" dirty="0"/>
          </a:p>
          <a:p>
            <a:pPr>
              <a:lnSpc>
                <a:spcPct val="120000"/>
              </a:lnSpc>
            </a:pPr>
            <a:endParaRPr kumimoji="1" lang="ja-JP" altLang="en-US"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 5"/>
          <p:cNvSpPr>
            <a:spLocks noGrp="1"/>
          </p:cNvSpPr>
          <p:nvPr>
            <p:ph type="sldNum" sz="quarter" idx="12"/>
          </p:nvPr>
        </p:nvSpPr>
        <p:spPr/>
        <p:txBody>
          <a:bodyPr/>
          <a:lstStyle/>
          <a:p>
            <a:fld id="{1AA0F90A-C14B-4763-A506-BB86F6EA3743}" type="slidenum">
              <a:rPr kumimoji="1" lang="ja-JP" altLang="en-US" smtClean="0"/>
              <a:pPr/>
              <a:t>32</a:t>
            </a:fld>
            <a:endParaRPr kumimoji="1" lang="ja-JP" altLang="en-US"/>
          </a:p>
        </p:txBody>
      </p:sp>
      <p:grpSp>
        <p:nvGrpSpPr>
          <p:cNvPr id="7" name="グループ化 6"/>
          <p:cNvGrpSpPr/>
          <p:nvPr/>
        </p:nvGrpSpPr>
        <p:grpSpPr>
          <a:xfrm>
            <a:off x="7288997" y="5565037"/>
            <a:ext cx="2643206" cy="791313"/>
            <a:chOff x="3929058" y="3643314"/>
            <a:chExt cx="2143140" cy="857256"/>
          </a:xfrm>
          <a:solidFill>
            <a:srgbClr val="FFFFFF"/>
          </a:solidFill>
        </p:grpSpPr>
        <p:sp>
          <p:nvSpPr>
            <p:cNvPr id="8" name="正方形/長方形 7"/>
            <p:cNvSpPr/>
            <p:nvPr/>
          </p:nvSpPr>
          <p:spPr>
            <a:xfrm>
              <a:off x="3929058" y="3643314"/>
              <a:ext cx="2143140" cy="857256"/>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pPr algn="ctr"/>
              <a:r>
                <a:rPr lang="en-US" altLang="ja-JP" sz="1200" dirty="0">
                  <a:latin typeface="Courier New" pitchFamily="49" charset="0"/>
                  <a:cs typeface="Courier New" pitchFamily="49" charset="0"/>
                </a:rPr>
                <a:t>File</a:t>
              </a:r>
              <a:endParaRPr lang="ja-JP" altLang="en-US" sz="1200" dirty="0">
                <a:latin typeface="Courier New" pitchFamily="49" charset="0"/>
                <a:cs typeface="Courier New" pitchFamily="49" charset="0"/>
              </a:endParaRPr>
            </a:p>
          </p:txBody>
        </p:sp>
        <p:sp>
          <p:nvSpPr>
            <p:cNvPr id="9" name="正方形/長方形 8"/>
            <p:cNvSpPr/>
            <p:nvPr/>
          </p:nvSpPr>
          <p:spPr>
            <a:xfrm>
              <a:off x="3929058" y="3929066"/>
              <a:ext cx="2143140" cy="285752"/>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r>
                <a:rPr lang="en-US" altLang="ja-JP" sz="1200" dirty="0">
                  <a:latin typeface="Courier New" pitchFamily="49" charset="0"/>
                  <a:cs typeface="Courier New" pitchFamily="49" charset="0"/>
                </a:rPr>
                <a:t>- size: long</a:t>
              </a:r>
              <a:endParaRPr lang="ja-JP" altLang="en-US" sz="1200" dirty="0">
                <a:latin typeface="Courier New" pitchFamily="49" charset="0"/>
                <a:cs typeface="Courier New" pitchFamily="49" charset="0"/>
              </a:endParaRPr>
            </a:p>
          </p:txBody>
        </p:sp>
        <p:sp>
          <p:nvSpPr>
            <p:cNvPr id="10" name="正方形/長方形 9"/>
            <p:cNvSpPr/>
            <p:nvPr/>
          </p:nvSpPr>
          <p:spPr>
            <a:xfrm>
              <a:off x="3929058" y="4214818"/>
              <a:ext cx="2143140" cy="285752"/>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r>
                <a:rPr lang="en-US" altLang="ja-JP" sz="1200" dirty="0">
                  <a:latin typeface="Courier New" pitchFamily="49" charset="0"/>
                  <a:cs typeface="Courier New" pitchFamily="49" charset="0"/>
                </a:rPr>
                <a:t>+ </a:t>
              </a:r>
              <a:r>
                <a:rPr lang="en-US" altLang="ja-JP" sz="1200" dirty="0" err="1">
                  <a:latin typeface="Courier New" pitchFamily="49" charset="0"/>
                  <a:cs typeface="Courier New" pitchFamily="49" charset="0"/>
                </a:rPr>
                <a:t>getSize</a:t>
              </a:r>
              <a:r>
                <a:rPr lang="en-US" altLang="ja-JP" sz="1200" dirty="0">
                  <a:latin typeface="Courier New" pitchFamily="49" charset="0"/>
                  <a:cs typeface="Courier New" pitchFamily="49" charset="0"/>
                </a:rPr>
                <a:t>(): long</a:t>
              </a:r>
            </a:p>
          </p:txBody>
        </p:sp>
      </p:grpSp>
      <p:grpSp>
        <p:nvGrpSpPr>
          <p:cNvPr id="11" name="グループ化 10"/>
          <p:cNvGrpSpPr/>
          <p:nvPr/>
        </p:nvGrpSpPr>
        <p:grpSpPr>
          <a:xfrm>
            <a:off x="3629777" y="4240977"/>
            <a:ext cx="2587649" cy="725370"/>
            <a:chOff x="3929055" y="3714752"/>
            <a:chExt cx="2143143" cy="785818"/>
          </a:xfrm>
          <a:solidFill>
            <a:srgbClr val="FFFFFF"/>
          </a:solidFill>
        </p:grpSpPr>
        <p:sp>
          <p:nvSpPr>
            <p:cNvPr id="12" name="正方形/長方形 11"/>
            <p:cNvSpPr/>
            <p:nvPr/>
          </p:nvSpPr>
          <p:spPr>
            <a:xfrm>
              <a:off x="3929057" y="3714752"/>
              <a:ext cx="2143140" cy="785818"/>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pPr algn="ctr"/>
              <a:r>
                <a:rPr lang="en-US" altLang="ja-JP" sz="1200" i="1" dirty="0">
                  <a:latin typeface="Courier New" pitchFamily="49" charset="0"/>
                  <a:cs typeface="Courier New" pitchFamily="49" charset="0"/>
                </a:rPr>
                <a:t>Entry</a:t>
              </a:r>
              <a:endParaRPr lang="ja-JP" altLang="en-US" sz="1200" i="1" dirty="0">
                <a:latin typeface="Courier New" pitchFamily="49" charset="0"/>
                <a:cs typeface="Courier New" pitchFamily="49" charset="0"/>
              </a:endParaRPr>
            </a:p>
          </p:txBody>
        </p:sp>
        <p:sp>
          <p:nvSpPr>
            <p:cNvPr id="14" name="正方形/長方形 13"/>
            <p:cNvSpPr/>
            <p:nvPr/>
          </p:nvSpPr>
          <p:spPr>
            <a:xfrm>
              <a:off x="3929055" y="4286256"/>
              <a:ext cx="2143140" cy="214314"/>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ctr"/>
            <a:lstStyle/>
            <a:p>
              <a:r>
                <a:rPr lang="en-US" altLang="ja-JP" sz="1200" dirty="0">
                  <a:latin typeface="Courier New" pitchFamily="49" charset="0"/>
                  <a:cs typeface="Courier New" pitchFamily="49" charset="0"/>
                </a:rPr>
                <a:t>+ </a:t>
              </a:r>
              <a:r>
                <a:rPr lang="en-US" altLang="ja-JP" sz="1200" dirty="0" err="1">
                  <a:latin typeface="Courier New" pitchFamily="49" charset="0"/>
                  <a:cs typeface="Courier New" pitchFamily="49" charset="0"/>
                </a:rPr>
                <a:t>getName</a:t>
              </a:r>
              <a:r>
                <a:rPr lang="en-US" altLang="ja-JP" sz="1200" dirty="0">
                  <a:latin typeface="Courier New" pitchFamily="49" charset="0"/>
                  <a:cs typeface="Courier New" pitchFamily="49" charset="0"/>
                </a:rPr>
                <a:t>(): String</a:t>
              </a:r>
            </a:p>
          </p:txBody>
        </p:sp>
        <p:sp>
          <p:nvSpPr>
            <p:cNvPr id="13" name="正方形/長方形 12"/>
            <p:cNvSpPr/>
            <p:nvPr/>
          </p:nvSpPr>
          <p:spPr>
            <a:xfrm>
              <a:off x="3929058" y="4000504"/>
              <a:ext cx="2143140" cy="285752"/>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r>
                <a:rPr lang="en-US" altLang="ja-JP" sz="1200" dirty="0">
                  <a:latin typeface="Courier New" pitchFamily="49" charset="0"/>
                  <a:cs typeface="Courier New" pitchFamily="49" charset="0"/>
                </a:rPr>
                <a:t>- name: String</a:t>
              </a:r>
            </a:p>
          </p:txBody>
        </p:sp>
      </p:grpSp>
      <p:cxnSp>
        <p:nvCxnSpPr>
          <p:cNvPr id="15" name="図形 22"/>
          <p:cNvCxnSpPr>
            <a:endCxn id="21" idx="3"/>
          </p:cNvCxnSpPr>
          <p:nvPr/>
        </p:nvCxnSpPr>
        <p:spPr>
          <a:xfrm rot="10800000" flipV="1">
            <a:off x="6379186" y="4411039"/>
            <a:ext cx="909842" cy="263771"/>
          </a:xfrm>
          <a:prstGeom prst="bentConnector3">
            <a:avLst>
              <a:gd name="adj1" fmla="val 50000"/>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 name="グループ化 15"/>
          <p:cNvGrpSpPr/>
          <p:nvPr/>
        </p:nvGrpSpPr>
        <p:grpSpPr>
          <a:xfrm>
            <a:off x="7289028" y="4246181"/>
            <a:ext cx="2643174" cy="1055084"/>
            <a:chOff x="3929058" y="3714752"/>
            <a:chExt cx="2143140" cy="1143008"/>
          </a:xfrm>
          <a:solidFill>
            <a:srgbClr val="FFFFFF"/>
          </a:solidFill>
        </p:grpSpPr>
        <p:sp>
          <p:nvSpPr>
            <p:cNvPr id="17" name="正方形/長方形 16"/>
            <p:cNvSpPr/>
            <p:nvPr/>
          </p:nvSpPr>
          <p:spPr>
            <a:xfrm>
              <a:off x="3929058" y="3714752"/>
              <a:ext cx="2143140" cy="1143008"/>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pPr algn="ctr"/>
              <a:r>
                <a:rPr lang="en-US" altLang="ja-JP" sz="1200" dirty="0">
                  <a:latin typeface="Courier New" pitchFamily="49" charset="0"/>
                  <a:cs typeface="Courier New" pitchFamily="49" charset="0"/>
                </a:rPr>
                <a:t>Directory</a:t>
              </a:r>
              <a:endParaRPr lang="ja-JP" altLang="en-US" sz="1200" dirty="0">
                <a:latin typeface="Courier New" pitchFamily="49" charset="0"/>
                <a:cs typeface="Courier New" pitchFamily="49" charset="0"/>
              </a:endParaRPr>
            </a:p>
          </p:txBody>
        </p:sp>
        <p:sp>
          <p:nvSpPr>
            <p:cNvPr id="18" name="正方形/長方形 17"/>
            <p:cNvSpPr/>
            <p:nvPr/>
          </p:nvSpPr>
          <p:spPr>
            <a:xfrm>
              <a:off x="3929058" y="4000504"/>
              <a:ext cx="2143140" cy="214314"/>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ctr"/>
            <a:lstStyle/>
            <a:p>
              <a:r>
                <a:rPr lang="en-US" altLang="ja-JP" sz="1200" dirty="0">
                  <a:latin typeface="Courier New" pitchFamily="49" charset="0"/>
                  <a:cs typeface="Courier New" pitchFamily="49" charset="0"/>
                </a:rPr>
                <a:t>- children: List&lt;Entry&gt;</a:t>
              </a:r>
              <a:endParaRPr lang="ja-JP" altLang="en-US" sz="1200" dirty="0">
                <a:latin typeface="Courier New" pitchFamily="49" charset="0"/>
                <a:cs typeface="Courier New" pitchFamily="49" charset="0"/>
              </a:endParaRPr>
            </a:p>
          </p:txBody>
        </p:sp>
        <p:sp>
          <p:nvSpPr>
            <p:cNvPr id="19" name="正方形/長方形 18"/>
            <p:cNvSpPr/>
            <p:nvPr/>
          </p:nvSpPr>
          <p:spPr>
            <a:xfrm>
              <a:off x="3929058" y="4214818"/>
              <a:ext cx="2143140" cy="642942"/>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ctr"/>
            <a:lstStyle/>
            <a:p>
              <a:r>
                <a:rPr lang="en-US" altLang="ja-JP" sz="1200" dirty="0">
                  <a:latin typeface="Courier New" pitchFamily="49" charset="0"/>
                  <a:cs typeface="Courier New" pitchFamily="49" charset="0"/>
                </a:rPr>
                <a:t>+ add(e: Entry): void</a:t>
              </a:r>
            </a:p>
            <a:p>
              <a:r>
                <a:rPr lang="en-US" altLang="ja-JP" sz="1200" dirty="0">
                  <a:latin typeface="Courier New" pitchFamily="49" charset="0"/>
                  <a:cs typeface="Courier New" pitchFamily="49" charset="0"/>
                </a:rPr>
                <a:t>+ remove(e: Entry): void</a:t>
              </a:r>
            </a:p>
            <a:p>
              <a:r>
                <a:rPr lang="en-US" altLang="ja-JP" sz="1200" dirty="0">
                  <a:latin typeface="Courier New" pitchFamily="49" charset="0"/>
                  <a:cs typeface="Courier New" pitchFamily="49" charset="0"/>
                </a:rPr>
                <a:t>+ </a:t>
              </a:r>
              <a:r>
                <a:rPr lang="en-US" altLang="ja-JP" sz="1200" dirty="0" err="1">
                  <a:latin typeface="Courier New" pitchFamily="49" charset="0"/>
                  <a:cs typeface="Courier New" pitchFamily="49" charset="0"/>
                </a:rPr>
                <a:t>getChild</a:t>
              </a:r>
              <a:r>
                <a:rPr lang="en-US" altLang="ja-JP" sz="1200" dirty="0">
                  <a:latin typeface="Courier New" pitchFamily="49" charset="0"/>
                  <a:cs typeface="Courier New" pitchFamily="49" charset="0"/>
                </a:rPr>
                <a:t>(): Entry[]</a:t>
              </a:r>
            </a:p>
          </p:txBody>
        </p:sp>
      </p:grpSp>
      <p:cxnSp>
        <p:nvCxnSpPr>
          <p:cNvPr id="20" name="図形 22"/>
          <p:cNvCxnSpPr>
            <a:stCxn id="9" idx="1"/>
            <a:endCxn id="21" idx="3"/>
          </p:cNvCxnSpPr>
          <p:nvPr/>
        </p:nvCxnSpPr>
        <p:spPr>
          <a:xfrm rot="10800000">
            <a:off x="6379186" y="4674813"/>
            <a:ext cx="909810" cy="1285884"/>
          </a:xfrm>
          <a:prstGeom prst="bentConnector3">
            <a:avLst>
              <a:gd name="adj1" fmla="val 50000"/>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二等辺三角形 20"/>
          <p:cNvSpPr/>
          <p:nvPr/>
        </p:nvSpPr>
        <p:spPr>
          <a:xfrm rot="5400000" flipV="1">
            <a:off x="6211702" y="4593929"/>
            <a:ext cx="173208" cy="161760"/>
          </a:xfrm>
          <a:prstGeom prst="triangle">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p>
        </p:txBody>
      </p:sp>
      <p:sp>
        <p:nvSpPr>
          <p:cNvPr id="22" name="正方形/長方形 21"/>
          <p:cNvSpPr/>
          <p:nvPr/>
        </p:nvSpPr>
        <p:spPr>
          <a:xfrm>
            <a:off x="7032151" y="1845423"/>
            <a:ext cx="914400" cy="461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p>
        </p:txBody>
      </p:sp>
      <p:sp>
        <p:nvSpPr>
          <p:cNvPr id="29" name="正方形/長方形 28"/>
          <p:cNvSpPr/>
          <p:nvPr/>
        </p:nvSpPr>
        <p:spPr>
          <a:xfrm>
            <a:off x="6889275" y="2241080"/>
            <a:ext cx="2071702" cy="461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p>
        </p:txBody>
      </p:sp>
      <p:sp>
        <p:nvSpPr>
          <p:cNvPr id="39" name="テキスト ボックス 38"/>
          <p:cNvSpPr txBox="1"/>
          <p:nvPr/>
        </p:nvSpPr>
        <p:spPr>
          <a:xfrm>
            <a:off x="2359774" y="5301268"/>
            <a:ext cx="3286148" cy="923330"/>
          </a:xfrm>
          <a:prstGeom prst="rect">
            <a:avLst/>
          </a:prstGeom>
          <a:noFill/>
        </p:spPr>
        <p:txBody>
          <a:bodyPr wrap="square" rtlCol="0">
            <a:spAutoFit/>
          </a:bodyPr>
          <a:lstStyle/>
          <a:p>
            <a:pPr marL="167058" indent="-167058">
              <a:buFont typeface="Wingdings" pitchFamily="2" charset="2"/>
              <a:buChar char="l"/>
            </a:pPr>
            <a:r>
              <a:rPr lang="en-US" altLang="ja-JP" dirty="0">
                <a:latin typeface="+mn-ea"/>
              </a:rPr>
              <a:t>Directory</a:t>
            </a:r>
            <a:r>
              <a:rPr lang="ja-JP" altLang="en-US" dirty="0">
                <a:latin typeface="+mn-ea"/>
              </a:rPr>
              <a:t>が</a:t>
            </a:r>
            <a:r>
              <a:rPr lang="en-US" altLang="ja-JP" dirty="0">
                <a:latin typeface="+mn-ea"/>
              </a:rPr>
              <a:t>Composite(</a:t>
            </a:r>
            <a:r>
              <a:rPr lang="ja-JP" altLang="en-US" dirty="0">
                <a:latin typeface="+mn-ea"/>
              </a:rPr>
              <a:t>複合体</a:t>
            </a:r>
            <a:r>
              <a:rPr lang="en-US" altLang="ja-JP" dirty="0">
                <a:latin typeface="+mn-ea"/>
              </a:rPr>
              <a:t>)</a:t>
            </a:r>
            <a:r>
              <a:rPr lang="ja-JP" altLang="en-US" dirty="0">
                <a:latin typeface="+mn-ea"/>
              </a:rPr>
              <a:t>を表す役となる．</a:t>
            </a:r>
            <a:endParaRPr lang="en-US" altLang="ja-JP" dirty="0">
              <a:latin typeface="+mn-ea"/>
            </a:endParaRPr>
          </a:p>
          <a:p>
            <a:pPr marL="167058" indent="-167058">
              <a:buFont typeface="Wingdings" pitchFamily="2" charset="2"/>
              <a:buChar char="l"/>
            </a:pPr>
            <a:r>
              <a:rPr lang="en-US" altLang="ja-JP" dirty="0">
                <a:latin typeface="+mn-ea"/>
              </a:rPr>
              <a:t>File</a:t>
            </a:r>
            <a:r>
              <a:rPr lang="ja-JP" altLang="en-US" dirty="0">
                <a:latin typeface="+mn-ea"/>
              </a:rPr>
              <a:t>が</a:t>
            </a:r>
            <a:r>
              <a:rPr lang="en-US" altLang="ja-JP" dirty="0">
                <a:latin typeface="+mn-ea"/>
              </a:rPr>
              <a:t>Leaf(</a:t>
            </a:r>
            <a:r>
              <a:rPr lang="ja-JP" altLang="en-US" dirty="0">
                <a:latin typeface="+mn-ea"/>
              </a:rPr>
              <a:t>葉</a:t>
            </a:r>
            <a:r>
              <a:rPr lang="en-US" altLang="ja-JP" dirty="0">
                <a:latin typeface="+mn-ea"/>
              </a:rPr>
              <a:t>)</a:t>
            </a:r>
            <a:r>
              <a:rPr lang="ja-JP" altLang="en-US" dirty="0">
                <a:latin typeface="+mn-ea"/>
              </a:rPr>
              <a:t>役となる．</a:t>
            </a:r>
          </a:p>
        </p:txBody>
      </p:sp>
    </p:spTree>
    <p:extLst>
      <p:ext uri="{BB962C8B-B14F-4D97-AF65-F5344CB8AC3E}">
        <p14:creationId xmlns:p14="http://schemas.microsoft.com/office/powerpoint/2010/main" val="31776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5400" dirty="0"/>
              <a:t>Composite</a:t>
            </a:r>
            <a:r>
              <a:rPr lang="ja-JP" altLang="en-US" sz="5400" dirty="0"/>
              <a:t>パターンのメリット</a:t>
            </a:r>
          </a:p>
        </p:txBody>
      </p:sp>
      <p:sp>
        <p:nvSpPr>
          <p:cNvPr id="3" name="コンテンツ プレースホルダ 2"/>
          <p:cNvSpPr>
            <a:spLocks noGrp="1"/>
          </p:cNvSpPr>
          <p:nvPr>
            <p:ph idx="1"/>
          </p:nvPr>
        </p:nvSpPr>
        <p:spPr>
          <a:xfrm>
            <a:off x="838200" y="1825625"/>
            <a:ext cx="10728960" cy="4351338"/>
          </a:xfrm>
        </p:spPr>
        <p:txBody>
          <a:bodyPr>
            <a:normAutofit fontScale="92500"/>
          </a:bodyPr>
          <a:lstStyle/>
          <a:p>
            <a:pPr>
              <a:lnSpc>
                <a:spcPct val="110000"/>
              </a:lnSpc>
            </a:pPr>
            <a:r>
              <a:rPr kumimoji="1" lang="ja-JP" altLang="en-US" dirty="0"/>
              <a:t>複数と単数を同一視できる．</a:t>
            </a:r>
            <a:endParaRPr kumimoji="1" lang="en-US" altLang="ja-JP" dirty="0"/>
          </a:p>
          <a:p>
            <a:pPr lvl="1">
              <a:lnSpc>
                <a:spcPct val="110000"/>
              </a:lnSpc>
            </a:pPr>
            <a:r>
              <a:rPr lang="ja-JP" altLang="en-US" dirty="0"/>
              <a:t>複数個のものをまとめて，あたかも</a:t>
            </a:r>
            <a:r>
              <a:rPr lang="en-US" altLang="ja-JP" dirty="0"/>
              <a:t>1</a:t>
            </a:r>
            <a:r>
              <a:rPr lang="ja-JP" altLang="en-US" dirty="0" err="1"/>
              <a:t>つの</a:t>
            </a:r>
            <a:r>
              <a:rPr lang="ja-JP" altLang="en-US" dirty="0"/>
              <a:t>ものであるかのように扱える．</a:t>
            </a:r>
            <a:endParaRPr lang="en-US" altLang="ja-JP" dirty="0"/>
          </a:p>
          <a:p>
            <a:pPr>
              <a:lnSpc>
                <a:spcPct val="110000"/>
              </a:lnSpc>
            </a:pPr>
            <a:r>
              <a:rPr lang="ja-JP" altLang="en-US" dirty="0"/>
              <a:t>再帰的構造はあらゆる場面で登場する．</a:t>
            </a:r>
            <a:endParaRPr lang="en-US" altLang="ja-JP" dirty="0"/>
          </a:p>
          <a:p>
            <a:pPr lvl="1">
              <a:lnSpc>
                <a:spcPct val="110000"/>
              </a:lnSpc>
            </a:pPr>
            <a:r>
              <a:rPr kumimoji="1" lang="ja-JP" altLang="en-US" dirty="0"/>
              <a:t>少し大きなプログラムを組む時には頻出する．</a:t>
            </a:r>
            <a:endParaRPr kumimoji="1" lang="en-US" altLang="ja-JP" dirty="0"/>
          </a:p>
          <a:p>
            <a:pPr lvl="2">
              <a:lnSpc>
                <a:spcPct val="110000"/>
              </a:lnSpc>
            </a:pPr>
            <a:r>
              <a:rPr lang="en-US" altLang="ja-JP" dirty="0"/>
              <a:t>GUI, </a:t>
            </a:r>
            <a:r>
              <a:rPr lang="ja-JP" altLang="en-US" dirty="0"/>
              <a:t>箇条書き</a:t>
            </a:r>
            <a:r>
              <a:rPr lang="en-US" altLang="ja-JP" dirty="0"/>
              <a:t>, </a:t>
            </a:r>
            <a:r>
              <a:rPr lang="ja-JP" altLang="en-US" dirty="0"/>
              <a:t>マクロなどツリー構造になるもの．</a:t>
            </a:r>
            <a:endParaRPr lang="en-US" altLang="ja-JP"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 5"/>
          <p:cNvSpPr>
            <a:spLocks noGrp="1"/>
          </p:cNvSpPr>
          <p:nvPr>
            <p:ph type="sldNum" sz="quarter" idx="12"/>
          </p:nvPr>
        </p:nvSpPr>
        <p:spPr/>
        <p:txBody>
          <a:bodyPr/>
          <a:lstStyle/>
          <a:p>
            <a:fld id="{1AA0F90A-C14B-4763-A506-BB86F6EA3743}" type="slidenum">
              <a:rPr kumimoji="1" lang="ja-JP" altLang="en-US" smtClean="0"/>
              <a:pPr/>
              <a:t>33</a:t>
            </a:fld>
            <a:endParaRPr kumimoji="1" lang="ja-JP" altLang="en-US"/>
          </a:p>
        </p:txBody>
      </p:sp>
    </p:spTree>
    <p:extLst>
      <p:ext uri="{BB962C8B-B14F-4D97-AF65-F5344CB8AC3E}">
        <p14:creationId xmlns:p14="http://schemas.microsoft.com/office/powerpoint/2010/main" val="200629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C737B23A-7B67-83BD-F5AB-F753E019F67B}"/>
              </a:ext>
            </a:extLst>
          </p:cNvPr>
          <p:cNvSpPr>
            <a:spLocks noGrp="1"/>
          </p:cNvSpPr>
          <p:nvPr>
            <p:ph type="ftr" sz="quarter" idx="11"/>
          </p:nvPr>
        </p:nvSpPr>
        <p:spPr/>
        <p:txBody>
          <a:bodyPr/>
          <a:lstStyle/>
          <a:p>
            <a:r>
              <a:rPr lang="ja-JP" altLang="en-US"/>
              <a:t>ソフトウェア設計</a:t>
            </a:r>
            <a:endParaRPr lang="ja-JP" altLang="en-US" sz="1800"/>
          </a:p>
        </p:txBody>
      </p:sp>
      <p:sp>
        <p:nvSpPr>
          <p:cNvPr id="54" name="角丸四角形 53">
            <a:extLst>
              <a:ext uri="{FF2B5EF4-FFF2-40B4-BE49-F238E27FC236}">
                <a16:creationId xmlns:a16="http://schemas.microsoft.com/office/drawing/2014/main" id="{770BBD98-6AB8-324B-96A7-C56F0A06EBE9}"/>
              </a:ext>
            </a:extLst>
          </p:cNvPr>
          <p:cNvSpPr/>
          <p:nvPr/>
        </p:nvSpPr>
        <p:spPr>
          <a:xfrm>
            <a:off x="9120665" y="1976351"/>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角丸四角形 55">
            <a:extLst>
              <a:ext uri="{FF2B5EF4-FFF2-40B4-BE49-F238E27FC236}">
                <a16:creationId xmlns:a16="http://schemas.microsoft.com/office/drawing/2014/main" id="{00E916F6-AEAA-4262-6D5F-BCD5FA4DB69C}"/>
              </a:ext>
            </a:extLst>
          </p:cNvPr>
          <p:cNvSpPr/>
          <p:nvPr/>
        </p:nvSpPr>
        <p:spPr>
          <a:xfrm>
            <a:off x="9120665" y="3925495"/>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角丸四角形 56">
            <a:extLst>
              <a:ext uri="{FF2B5EF4-FFF2-40B4-BE49-F238E27FC236}">
                <a16:creationId xmlns:a16="http://schemas.microsoft.com/office/drawing/2014/main" id="{93A6E1A6-E887-9DA5-4505-EEE3EA0CD2E7}"/>
              </a:ext>
            </a:extLst>
          </p:cNvPr>
          <p:cNvSpPr/>
          <p:nvPr/>
        </p:nvSpPr>
        <p:spPr>
          <a:xfrm>
            <a:off x="9120665" y="4886399"/>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角丸四角形 46">
            <a:extLst>
              <a:ext uri="{FF2B5EF4-FFF2-40B4-BE49-F238E27FC236}">
                <a16:creationId xmlns:a16="http://schemas.microsoft.com/office/drawing/2014/main" id="{63D9ECC8-5561-480C-80E9-A0FE32AB0BA9}"/>
              </a:ext>
            </a:extLst>
          </p:cNvPr>
          <p:cNvSpPr/>
          <p:nvPr/>
        </p:nvSpPr>
        <p:spPr>
          <a:xfrm>
            <a:off x="6112704" y="1001779"/>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角丸四角形 47">
            <a:extLst>
              <a:ext uri="{FF2B5EF4-FFF2-40B4-BE49-F238E27FC236}">
                <a16:creationId xmlns:a16="http://schemas.microsoft.com/office/drawing/2014/main" id="{5CB48FE2-D38E-22F8-1802-53459CF42946}"/>
              </a:ext>
            </a:extLst>
          </p:cNvPr>
          <p:cNvSpPr/>
          <p:nvPr/>
        </p:nvSpPr>
        <p:spPr>
          <a:xfrm>
            <a:off x="6112704" y="4886399"/>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角丸四角形 48">
            <a:extLst>
              <a:ext uri="{FF2B5EF4-FFF2-40B4-BE49-F238E27FC236}">
                <a16:creationId xmlns:a16="http://schemas.microsoft.com/office/drawing/2014/main" id="{BE11F113-D394-B3C6-EC9B-0A03915BDAFA}"/>
              </a:ext>
            </a:extLst>
          </p:cNvPr>
          <p:cNvSpPr/>
          <p:nvPr/>
        </p:nvSpPr>
        <p:spPr>
          <a:xfrm>
            <a:off x="6112704" y="2950923"/>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角丸四角形 50">
            <a:extLst>
              <a:ext uri="{FF2B5EF4-FFF2-40B4-BE49-F238E27FC236}">
                <a16:creationId xmlns:a16="http://schemas.microsoft.com/office/drawing/2014/main" id="{84DCE23B-CF97-15F5-F859-D1CA8A7C2EE7}"/>
              </a:ext>
            </a:extLst>
          </p:cNvPr>
          <p:cNvSpPr/>
          <p:nvPr/>
        </p:nvSpPr>
        <p:spPr>
          <a:xfrm>
            <a:off x="6112704" y="1976351"/>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角丸四角形 51">
            <a:extLst>
              <a:ext uri="{FF2B5EF4-FFF2-40B4-BE49-F238E27FC236}">
                <a16:creationId xmlns:a16="http://schemas.microsoft.com/office/drawing/2014/main" id="{1C203CDF-D3D1-FB99-A3EA-7776B8202DF1}"/>
              </a:ext>
            </a:extLst>
          </p:cNvPr>
          <p:cNvSpPr/>
          <p:nvPr/>
        </p:nvSpPr>
        <p:spPr>
          <a:xfrm>
            <a:off x="6112704" y="5860228"/>
            <a:ext cx="2951999" cy="914400"/>
          </a:xfrm>
          <a:prstGeom prst="roundRect">
            <a:avLst>
              <a:gd name="adj" fmla="val 1111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角丸四角形 40">
            <a:extLst>
              <a:ext uri="{FF2B5EF4-FFF2-40B4-BE49-F238E27FC236}">
                <a16:creationId xmlns:a16="http://schemas.microsoft.com/office/drawing/2014/main" id="{4E5E98B1-991A-62BA-5BC4-A5D4F5E0DA92}"/>
              </a:ext>
            </a:extLst>
          </p:cNvPr>
          <p:cNvSpPr/>
          <p:nvPr/>
        </p:nvSpPr>
        <p:spPr>
          <a:xfrm>
            <a:off x="3145434" y="5860228"/>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角丸四角形 41">
            <a:extLst>
              <a:ext uri="{FF2B5EF4-FFF2-40B4-BE49-F238E27FC236}">
                <a16:creationId xmlns:a16="http://schemas.microsoft.com/office/drawing/2014/main" id="{44925368-2989-4389-70B5-54FE09A349B3}"/>
              </a:ext>
            </a:extLst>
          </p:cNvPr>
          <p:cNvSpPr/>
          <p:nvPr/>
        </p:nvSpPr>
        <p:spPr>
          <a:xfrm>
            <a:off x="3145434" y="2950923"/>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a:extLst>
              <a:ext uri="{FF2B5EF4-FFF2-40B4-BE49-F238E27FC236}">
                <a16:creationId xmlns:a16="http://schemas.microsoft.com/office/drawing/2014/main" id="{6CD6BDD4-DC72-9BBB-8D98-E261B2994EA1}"/>
              </a:ext>
            </a:extLst>
          </p:cNvPr>
          <p:cNvSpPr/>
          <p:nvPr/>
        </p:nvSpPr>
        <p:spPr>
          <a:xfrm>
            <a:off x="3145434" y="4886399"/>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 43">
            <a:extLst>
              <a:ext uri="{FF2B5EF4-FFF2-40B4-BE49-F238E27FC236}">
                <a16:creationId xmlns:a16="http://schemas.microsoft.com/office/drawing/2014/main" id="{42A4E4E8-06C7-F103-799A-AEDF61FD2801}"/>
              </a:ext>
            </a:extLst>
          </p:cNvPr>
          <p:cNvSpPr/>
          <p:nvPr/>
        </p:nvSpPr>
        <p:spPr>
          <a:xfrm>
            <a:off x="3145434" y="3925495"/>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角丸四角形 45">
            <a:extLst>
              <a:ext uri="{FF2B5EF4-FFF2-40B4-BE49-F238E27FC236}">
                <a16:creationId xmlns:a16="http://schemas.microsoft.com/office/drawing/2014/main" id="{32DC585A-2CB5-1C37-FB49-6B9F2650E249}"/>
              </a:ext>
            </a:extLst>
          </p:cNvPr>
          <p:cNvSpPr/>
          <p:nvPr/>
        </p:nvSpPr>
        <p:spPr>
          <a:xfrm>
            <a:off x="3145434" y="1001779"/>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a:extLst>
              <a:ext uri="{FF2B5EF4-FFF2-40B4-BE49-F238E27FC236}">
                <a16:creationId xmlns:a16="http://schemas.microsoft.com/office/drawing/2014/main" id="{AC083D98-DB95-97CA-6CDC-D72C04267897}"/>
              </a:ext>
            </a:extLst>
          </p:cNvPr>
          <p:cNvSpPr/>
          <p:nvPr/>
        </p:nvSpPr>
        <p:spPr>
          <a:xfrm>
            <a:off x="179114" y="1001779"/>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角丸四角形 36">
            <a:extLst>
              <a:ext uri="{FF2B5EF4-FFF2-40B4-BE49-F238E27FC236}">
                <a16:creationId xmlns:a16="http://schemas.microsoft.com/office/drawing/2014/main" id="{C4CCA837-1D02-C67C-6666-F537672E4D57}"/>
              </a:ext>
            </a:extLst>
          </p:cNvPr>
          <p:cNvSpPr/>
          <p:nvPr/>
        </p:nvSpPr>
        <p:spPr>
          <a:xfrm>
            <a:off x="179114" y="2950923"/>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角丸四角形 37">
            <a:extLst>
              <a:ext uri="{FF2B5EF4-FFF2-40B4-BE49-F238E27FC236}">
                <a16:creationId xmlns:a16="http://schemas.microsoft.com/office/drawing/2014/main" id="{78B027E7-2CF8-DE48-50A9-0119D2A047AC}"/>
              </a:ext>
            </a:extLst>
          </p:cNvPr>
          <p:cNvSpPr/>
          <p:nvPr/>
        </p:nvSpPr>
        <p:spPr>
          <a:xfrm>
            <a:off x="179114" y="3925495"/>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角丸四角形 38">
            <a:extLst>
              <a:ext uri="{FF2B5EF4-FFF2-40B4-BE49-F238E27FC236}">
                <a16:creationId xmlns:a16="http://schemas.microsoft.com/office/drawing/2014/main" id="{55CA9C87-5F78-6C7D-0FF6-2BED2E8E8791}"/>
              </a:ext>
            </a:extLst>
          </p:cNvPr>
          <p:cNvSpPr/>
          <p:nvPr/>
        </p:nvSpPr>
        <p:spPr>
          <a:xfrm>
            <a:off x="179114" y="4886399"/>
            <a:ext cx="2951999" cy="914400"/>
          </a:xfrm>
          <a:prstGeom prst="roundRect">
            <a:avLst>
              <a:gd name="adj" fmla="val 11111"/>
            </a:avLst>
          </a:prstGeom>
          <a:solidFill>
            <a:srgbClr val="FF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角丸四角形 39">
            <a:extLst>
              <a:ext uri="{FF2B5EF4-FFF2-40B4-BE49-F238E27FC236}">
                <a16:creationId xmlns:a16="http://schemas.microsoft.com/office/drawing/2014/main" id="{E6ACFF1E-8CB0-609D-C9C8-8EE0BE831616}"/>
              </a:ext>
            </a:extLst>
          </p:cNvPr>
          <p:cNvSpPr/>
          <p:nvPr/>
        </p:nvSpPr>
        <p:spPr>
          <a:xfrm>
            <a:off x="179114" y="5860228"/>
            <a:ext cx="2951999" cy="914400"/>
          </a:xfrm>
          <a:prstGeom prst="roundRect">
            <a:avLst>
              <a:gd name="adj" fmla="val 1111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59A4098A-BCC9-A4A4-EA0D-04B4B416ED74}"/>
              </a:ext>
            </a:extLst>
          </p:cNvPr>
          <p:cNvSpPr txBox="1"/>
          <p:nvPr/>
        </p:nvSpPr>
        <p:spPr>
          <a:xfrm>
            <a:off x="179113"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Abstract Factory</a:t>
            </a:r>
          </a:p>
          <a:p>
            <a:r>
              <a:rPr kumimoji="1" lang="ja-JP" altLang="en-US" sz="1000">
                <a:latin typeface="Meiryo" panose="020B0604030504040204" pitchFamily="34" charset="-128"/>
                <a:ea typeface="Meiryo" panose="020B0604030504040204" pitchFamily="34" charset="-128"/>
              </a:rPr>
              <a:t>互いに関連する一連のオブジェクト群をその具象クラスに依存しないで生成するためのインターフェースを提供する．</a:t>
            </a:r>
          </a:p>
        </p:txBody>
      </p:sp>
      <p:sp>
        <p:nvSpPr>
          <p:cNvPr id="11" name="テキスト ボックス 10">
            <a:extLst>
              <a:ext uri="{FF2B5EF4-FFF2-40B4-BE49-F238E27FC236}">
                <a16:creationId xmlns:a16="http://schemas.microsoft.com/office/drawing/2014/main" id="{920BBA8E-9022-86EC-2376-7ADF23019FDC}"/>
              </a:ext>
            </a:extLst>
          </p:cNvPr>
          <p:cNvSpPr txBox="1"/>
          <p:nvPr/>
        </p:nvSpPr>
        <p:spPr>
          <a:xfrm>
            <a:off x="179113"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Factory Method</a:t>
            </a:r>
          </a:p>
          <a:p>
            <a:r>
              <a:rPr kumimoji="1" lang="ja-JP" altLang="en-US" sz="1000">
                <a:latin typeface="Meiryo" panose="020B0604030504040204" pitchFamily="34" charset="-128"/>
                <a:ea typeface="Meiryo" panose="020B0604030504040204" pitchFamily="34" charset="-128"/>
              </a:rPr>
              <a:t>実際に生成するオブジェクトに依存しない，オブジェクト生成のインターフェースを提供する．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2" name="テキスト ボックス 11">
            <a:extLst>
              <a:ext uri="{FF2B5EF4-FFF2-40B4-BE49-F238E27FC236}">
                <a16:creationId xmlns:a16="http://schemas.microsoft.com/office/drawing/2014/main" id="{A8DD0B1A-929B-C438-B00E-4A3CC62FEAF5}"/>
              </a:ext>
            </a:extLst>
          </p:cNvPr>
          <p:cNvSpPr txBox="1"/>
          <p:nvPr/>
        </p:nvSpPr>
        <p:spPr>
          <a:xfrm>
            <a:off x="179113"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Prototype</a:t>
            </a:r>
          </a:p>
          <a:p>
            <a:r>
              <a:rPr kumimoji="1" lang="ja-JP" altLang="en-US" sz="1000">
                <a:latin typeface="Meiryo" panose="020B0604030504040204" pitchFamily="34" charset="-128"/>
                <a:ea typeface="Meiryo" panose="020B0604030504040204" pitchFamily="34" charset="-128"/>
              </a:rPr>
              <a:t>原型となるオブジェクトをもとに複製する．</a:t>
            </a:r>
            <a:endParaRPr kumimoji="1" lang="en-US" altLang="ja-JP" sz="1000" dirty="0">
              <a:latin typeface="Meiryo" panose="020B0604030504040204" pitchFamily="34" charset="-128"/>
              <a:ea typeface="Meiryo" panose="020B0604030504040204" pitchFamily="34" charset="-128"/>
            </a:endParaRPr>
          </a:p>
          <a:p>
            <a:endParaRPr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3" name="テキスト ボックス 12">
            <a:extLst>
              <a:ext uri="{FF2B5EF4-FFF2-40B4-BE49-F238E27FC236}">
                <a16:creationId xmlns:a16="http://schemas.microsoft.com/office/drawing/2014/main" id="{4AB40460-86D0-CB9F-00F7-CDD744BA553B}"/>
              </a:ext>
            </a:extLst>
          </p:cNvPr>
          <p:cNvSpPr txBox="1"/>
          <p:nvPr/>
        </p:nvSpPr>
        <p:spPr>
          <a:xfrm>
            <a:off x="179113" y="4881934"/>
            <a:ext cx="2952000" cy="923330"/>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Singleton</a:t>
            </a:r>
          </a:p>
          <a:p>
            <a:r>
              <a:rPr lang="ja-JP" altLang="en-US" sz="1200">
                <a:latin typeface="Meiryo" panose="020B0604030504040204" pitchFamily="34" charset="-128"/>
                <a:ea typeface="Meiryo" panose="020B0604030504040204" pitchFamily="34" charset="-128"/>
              </a:rPr>
              <a:t>あるオブジェクトが単一であること（複数オブジェクトが生成されていないこと）を保証する．</a:t>
            </a:r>
            <a:endParaRPr kumimoji="1" lang="en-US" altLang="ja-JP" sz="12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35C8EB5D-8A9D-BB63-7105-1427CFACA9E8}"/>
              </a:ext>
            </a:extLst>
          </p:cNvPr>
          <p:cNvSpPr txBox="1"/>
          <p:nvPr/>
        </p:nvSpPr>
        <p:spPr>
          <a:xfrm>
            <a:off x="179113" y="5901930"/>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Adapter</a:t>
            </a:r>
          </a:p>
          <a:p>
            <a:r>
              <a:rPr lang="ja-JP" altLang="en-US" sz="1000">
                <a:latin typeface="Meiryo" panose="020B0604030504040204" pitchFamily="34" charset="-128"/>
                <a:ea typeface="Meiryo" panose="020B0604030504040204" pitchFamily="34" charset="-128"/>
              </a:rPr>
              <a:t>互換性のないインターフェースを持つクラス同士の接続を可能にする．</a:t>
            </a:r>
            <a:endParaRPr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8BD0182C-2129-39B7-52E0-2E214C08B0FA}"/>
              </a:ext>
            </a:extLst>
          </p:cNvPr>
          <p:cNvSpPr txBox="1"/>
          <p:nvPr/>
        </p:nvSpPr>
        <p:spPr>
          <a:xfrm>
            <a:off x="3145433"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Bridge</a:t>
            </a:r>
          </a:p>
          <a:p>
            <a:r>
              <a:rPr kumimoji="1" lang="ja-JP" altLang="en-US" sz="1000">
                <a:latin typeface="Meiryo" panose="020B0604030504040204" pitchFamily="34" charset="-128"/>
                <a:ea typeface="Meiryo" panose="020B0604030504040204" pitchFamily="34" charset="-128"/>
              </a:rPr>
              <a:t>あるクラスにおける機能拡張と実装を分離し，それらを独立して管理する．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8" name="テキスト ボックス 17">
            <a:extLst>
              <a:ext uri="{FF2B5EF4-FFF2-40B4-BE49-F238E27FC236}">
                <a16:creationId xmlns:a16="http://schemas.microsoft.com/office/drawing/2014/main" id="{D5E7B4C8-9F3C-82B4-BA73-3E696EE9C170}"/>
              </a:ext>
            </a:extLst>
          </p:cNvPr>
          <p:cNvSpPr txBox="1"/>
          <p:nvPr/>
        </p:nvSpPr>
        <p:spPr>
          <a:xfrm>
            <a:off x="3145433"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Decorator</a:t>
            </a:r>
          </a:p>
          <a:p>
            <a:r>
              <a:rPr kumimoji="1" lang="ja-JP" altLang="en-US" sz="1000">
                <a:latin typeface="Meiryo" panose="020B0604030504040204" pitchFamily="34" charset="-128"/>
                <a:ea typeface="Meiryo" panose="020B0604030504040204" pitchFamily="34" charset="-128"/>
              </a:rPr>
              <a:t>ある核（コア）となるオブジェクトに，動的な機能追加を提供する．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19" name="テキスト ボックス 18">
            <a:extLst>
              <a:ext uri="{FF2B5EF4-FFF2-40B4-BE49-F238E27FC236}">
                <a16:creationId xmlns:a16="http://schemas.microsoft.com/office/drawing/2014/main" id="{F372A54B-EA31-990B-B0B0-91DA0E26C428}"/>
              </a:ext>
            </a:extLst>
          </p:cNvPr>
          <p:cNvSpPr txBox="1"/>
          <p:nvPr/>
        </p:nvSpPr>
        <p:spPr>
          <a:xfrm>
            <a:off x="3145433"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Facade</a:t>
            </a:r>
          </a:p>
          <a:p>
            <a:r>
              <a:rPr kumimoji="1" lang="ja-JP" altLang="en-US" sz="1000">
                <a:latin typeface="Meiryo" panose="020B0604030504040204" pitchFamily="34" charset="-128"/>
                <a:ea typeface="Meiryo" panose="020B0604030504040204" pitchFamily="34" charset="-128"/>
              </a:rPr>
              <a:t>複数のサブシステムの統一窓口となる高レベルなインターフェースを提供する．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a16="http://schemas.microsoft.com/office/drawing/2014/main" id="{DD907732-B979-41AB-109F-50B8F284F6E2}"/>
              </a:ext>
            </a:extLst>
          </p:cNvPr>
          <p:cNvSpPr txBox="1"/>
          <p:nvPr/>
        </p:nvSpPr>
        <p:spPr>
          <a:xfrm>
            <a:off x="3145433" y="492810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Flyweight</a:t>
            </a:r>
          </a:p>
          <a:p>
            <a:r>
              <a:rPr kumimoji="1" lang="ja-JP" altLang="en-US" sz="1000">
                <a:latin typeface="Meiryo" panose="020B0604030504040204" pitchFamily="34" charset="-128"/>
                <a:ea typeface="Meiryo" panose="020B0604030504040204" pitchFamily="34" charset="-128"/>
              </a:rPr>
              <a:t>多数のオブジェクトの中で同じものとみなせるオブジェクトを共有し，オブジェクト構築のための負荷を減らす．</a:t>
            </a:r>
          </a:p>
        </p:txBody>
      </p:sp>
      <p:sp>
        <p:nvSpPr>
          <p:cNvPr id="21" name="テキスト ボックス 20">
            <a:extLst>
              <a:ext uri="{FF2B5EF4-FFF2-40B4-BE49-F238E27FC236}">
                <a16:creationId xmlns:a16="http://schemas.microsoft.com/office/drawing/2014/main" id="{CFE251EA-6E0E-E8FB-3B5A-F32E0E4CCD02}"/>
              </a:ext>
            </a:extLst>
          </p:cNvPr>
          <p:cNvSpPr txBox="1"/>
          <p:nvPr/>
        </p:nvSpPr>
        <p:spPr>
          <a:xfrm>
            <a:off x="3145433" y="5901930"/>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Proxy</a:t>
            </a:r>
          </a:p>
          <a:p>
            <a:r>
              <a:rPr kumimoji="1" lang="ja-JP" altLang="en-US" sz="1000">
                <a:latin typeface="Meiryo" panose="020B0604030504040204" pitchFamily="34" charset="-128"/>
                <a:ea typeface="Meiryo" panose="020B0604030504040204" pitchFamily="34" charset="-128"/>
              </a:rPr>
              <a:t>あるオブジェクトへのアクセスを制御するため，共通のインターフェースを持つオブジェクトが代理をする．</a:t>
            </a:r>
          </a:p>
        </p:txBody>
      </p:sp>
      <p:sp>
        <p:nvSpPr>
          <p:cNvPr id="23" name="テキスト ボックス 22">
            <a:extLst>
              <a:ext uri="{FF2B5EF4-FFF2-40B4-BE49-F238E27FC236}">
                <a16:creationId xmlns:a16="http://schemas.microsoft.com/office/drawing/2014/main" id="{92C18B1D-F014-01D2-789C-8B9DC5038DFF}"/>
              </a:ext>
            </a:extLst>
          </p:cNvPr>
          <p:cNvSpPr txBox="1"/>
          <p:nvPr/>
        </p:nvSpPr>
        <p:spPr>
          <a:xfrm>
            <a:off x="6112703"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Chain of Responsibility</a:t>
            </a:r>
          </a:p>
          <a:p>
            <a:r>
              <a:rPr kumimoji="1" lang="ja-JP" altLang="en-US" sz="1000">
                <a:latin typeface="Meiryo" panose="020B0604030504040204" pitchFamily="34" charset="-128"/>
                <a:ea typeface="Meiryo" panose="020B0604030504040204" pitchFamily="34" charset="-128"/>
              </a:rPr>
              <a:t>複数のオブジェクトを鎖状に繋ぎ，その中の任意のオブジェクトが，ある要求を処理するまで順次その鎖に沿って要求を受け渡していく．</a:t>
            </a:r>
          </a:p>
        </p:txBody>
      </p:sp>
      <p:sp>
        <p:nvSpPr>
          <p:cNvPr id="24" name="テキスト ボックス 23">
            <a:extLst>
              <a:ext uri="{FF2B5EF4-FFF2-40B4-BE49-F238E27FC236}">
                <a16:creationId xmlns:a16="http://schemas.microsoft.com/office/drawing/2014/main" id="{9BA22682-7320-C66C-FFD3-9C64353A726E}"/>
              </a:ext>
            </a:extLst>
          </p:cNvPr>
          <p:cNvSpPr txBox="1"/>
          <p:nvPr/>
        </p:nvSpPr>
        <p:spPr>
          <a:xfrm>
            <a:off x="6112703"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Interpreter</a:t>
            </a:r>
          </a:p>
          <a:p>
            <a:r>
              <a:rPr kumimoji="1" lang="ja-JP" altLang="en-US" sz="1000">
                <a:latin typeface="Meiryo" panose="020B0604030504040204" pitchFamily="34" charset="-128"/>
                <a:ea typeface="Meiryo" panose="020B0604030504040204" pitchFamily="34" charset="-128"/>
              </a:rPr>
              <a:t>文法規則をクラスで表記したものを用いて構文解析し，その結果に基づき処理を実行していく機能を提供する．</a:t>
            </a:r>
          </a:p>
        </p:txBody>
      </p:sp>
      <p:sp>
        <p:nvSpPr>
          <p:cNvPr id="26" name="テキスト ボックス 25">
            <a:extLst>
              <a:ext uri="{FF2B5EF4-FFF2-40B4-BE49-F238E27FC236}">
                <a16:creationId xmlns:a16="http://schemas.microsoft.com/office/drawing/2014/main" id="{49070DC9-BA5A-9070-DF90-C64F5E72CC0A}"/>
              </a:ext>
            </a:extLst>
          </p:cNvPr>
          <p:cNvSpPr txBox="1"/>
          <p:nvPr/>
        </p:nvSpPr>
        <p:spPr>
          <a:xfrm>
            <a:off x="6112703" y="492810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Mediator</a:t>
            </a:r>
          </a:p>
          <a:p>
            <a:r>
              <a:rPr lang="ja-JP" altLang="en-US" sz="1000">
                <a:latin typeface="Meiryo" panose="020B0604030504040204" pitchFamily="34" charset="-128"/>
                <a:ea typeface="Meiryo" panose="020B0604030504040204" pitchFamily="34" charset="-128"/>
              </a:rPr>
              <a:t>オブジェクト同士が互いに三勝し合うことが内容に，仲介役となるオブジェクトを介して制御を行う方法を提供する．</a:t>
            </a:r>
            <a:endParaRPr kumimoji="1" lang="ja-JP" altLang="en-US" sz="1000">
              <a:latin typeface="Meiryo" panose="020B0604030504040204" pitchFamily="34" charset="-128"/>
              <a:ea typeface="Meiryo" panose="020B0604030504040204" pitchFamily="34" charset="-128"/>
            </a:endParaRPr>
          </a:p>
        </p:txBody>
      </p:sp>
      <p:sp>
        <p:nvSpPr>
          <p:cNvPr id="27" name="テキスト ボックス 26">
            <a:extLst>
              <a:ext uri="{FF2B5EF4-FFF2-40B4-BE49-F238E27FC236}">
                <a16:creationId xmlns:a16="http://schemas.microsoft.com/office/drawing/2014/main" id="{6C7262A8-DD24-5F53-1D54-6AFE1E947101}"/>
              </a:ext>
            </a:extLst>
          </p:cNvPr>
          <p:cNvSpPr txBox="1"/>
          <p:nvPr/>
        </p:nvSpPr>
        <p:spPr>
          <a:xfrm>
            <a:off x="6112703" y="5901930"/>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Memento</a:t>
            </a:r>
          </a:p>
          <a:p>
            <a:r>
              <a:rPr kumimoji="1" lang="ja-JP" altLang="en-US" sz="1000">
                <a:latin typeface="Meiryo" panose="020B0604030504040204" pitchFamily="34" charset="-128"/>
                <a:ea typeface="Meiryo" panose="020B0604030504040204" pitchFamily="34" charset="-128"/>
              </a:rPr>
              <a:t>データ構造に対するその箇所箇所の操作内容・状態を記録しておき，以前の状態の復帰，操作の再実行を行えるようにする．</a:t>
            </a:r>
          </a:p>
        </p:txBody>
      </p:sp>
      <p:sp>
        <p:nvSpPr>
          <p:cNvPr id="28" name="テキスト ボックス 27">
            <a:extLst>
              <a:ext uri="{FF2B5EF4-FFF2-40B4-BE49-F238E27FC236}">
                <a16:creationId xmlns:a16="http://schemas.microsoft.com/office/drawing/2014/main" id="{54CA663D-96C9-8BFF-1BBF-72BFA47394FD}"/>
              </a:ext>
            </a:extLst>
          </p:cNvPr>
          <p:cNvSpPr txBox="1"/>
          <p:nvPr/>
        </p:nvSpPr>
        <p:spPr>
          <a:xfrm>
            <a:off x="6112703"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Command</a:t>
            </a:r>
          </a:p>
          <a:p>
            <a:r>
              <a:rPr kumimoji="1" lang="ja-JP" altLang="en-US" sz="1000">
                <a:latin typeface="Meiryo" panose="020B0604030504040204" pitchFamily="34" charset="-128"/>
                <a:ea typeface="Meiryo" panose="020B0604030504040204" pitchFamily="34" charset="-128"/>
              </a:rPr>
              <a:t>命令・操作をクラス（オブジェクト）で表現し，そのオブジェクトを切り替えることで操作の切り替えを実現する．</a:t>
            </a:r>
          </a:p>
        </p:txBody>
      </p:sp>
      <p:sp>
        <p:nvSpPr>
          <p:cNvPr id="31" name="テキスト ボックス 30">
            <a:extLst>
              <a:ext uri="{FF2B5EF4-FFF2-40B4-BE49-F238E27FC236}">
                <a16:creationId xmlns:a16="http://schemas.microsoft.com/office/drawing/2014/main" id="{0EEF5087-0899-8C30-E4AE-3AEC560CE6C9}"/>
              </a:ext>
            </a:extLst>
          </p:cNvPr>
          <p:cNvSpPr txBox="1"/>
          <p:nvPr/>
        </p:nvSpPr>
        <p:spPr>
          <a:xfrm>
            <a:off x="9120664"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Template Method</a:t>
            </a:r>
          </a:p>
          <a:p>
            <a:r>
              <a:rPr kumimoji="1" lang="ja-JP" altLang="en-US" sz="1000">
                <a:latin typeface="Meiryo" panose="020B0604030504040204" pitchFamily="34" charset="-128"/>
                <a:ea typeface="Meiryo" panose="020B0604030504040204" pitchFamily="34" charset="-128"/>
              </a:rPr>
              <a:t>スーパークラスで処理の流れを定義し，その処理の詳細はサブクラスで定義する．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32" name="テキスト ボックス 31">
            <a:extLst>
              <a:ext uri="{FF2B5EF4-FFF2-40B4-BE49-F238E27FC236}">
                <a16:creationId xmlns:a16="http://schemas.microsoft.com/office/drawing/2014/main" id="{714B153B-5B0A-B2EB-9374-C70FE4B050CF}"/>
              </a:ext>
            </a:extLst>
          </p:cNvPr>
          <p:cNvSpPr txBox="1"/>
          <p:nvPr/>
        </p:nvSpPr>
        <p:spPr>
          <a:xfrm>
            <a:off x="9120664" y="492810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Visitor</a:t>
            </a:r>
          </a:p>
          <a:p>
            <a:r>
              <a:rPr kumimoji="1" lang="ja-JP" altLang="en-US" sz="1000">
                <a:latin typeface="Meiryo" panose="020B0604030504040204" pitchFamily="34" charset="-128"/>
                <a:ea typeface="Meiryo" panose="020B0604030504040204" pitchFamily="34" charset="-128"/>
              </a:rPr>
              <a:t>データ構造を表すクラスとそれに対する処理を行うクラスを分離する（データ構造を表すクラスを変更することなしに処理を追加できる）．</a:t>
            </a:r>
          </a:p>
        </p:txBody>
      </p:sp>
      <p:sp>
        <p:nvSpPr>
          <p:cNvPr id="34" name="テキスト ボックス 33">
            <a:extLst>
              <a:ext uri="{FF2B5EF4-FFF2-40B4-BE49-F238E27FC236}">
                <a16:creationId xmlns:a16="http://schemas.microsoft.com/office/drawing/2014/main" id="{C94C1682-1739-4F3A-BD71-6730F20C0744}"/>
              </a:ext>
            </a:extLst>
          </p:cNvPr>
          <p:cNvSpPr txBox="1"/>
          <p:nvPr/>
        </p:nvSpPr>
        <p:spPr>
          <a:xfrm>
            <a:off x="9120664"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State</a:t>
            </a:r>
          </a:p>
          <a:p>
            <a:r>
              <a:rPr kumimoji="1" lang="ja-JP" altLang="en-US" sz="1000">
                <a:latin typeface="Meiryo" panose="020B0604030504040204" pitchFamily="34" charset="-128"/>
                <a:ea typeface="Meiryo" panose="020B0604030504040204" pitchFamily="34" charset="-128"/>
              </a:rPr>
              <a:t>状態を表すオブジェクトを用意し，内包するその状態オブジェクトを切り替えることにより処理内容（振舞い）を変えられるようにする．</a:t>
            </a:r>
          </a:p>
        </p:txBody>
      </p:sp>
      <p:sp>
        <p:nvSpPr>
          <p:cNvPr id="62" name="星 5 61">
            <a:extLst>
              <a:ext uri="{FF2B5EF4-FFF2-40B4-BE49-F238E27FC236}">
                <a16:creationId xmlns:a16="http://schemas.microsoft.com/office/drawing/2014/main" id="{38EB08C9-C1BC-3904-E6C7-8A97EFA2777B}"/>
              </a:ext>
            </a:extLst>
          </p:cNvPr>
          <p:cNvSpPr>
            <a:spLocks noChangeAspect="1"/>
          </p:cNvSpPr>
          <p:nvPr/>
        </p:nvSpPr>
        <p:spPr>
          <a:xfrm>
            <a:off x="5709747" y="2967098"/>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星 5 64">
            <a:extLst>
              <a:ext uri="{FF2B5EF4-FFF2-40B4-BE49-F238E27FC236}">
                <a16:creationId xmlns:a16="http://schemas.microsoft.com/office/drawing/2014/main" id="{1DAEA5FF-67D1-82DE-5C98-B013508D8AFB}"/>
              </a:ext>
            </a:extLst>
          </p:cNvPr>
          <p:cNvSpPr>
            <a:spLocks noChangeAspect="1"/>
          </p:cNvSpPr>
          <p:nvPr/>
        </p:nvSpPr>
        <p:spPr>
          <a:xfrm>
            <a:off x="9234202" y="5920796"/>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星 5 65">
            <a:extLst>
              <a:ext uri="{FF2B5EF4-FFF2-40B4-BE49-F238E27FC236}">
                <a16:creationId xmlns:a16="http://schemas.microsoft.com/office/drawing/2014/main" id="{F2256A84-C765-1694-B86B-68F9DCB34D25}"/>
              </a:ext>
            </a:extLst>
          </p:cNvPr>
          <p:cNvSpPr>
            <a:spLocks noChangeAspect="1"/>
          </p:cNvSpPr>
          <p:nvPr/>
        </p:nvSpPr>
        <p:spPr>
          <a:xfrm>
            <a:off x="9234202" y="6338676"/>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星 5 66">
            <a:extLst>
              <a:ext uri="{FF2B5EF4-FFF2-40B4-BE49-F238E27FC236}">
                <a16:creationId xmlns:a16="http://schemas.microsoft.com/office/drawing/2014/main" id="{0C6D5222-C2E5-1F4D-4805-CBCA16C91AC6}"/>
              </a:ext>
            </a:extLst>
          </p:cNvPr>
          <p:cNvSpPr>
            <a:spLocks noChangeAspect="1"/>
          </p:cNvSpPr>
          <p:nvPr/>
        </p:nvSpPr>
        <p:spPr>
          <a:xfrm>
            <a:off x="11688225" y="4891393"/>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星 5 68">
            <a:extLst>
              <a:ext uri="{FF2B5EF4-FFF2-40B4-BE49-F238E27FC236}">
                <a16:creationId xmlns:a16="http://schemas.microsoft.com/office/drawing/2014/main" id="{0E2544E2-E20E-1754-A465-619F51084211}"/>
              </a:ext>
            </a:extLst>
          </p:cNvPr>
          <p:cNvSpPr>
            <a:spLocks noChangeAspect="1"/>
          </p:cNvSpPr>
          <p:nvPr/>
        </p:nvSpPr>
        <p:spPr>
          <a:xfrm>
            <a:off x="11699693" y="3944792"/>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星 5 69">
            <a:extLst>
              <a:ext uri="{FF2B5EF4-FFF2-40B4-BE49-F238E27FC236}">
                <a16:creationId xmlns:a16="http://schemas.microsoft.com/office/drawing/2014/main" id="{299E141F-D258-A0CB-0C99-FE8658759C2D}"/>
              </a:ext>
            </a:extLst>
          </p:cNvPr>
          <p:cNvSpPr>
            <a:spLocks noChangeAspect="1"/>
          </p:cNvSpPr>
          <p:nvPr/>
        </p:nvSpPr>
        <p:spPr>
          <a:xfrm>
            <a:off x="2777798" y="1007057"/>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星 5 70">
            <a:extLst>
              <a:ext uri="{FF2B5EF4-FFF2-40B4-BE49-F238E27FC236}">
                <a16:creationId xmlns:a16="http://schemas.microsoft.com/office/drawing/2014/main" id="{0D423BB6-78A2-E921-3092-C8AD930A9B9C}"/>
              </a:ext>
            </a:extLst>
          </p:cNvPr>
          <p:cNvSpPr>
            <a:spLocks noChangeAspect="1"/>
          </p:cNvSpPr>
          <p:nvPr/>
        </p:nvSpPr>
        <p:spPr>
          <a:xfrm>
            <a:off x="2777798" y="2967098"/>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星 5 71">
            <a:extLst>
              <a:ext uri="{FF2B5EF4-FFF2-40B4-BE49-F238E27FC236}">
                <a16:creationId xmlns:a16="http://schemas.microsoft.com/office/drawing/2014/main" id="{D9A50F27-498C-AF43-B97E-3D8FF2C5E033}"/>
              </a:ext>
            </a:extLst>
          </p:cNvPr>
          <p:cNvSpPr>
            <a:spLocks noChangeAspect="1"/>
          </p:cNvSpPr>
          <p:nvPr/>
        </p:nvSpPr>
        <p:spPr>
          <a:xfrm>
            <a:off x="2777798" y="5874142"/>
            <a:ext cx="360000" cy="360000"/>
          </a:xfrm>
          <a:prstGeom prst="star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A1BE23AE-5F1A-BFC5-6194-E3AE66DF3EDC}"/>
              </a:ext>
            </a:extLst>
          </p:cNvPr>
          <p:cNvSpPr txBox="1"/>
          <p:nvPr/>
        </p:nvSpPr>
        <p:spPr>
          <a:xfrm>
            <a:off x="10354874" y="6033184"/>
            <a:ext cx="1693351" cy="646331"/>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独断と偏見による必須度</a:t>
            </a:r>
            <a:endParaRPr kumimoji="1" lang="ja-JP" altLang="en-US" sz="1000">
              <a:latin typeface="Meiryo" panose="020B0604030504040204" pitchFamily="34" charset="-128"/>
              <a:ea typeface="Meiryo" panose="020B0604030504040204" pitchFamily="34" charset="-128"/>
            </a:endParaRPr>
          </a:p>
        </p:txBody>
      </p:sp>
      <p:sp>
        <p:nvSpPr>
          <p:cNvPr id="74" name="テキスト ボックス 73">
            <a:extLst>
              <a:ext uri="{FF2B5EF4-FFF2-40B4-BE49-F238E27FC236}">
                <a16:creationId xmlns:a16="http://schemas.microsoft.com/office/drawing/2014/main" id="{79F84A3A-33F2-19CD-45BC-591A015BB4AE}"/>
              </a:ext>
            </a:extLst>
          </p:cNvPr>
          <p:cNvSpPr txBox="1"/>
          <p:nvPr/>
        </p:nvSpPr>
        <p:spPr>
          <a:xfrm>
            <a:off x="9629305" y="5916130"/>
            <a:ext cx="1693351"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必須</a:t>
            </a:r>
            <a:endParaRPr kumimoji="1" lang="ja-JP" altLang="en-US" sz="1000">
              <a:latin typeface="Meiryo" panose="020B0604030504040204" pitchFamily="34" charset="-128"/>
              <a:ea typeface="Meiryo" panose="020B0604030504040204" pitchFamily="34" charset="-128"/>
            </a:endParaRPr>
          </a:p>
        </p:txBody>
      </p:sp>
      <p:sp>
        <p:nvSpPr>
          <p:cNvPr id="75" name="テキスト ボックス 74">
            <a:extLst>
              <a:ext uri="{FF2B5EF4-FFF2-40B4-BE49-F238E27FC236}">
                <a16:creationId xmlns:a16="http://schemas.microsoft.com/office/drawing/2014/main" id="{5C6D487D-859D-9B83-19A0-85089F29003B}"/>
              </a:ext>
            </a:extLst>
          </p:cNvPr>
          <p:cNvSpPr txBox="1"/>
          <p:nvPr/>
        </p:nvSpPr>
        <p:spPr>
          <a:xfrm>
            <a:off x="9629305" y="6334010"/>
            <a:ext cx="1693351"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便利</a:t>
            </a:r>
            <a:endParaRPr kumimoji="1" lang="ja-JP" altLang="en-US" sz="1000">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F0A6A06D-D94D-FBB4-E6F2-9624C5C70F9C}"/>
              </a:ext>
            </a:extLst>
          </p:cNvPr>
          <p:cNvSpPr txBox="1"/>
          <p:nvPr/>
        </p:nvSpPr>
        <p:spPr>
          <a:xfrm>
            <a:off x="408618" y="4588985"/>
            <a:ext cx="2492990" cy="369332"/>
          </a:xfrm>
          <a:prstGeom prst="rect">
            <a:avLst/>
          </a:prstGeom>
          <a:solidFill>
            <a:srgbClr val="FFB3B4">
              <a:alpha val="69804"/>
            </a:srgbClr>
          </a:solidFill>
        </p:spPr>
        <p:txBody>
          <a:bodyPr wrap="none" rtlCol="0">
            <a:spAutoFit/>
          </a:bodyPr>
          <a:lstStyle/>
          <a:p>
            <a:r>
              <a:rPr kumimoji="1" lang="ja-JP" altLang="en-US"/>
              <a:t>生成に関するパターン</a:t>
            </a:r>
          </a:p>
        </p:txBody>
      </p:sp>
      <p:sp>
        <p:nvSpPr>
          <p:cNvPr id="3" name="テキスト ボックス 2">
            <a:extLst>
              <a:ext uri="{FF2B5EF4-FFF2-40B4-BE49-F238E27FC236}">
                <a16:creationId xmlns:a16="http://schemas.microsoft.com/office/drawing/2014/main" id="{0955B676-4F2B-6117-7447-1CF2CDADE19C}"/>
              </a:ext>
            </a:extLst>
          </p:cNvPr>
          <p:cNvSpPr txBox="1"/>
          <p:nvPr/>
        </p:nvSpPr>
        <p:spPr>
          <a:xfrm>
            <a:off x="3374938" y="4588985"/>
            <a:ext cx="2492990" cy="369332"/>
          </a:xfrm>
          <a:prstGeom prst="rect">
            <a:avLst/>
          </a:prstGeom>
          <a:solidFill>
            <a:schemeClr val="accent6">
              <a:lumMod val="40000"/>
              <a:lumOff val="60000"/>
              <a:alpha val="69804"/>
            </a:schemeClr>
          </a:solidFill>
        </p:spPr>
        <p:txBody>
          <a:bodyPr wrap="none" rtlCol="0">
            <a:spAutoFit/>
          </a:bodyPr>
          <a:lstStyle/>
          <a:p>
            <a:r>
              <a:rPr kumimoji="1" lang="ja-JP" altLang="en-US"/>
              <a:t>構造に関するパターン</a:t>
            </a:r>
          </a:p>
        </p:txBody>
      </p:sp>
      <p:sp>
        <p:nvSpPr>
          <p:cNvPr id="6" name="テキスト ボックス 5">
            <a:extLst>
              <a:ext uri="{FF2B5EF4-FFF2-40B4-BE49-F238E27FC236}">
                <a16:creationId xmlns:a16="http://schemas.microsoft.com/office/drawing/2014/main" id="{2CAF49F5-D373-4F8F-B739-5DAA7B7CE68F}"/>
              </a:ext>
            </a:extLst>
          </p:cNvPr>
          <p:cNvSpPr txBox="1"/>
          <p:nvPr/>
        </p:nvSpPr>
        <p:spPr>
          <a:xfrm>
            <a:off x="7764665" y="4588985"/>
            <a:ext cx="2723823" cy="369332"/>
          </a:xfrm>
          <a:prstGeom prst="rect">
            <a:avLst/>
          </a:prstGeom>
          <a:solidFill>
            <a:srgbClr val="BDD7EE">
              <a:alpha val="69804"/>
            </a:srgbClr>
          </a:solidFill>
        </p:spPr>
        <p:txBody>
          <a:bodyPr wrap="none" rtlCol="0">
            <a:spAutoFit/>
          </a:bodyPr>
          <a:lstStyle/>
          <a:p>
            <a:r>
              <a:rPr kumimoji="1" lang="ja-JP" altLang="en-US"/>
              <a:t>振舞いに関するパターン</a:t>
            </a:r>
          </a:p>
        </p:txBody>
      </p:sp>
      <p:sp>
        <p:nvSpPr>
          <p:cNvPr id="50" name="角丸四角形 49">
            <a:extLst>
              <a:ext uri="{FF2B5EF4-FFF2-40B4-BE49-F238E27FC236}">
                <a16:creationId xmlns:a16="http://schemas.microsoft.com/office/drawing/2014/main" id="{864C79CC-D08E-E37F-96DA-D814CBD75FA0}"/>
              </a:ext>
            </a:extLst>
          </p:cNvPr>
          <p:cNvSpPr/>
          <p:nvPr/>
        </p:nvSpPr>
        <p:spPr>
          <a:xfrm>
            <a:off x="6112704" y="3925495"/>
            <a:ext cx="2951999" cy="914400"/>
          </a:xfrm>
          <a:prstGeom prst="roundRect">
            <a:avLst>
              <a:gd name="adj" fmla="val 11111"/>
            </a:avLst>
          </a:prstGeom>
          <a:solidFill>
            <a:schemeClr val="accent5">
              <a:lumMod val="40000"/>
              <a:lumOff val="6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3A048C20-D269-3137-1261-0DE8967B588B}"/>
              </a:ext>
            </a:extLst>
          </p:cNvPr>
          <p:cNvSpPr txBox="1"/>
          <p:nvPr/>
        </p:nvSpPr>
        <p:spPr>
          <a:xfrm>
            <a:off x="6112703" y="3967197"/>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Iterator</a:t>
            </a:r>
          </a:p>
          <a:p>
            <a:r>
              <a:rPr kumimoji="1" lang="ja-JP" altLang="en-US" sz="1000">
                <a:latin typeface="Meiryo" panose="020B0604030504040204" pitchFamily="34" charset="-128"/>
                <a:ea typeface="Meiryo" panose="020B0604030504040204" pitchFamily="34" charset="-128"/>
              </a:rPr>
              <a:t>集約オブジェクトを内包するオブジェクトが内部表現を公開することなく，その要素に順にアクセスする方法を提供する．</a:t>
            </a:r>
          </a:p>
        </p:txBody>
      </p:sp>
      <p:sp>
        <p:nvSpPr>
          <p:cNvPr id="61" name="星 5 60">
            <a:extLst>
              <a:ext uri="{FF2B5EF4-FFF2-40B4-BE49-F238E27FC236}">
                <a16:creationId xmlns:a16="http://schemas.microsoft.com/office/drawing/2014/main" id="{39F88850-D2FE-B7B8-A601-6D779F759621}"/>
              </a:ext>
            </a:extLst>
          </p:cNvPr>
          <p:cNvSpPr>
            <a:spLocks noChangeAspect="1"/>
          </p:cNvSpPr>
          <p:nvPr/>
        </p:nvSpPr>
        <p:spPr>
          <a:xfrm>
            <a:off x="8697836" y="3923816"/>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角丸四角形 52">
            <a:extLst>
              <a:ext uri="{FF2B5EF4-FFF2-40B4-BE49-F238E27FC236}">
                <a16:creationId xmlns:a16="http://schemas.microsoft.com/office/drawing/2014/main" id="{86449C37-B89B-3189-F74A-1A14F9016C6D}"/>
              </a:ext>
            </a:extLst>
          </p:cNvPr>
          <p:cNvSpPr/>
          <p:nvPr/>
        </p:nvSpPr>
        <p:spPr>
          <a:xfrm>
            <a:off x="9120665" y="1001779"/>
            <a:ext cx="2951999" cy="914400"/>
          </a:xfrm>
          <a:prstGeom prst="roundRect">
            <a:avLst>
              <a:gd name="adj" fmla="val 11111"/>
            </a:avLst>
          </a:prstGeom>
          <a:solidFill>
            <a:schemeClr val="accent5">
              <a:lumMod val="40000"/>
              <a:lumOff val="6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1B8D3385-60E3-F93E-7B70-AAEE956A61AE}"/>
              </a:ext>
            </a:extLst>
          </p:cNvPr>
          <p:cNvSpPr txBox="1"/>
          <p:nvPr/>
        </p:nvSpPr>
        <p:spPr>
          <a:xfrm>
            <a:off x="9120664" y="1043481"/>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Observer</a:t>
            </a:r>
          </a:p>
          <a:p>
            <a:r>
              <a:rPr kumimoji="1" lang="ja-JP" altLang="en-US" sz="1000">
                <a:latin typeface="Meiryo" panose="020B0604030504040204" pitchFamily="34" charset="-128"/>
                <a:ea typeface="Meiryo" panose="020B0604030504040204" pitchFamily="34" charset="-128"/>
              </a:rPr>
              <a:t>あるオブジェクトの変化をそれに依存するオブジェクトに自動的に知らせる仕組みを提供する．</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60" name="星 5 59">
            <a:extLst>
              <a:ext uri="{FF2B5EF4-FFF2-40B4-BE49-F238E27FC236}">
                <a16:creationId xmlns:a16="http://schemas.microsoft.com/office/drawing/2014/main" id="{C22F36C0-67F4-A706-1FE3-A74A5C0D7678}"/>
              </a:ext>
            </a:extLst>
          </p:cNvPr>
          <p:cNvSpPr>
            <a:spLocks noChangeAspect="1"/>
          </p:cNvSpPr>
          <p:nvPr/>
        </p:nvSpPr>
        <p:spPr>
          <a:xfrm>
            <a:off x="11699693" y="1020588"/>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角丸四角形 54">
            <a:extLst>
              <a:ext uri="{FF2B5EF4-FFF2-40B4-BE49-F238E27FC236}">
                <a16:creationId xmlns:a16="http://schemas.microsoft.com/office/drawing/2014/main" id="{70177C04-DEB6-DCFA-3621-85F0EBF99583}"/>
              </a:ext>
            </a:extLst>
          </p:cNvPr>
          <p:cNvSpPr/>
          <p:nvPr/>
        </p:nvSpPr>
        <p:spPr>
          <a:xfrm>
            <a:off x="9120665" y="2950923"/>
            <a:ext cx="2951999" cy="914400"/>
          </a:xfrm>
          <a:prstGeom prst="roundRect">
            <a:avLst>
              <a:gd name="adj" fmla="val 11111"/>
            </a:avLst>
          </a:prstGeom>
          <a:solidFill>
            <a:schemeClr val="accent5">
              <a:lumMod val="40000"/>
              <a:lumOff val="6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18568535-D015-4515-884D-339FC9A0850D}"/>
              </a:ext>
            </a:extLst>
          </p:cNvPr>
          <p:cNvSpPr txBox="1"/>
          <p:nvPr/>
        </p:nvSpPr>
        <p:spPr>
          <a:xfrm>
            <a:off x="9120664" y="2992625"/>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Strategy</a:t>
            </a:r>
          </a:p>
          <a:p>
            <a:r>
              <a:rPr kumimoji="1" lang="ja-JP" altLang="en-US" sz="1000">
                <a:latin typeface="Meiryo" panose="020B0604030504040204" pitchFamily="34" charset="-128"/>
                <a:ea typeface="Meiryo" panose="020B0604030504040204" pitchFamily="34" charset="-128"/>
              </a:rPr>
              <a:t>一連のアルゴリズム（戦略）をカプセル化（部品化）し，動的なアルゴリズムの切り替えを可能にする．</a:t>
            </a:r>
          </a:p>
        </p:txBody>
      </p:sp>
      <p:sp>
        <p:nvSpPr>
          <p:cNvPr id="68" name="星 5 67">
            <a:extLst>
              <a:ext uri="{FF2B5EF4-FFF2-40B4-BE49-F238E27FC236}">
                <a16:creationId xmlns:a16="http://schemas.microsoft.com/office/drawing/2014/main" id="{2412A269-F2AC-BF21-5C1B-F915197C3741}"/>
              </a:ext>
            </a:extLst>
          </p:cNvPr>
          <p:cNvSpPr>
            <a:spLocks noChangeAspect="1"/>
          </p:cNvSpPr>
          <p:nvPr/>
        </p:nvSpPr>
        <p:spPr>
          <a:xfrm>
            <a:off x="11699693" y="2967098"/>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角丸四角形 44">
            <a:extLst>
              <a:ext uri="{FF2B5EF4-FFF2-40B4-BE49-F238E27FC236}">
                <a16:creationId xmlns:a16="http://schemas.microsoft.com/office/drawing/2014/main" id="{F15E24D6-2E9D-0D8C-7746-DA62DBF263CB}"/>
              </a:ext>
            </a:extLst>
          </p:cNvPr>
          <p:cNvSpPr/>
          <p:nvPr/>
        </p:nvSpPr>
        <p:spPr>
          <a:xfrm>
            <a:off x="3145434" y="1976351"/>
            <a:ext cx="2951999" cy="914400"/>
          </a:xfrm>
          <a:prstGeom prst="roundRect">
            <a:avLst>
              <a:gd name="adj" fmla="val 11111"/>
            </a:avLst>
          </a:prstGeom>
          <a:solidFill>
            <a:schemeClr val="accent6">
              <a:lumMod val="40000"/>
              <a:lumOff val="6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579901EC-133A-E6D4-2D55-BC1BD2054A43}"/>
              </a:ext>
            </a:extLst>
          </p:cNvPr>
          <p:cNvSpPr txBox="1"/>
          <p:nvPr/>
        </p:nvSpPr>
        <p:spPr>
          <a:xfrm>
            <a:off x="3145433"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Composite</a:t>
            </a:r>
          </a:p>
          <a:p>
            <a:r>
              <a:rPr kumimoji="1" lang="ja-JP" altLang="en-US" sz="1000">
                <a:latin typeface="Meiryo" panose="020B0604030504040204" pitchFamily="34" charset="-128"/>
                <a:ea typeface="Meiryo" panose="020B0604030504040204" pitchFamily="34" charset="-128"/>
              </a:rPr>
              <a:t>個々のオブジェクトを合成したオブジェクトを同一視することにより，再起的な構造を表現する．</a:t>
            </a:r>
          </a:p>
        </p:txBody>
      </p:sp>
      <p:sp>
        <p:nvSpPr>
          <p:cNvPr id="63" name="星 5 62">
            <a:extLst>
              <a:ext uri="{FF2B5EF4-FFF2-40B4-BE49-F238E27FC236}">
                <a16:creationId xmlns:a16="http://schemas.microsoft.com/office/drawing/2014/main" id="{D203C680-C601-E782-06C0-9D7B8D01F4E0}"/>
              </a:ext>
            </a:extLst>
          </p:cNvPr>
          <p:cNvSpPr>
            <a:spLocks noChangeAspect="1"/>
          </p:cNvSpPr>
          <p:nvPr/>
        </p:nvSpPr>
        <p:spPr>
          <a:xfrm>
            <a:off x="5709747" y="2003992"/>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9FF8F88-6796-D4E7-4A55-BC6BDE071654}"/>
              </a:ext>
            </a:extLst>
          </p:cNvPr>
          <p:cNvSpPr/>
          <p:nvPr/>
        </p:nvSpPr>
        <p:spPr>
          <a:xfrm>
            <a:off x="0" y="623859"/>
            <a:ext cx="12192000" cy="623414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タイトル 57">
            <a:extLst>
              <a:ext uri="{FF2B5EF4-FFF2-40B4-BE49-F238E27FC236}">
                <a16:creationId xmlns:a16="http://schemas.microsoft.com/office/drawing/2014/main" id="{10CB1EC2-43A1-E55C-E0E3-F49A66639E52}"/>
              </a:ext>
            </a:extLst>
          </p:cNvPr>
          <p:cNvSpPr>
            <a:spLocks noGrp="1"/>
          </p:cNvSpPr>
          <p:nvPr>
            <p:ph type="title"/>
          </p:nvPr>
        </p:nvSpPr>
        <p:spPr>
          <a:xfrm>
            <a:off x="821497" y="125073"/>
            <a:ext cx="10515600" cy="1325563"/>
          </a:xfrm>
        </p:spPr>
        <p:txBody>
          <a:bodyPr/>
          <a:lstStyle/>
          <a:p>
            <a:r>
              <a:rPr lang="ja-JP" altLang="en-US" sz="6000"/>
              <a:t>デザインパターン一覧</a:t>
            </a:r>
          </a:p>
        </p:txBody>
      </p:sp>
      <p:sp>
        <p:nvSpPr>
          <p:cNvPr id="36" name="角丸四角形 35">
            <a:extLst>
              <a:ext uri="{FF2B5EF4-FFF2-40B4-BE49-F238E27FC236}">
                <a16:creationId xmlns:a16="http://schemas.microsoft.com/office/drawing/2014/main" id="{ECF0B06F-DE1E-9DB7-CBC9-8FB967B3CEB0}"/>
              </a:ext>
            </a:extLst>
          </p:cNvPr>
          <p:cNvSpPr/>
          <p:nvPr/>
        </p:nvSpPr>
        <p:spPr>
          <a:xfrm>
            <a:off x="179114" y="1976351"/>
            <a:ext cx="2951999" cy="914400"/>
          </a:xfrm>
          <a:prstGeom prst="roundRect">
            <a:avLst>
              <a:gd name="adj" fmla="val 11111"/>
            </a:avLst>
          </a:prstGeom>
          <a:solidFill>
            <a:srgbClr val="FF999B"/>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A3FC309-2C26-59D7-8358-C5E5272CA6CB}"/>
              </a:ext>
            </a:extLst>
          </p:cNvPr>
          <p:cNvSpPr txBox="1"/>
          <p:nvPr/>
        </p:nvSpPr>
        <p:spPr>
          <a:xfrm>
            <a:off x="179113" y="2018053"/>
            <a:ext cx="2952000" cy="830997"/>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Builder</a:t>
            </a:r>
          </a:p>
          <a:p>
            <a:r>
              <a:rPr kumimoji="1" lang="ja-JP" altLang="en-US" sz="1000">
                <a:latin typeface="Meiryo" panose="020B0604030504040204" pitchFamily="34" charset="-128"/>
                <a:ea typeface="Meiryo" panose="020B0604030504040204" pitchFamily="34" charset="-128"/>
              </a:rPr>
              <a:t>複合化されたオブジェクトについて，その生成過程を隠蔽することにより，同じ過程で異なる内部形式のオブジェクトを生成できる．</a:t>
            </a:r>
          </a:p>
        </p:txBody>
      </p:sp>
      <p:sp>
        <p:nvSpPr>
          <p:cNvPr id="64" name="星 5 63">
            <a:extLst>
              <a:ext uri="{FF2B5EF4-FFF2-40B4-BE49-F238E27FC236}">
                <a16:creationId xmlns:a16="http://schemas.microsoft.com/office/drawing/2014/main" id="{64CE4276-F4DD-187E-1C86-71B395C3EB21}"/>
              </a:ext>
            </a:extLst>
          </p:cNvPr>
          <p:cNvSpPr>
            <a:spLocks noChangeAspect="1"/>
          </p:cNvSpPr>
          <p:nvPr/>
        </p:nvSpPr>
        <p:spPr>
          <a:xfrm>
            <a:off x="2777798" y="2001514"/>
            <a:ext cx="360000" cy="36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スライド番号プレースホルダー 8">
            <a:extLst>
              <a:ext uri="{FF2B5EF4-FFF2-40B4-BE49-F238E27FC236}">
                <a16:creationId xmlns:a16="http://schemas.microsoft.com/office/drawing/2014/main" id="{5C3CDFEF-F9A3-380A-6DC4-0B6B7E28330F}"/>
              </a:ext>
            </a:extLst>
          </p:cNvPr>
          <p:cNvSpPr>
            <a:spLocks noGrp="1"/>
          </p:cNvSpPr>
          <p:nvPr>
            <p:ph type="sldNum" sz="quarter" idx="12"/>
          </p:nvPr>
        </p:nvSpPr>
        <p:spPr/>
        <p:txBody>
          <a:bodyPr/>
          <a:lstStyle/>
          <a:p>
            <a:fld id="{24785B65-FD71-8B41-B484-67B8C90169D7}" type="slidenum">
              <a:rPr kumimoji="1" lang="ja-JP" altLang="en-US" smtClean="0"/>
              <a:t>34</a:t>
            </a:fld>
            <a:endParaRPr kumimoji="1" lang="ja-JP" altLang="en-US"/>
          </a:p>
        </p:txBody>
      </p:sp>
    </p:spTree>
    <p:extLst>
      <p:ext uri="{BB962C8B-B14F-4D97-AF65-F5344CB8AC3E}">
        <p14:creationId xmlns:p14="http://schemas.microsoft.com/office/powerpoint/2010/main" val="4101933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C0FCD7-27BF-E2E7-4D1E-A66B7513243D}"/>
              </a:ext>
            </a:extLst>
          </p:cNvPr>
          <p:cNvSpPr>
            <a:spLocks noGrp="1"/>
          </p:cNvSpPr>
          <p:nvPr>
            <p:ph type="title"/>
          </p:nvPr>
        </p:nvSpPr>
        <p:spPr/>
        <p:txBody>
          <a:bodyPr>
            <a:normAutofit fontScale="90000"/>
          </a:bodyPr>
          <a:lstStyle/>
          <a:p>
            <a:r>
              <a:rPr lang="ja-JP" altLang="en-US"/>
              <a:t>オブジェクトの構築処理を</a:t>
            </a:r>
            <a:br>
              <a:rPr lang="en-US" altLang="ja-JP"/>
            </a:br>
            <a:r>
              <a:rPr lang="ja-JP" altLang="en-US"/>
              <a:t>分離させよう</a:t>
            </a:r>
            <a:endParaRPr kumimoji="1" lang="ja-JP" altLang="en-US"/>
          </a:p>
        </p:txBody>
      </p:sp>
      <p:sp>
        <p:nvSpPr>
          <p:cNvPr id="7" name="コンテンツ プレースホルダー 6">
            <a:extLst>
              <a:ext uri="{FF2B5EF4-FFF2-40B4-BE49-F238E27FC236}">
                <a16:creationId xmlns:a16="http://schemas.microsoft.com/office/drawing/2014/main" id="{379E89AC-CD69-2E24-6543-61DE7793D597}"/>
              </a:ext>
            </a:extLst>
          </p:cNvPr>
          <p:cNvSpPr>
            <a:spLocks noGrp="1"/>
          </p:cNvSpPr>
          <p:nvPr>
            <p:ph idx="1"/>
          </p:nvPr>
        </p:nvSpPr>
        <p:spPr/>
        <p:txBody>
          <a:bodyPr>
            <a:normAutofit fontScale="85000" lnSpcReduction="10000"/>
          </a:bodyPr>
          <a:lstStyle/>
          <a:p>
            <a:pPr>
              <a:lnSpc>
                <a:spcPct val="110000"/>
              </a:lnSpc>
            </a:pPr>
            <a:r>
              <a:rPr lang="ja-JP" altLang="en-US"/>
              <a:t>設定項目が多いオブジェクトを作成するときに利用する．</a:t>
            </a:r>
          </a:p>
          <a:p>
            <a:pPr lvl="1">
              <a:lnSpc>
                <a:spcPct val="110000"/>
              </a:lnSpc>
            </a:pPr>
            <a:r>
              <a:rPr lang="en-US" altLang="ja-JP" dirty="0"/>
              <a:t>HTTP</a:t>
            </a:r>
            <a:r>
              <a:rPr lang="ja-JP" altLang="en-US"/>
              <a:t>リクエスト</a:t>
            </a:r>
            <a:endParaRPr lang="en-US" altLang="ja-JP" dirty="0"/>
          </a:p>
          <a:p>
            <a:pPr lvl="1">
              <a:lnSpc>
                <a:spcPct val="110000"/>
              </a:lnSpc>
            </a:pPr>
            <a:r>
              <a:rPr lang="en-US" altLang="ja-JP" dirty="0"/>
              <a:t>GUI</a:t>
            </a:r>
            <a:r>
              <a:rPr lang="ja-JP" altLang="en-US"/>
              <a:t>の部品など</a:t>
            </a:r>
          </a:p>
          <a:p>
            <a:pPr>
              <a:lnSpc>
                <a:spcPct val="110000"/>
              </a:lnSpc>
            </a:pPr>
            <a:r>
              <a:rPr lang="ja-JP" altLang="en-US"/>
              <a:t>次のような場合が多い．</a:t>
            </a:r>
            <a:endParaRPr lang="en-US" altLang="ja-JP" dirty="0"/>
          </a:p>
          <a:p>
            <a:pPr lvl="1">
              <a:lnSpc>
                <a:spcPct val="110000"/>
              </a:lnSpc>
            </a:pPr>
            <a:r>
              <a:rPr lang="ja-JP" altLang="en-US"/>
              <a:t>コンストラクタの引数が多い．</a:t>
            </a:r>
            <a:endParaRPr lang="en-US" altLang="ja-JP" dirty="0"/>
          </a:p>
          <a:p>
            <a:pPr lvl="1">
              <a:lnSpc>
                <a:spcPct val="110000"/>
              </a:lnSpc>
            </a:pPr>
            <a:r>
              <a:rPr lang="ja-JP" altLang="en-US"/>
              <a:t>コンストラクタに設定する引数に任意項目が多い．</a:t>
            </a:r>
            <a:endParaRPr lang="en-US" altLang="ja-JP" dirty="0"/>
          </a:p>
        </p:txBody>
      </p:sp>
      <p:sp>
        <p:nvSpPr>
          <p:cNvPr id="4" name="フッター プレースホルダー 3">
            <a:extLst>
              <a:ext uri="{FF2B5EF4-FFF2-40B4-BE49-F238E27FC236}">
                <a16:creationId xmlns:a16="http://schemas.microsoft.com/office/drawing/2014/main" id="{EA451D05-47A7-1713-D3D9-B2B5B2533F19}"/>
              </a:ext>
            </a:extLst>
          </p:cNvPr>
          <p:cNvSpPr>
            <a:spLocks noGrp="1"/>
          </p:cNvSpPr>
          <p:nvPr>
            <p:ph type="ftr" sz="quarter" idx="11"/>
          </p:nvPr>
        </p:nvSpPr>
        <p:spPr/>
        <p:txBody>
          <a:bodyPr/>
          <a:lstStyle/>
          <a:p>
            <a:r>
              <a:rPr kumimoji="1" lang="ja-JP" altLang="en-US"/>
              <a:t>ソフトウェア設計</a:t>
            </a:r>
          </a:p>
        </p:txBody>
      </p:sp>
      <p:sp>
        <p:nvSpPr>
          <p:cNvPr id="5" name="スライド番号プレースホルダー 4">
            <a:extLst>
              <a:ext uri="{FF2B5EF4-FFF2-40B4-BE49-F238E27FC236}">
                <a16:creationId xmlns:a16="http://schemas.microsoft.com/office/drawing/2014/main" id="{C78DCBE9-190C-BA04-89AB-1FB928FB1AD2}"/>
              </a:ext>
            </a:extLst>
          </p:cNvPr>
          <p:cNvSpPr>
            <a:spLocks noGrp="1"/>
          </p:cNvSpPr>
          <p:nvPr>
            <p:ph type="sldNum" sz="quarter" idx="12"/>
          </p:nvPr>
        </p:nvSpPr>
        <p:spPr/>
        <p:txBody>
          <a:bodyPr/>
          <a:lstStyle/>
          <a:p>
            <a:fld id="{24785B65-FD71-8B41-B484-67B8C90169D7}" type="slidenum">
              <a:rPr kumimoji="1" lang="ja-JP" altLang="en-US" smtClean="0"/>
              <a:t>35</a:t>
            </a:fld>
            <a:endParaRPr kumimoji="1" lang="ja-JP" altLang="en-US"/>
          </a:p>
        </p:txBody>
      </p:sp>
      <p:pic>
        <p:nvPicPr>
          <p:cNvPr id="12" name="グラフィックス 11">
            <a:extLst>
              <a:ext uri="{FF2B5EF4-FFF2-40B4-BE49-F238E27FC236}">
                <a16:creationId xmlns:a16="http://schemas.microsoft.com/office/drawing/2014/main" id="{35390116-FD74-46AB-2761-3B707AA093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54254" y="307906"/>
            <a:ext cx="2737746" cy="1440000"/>
          </a:xfrm>
          <a:prstGeom prst="rect">
            <a:avLst/>
          </a:prstGeom>
        </p:spPr>
      </p:pic>
    </p:spTree>
    <p:extLst>
      <p:ext uri="{BB962C8B-B14F-4D97-AF65-F5344CB8AC3E}">
        <p14:creationId xmlns:p14="http://schemas.microsoft.com/office/powerpoint/2010/main" val="243268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0E43C1-4C34-EB65-CBCE-8F7F5844D883}"/>
              </a:ext>
            </a:extLst>
          </p:cNvPr>
          <p:cNvSpPr>
            <a:spLocks noGrp="1"/>
          </p:cNvSpPr>
          <p:nvPr>
            <p:ph type="title"/>
          </p:nvPr>
        </p:nvSpPr>
        <p:spPr/>
        <p:txBody>
          <a:bodyPr/>
          <a:lstStyle/>
          <a:p>
            <a:r>
              <a:rPr kumimoji="1" lang="en-US" altLang="ja-JP" dirty="0" err="1">
                <a:latin typeface="Consolas" panose="020B0609020204030204" pitchFamily="49" charset="0"/>
                <a:cs typeface="Consolas" panose="020B0609020204030204" pitchFamily="49" charset="0"/>
              </a:rPr>
              <a:t>HttpRequest</a:t>
            </a:r>
            <a:r>
              <a:rPr kumimoji="1" lang="ja-JP" altLang="en-US"/>
              <a:t>を作成する</a:t>
            </a:r>
          </a:p>
        </p:txBody>
      </p:sp>
      <p:sp>
        <p:nvSpPr>
          <p:cNvPr id="3" name="コンテンツ プレースホルダー 2">
            <a:extLst>
              <a:ext uri="{FF2B5EF4-FFF2-40B4-BE49-F238E27FC236}">
                <a16:creationId xmlns:a16="http://schemas.microsoft.com/office/drawing/2014/main" id="{CBA05770-8FE7-B10D-C5CB-E48E8D3AF29F}"/>
              </a:ext>
            </a:extLst>
          </p:cNvPr>
          <p:cNvSpPr>
            <a:spLocks noGrp="1"/>
          </p:cNvSpPr>
          <p:nvPr>
            <p:ph idx="1"/>
          </p:nvPr>
        </p:nvSpPr>
        <p:spPr/>
        <p:txBody>
          <a:bodyPr>
            <a:normAutofit fontScale="85000" lnSpcReduction="20000"/>
          </a:bodyPr>
          <a:lstStyle/>
          <a:p>
            <a:pPr>
              <a:lnSpc>
                <a:spcPct val="120000"/>
              </a:lnSpc>
            </a:pPr>
            <a:r>
              <a:rPr kumimoji="1" lang="en-US" altLang="ja-JP" dirty="0"/>
              <a:t>HTTP</a:t>
            </a:r>
            <a:r>
              <a:rPr kumimoji="1" lang="ja-JP" altLang="en-US"/>
              <a:t>リクエストは設定項目が多い．</a:t>
            </a:r>
            <a:endParaRPr kumimoji="1" lang="en-US" altLang="ja-JP" dirty="0"/>
          </a:p>
          <a:p>
            <a:pPr lvl="1">
              <a:lnSpc>
                <a:spcPct val="120000"/>
              </a:lnSpc>
            </a:pPr>
            <a:r>
              <a:rPr kumimoji="1" lang="ja-JP" altLang="en-US"/>
              <a:t>どこにリクエストを送るか，</a:t>
            </a:r>
            <a:endParaRPr kumimoji="1" lang="en-US" altLang="ja-JP" dirty="0"/>
          </a:p>
          <a:p>
            <a:pPr lvl="1">
              <a:lnSpc>
                <a:spcPct val="120000"/>
              </a:lnSpc>
            </a:pPr>
            <a:r>
              <a:rPr kumimoji="1" lang="en-US" altLang="ja-JP" dirty="0"/>
              <a:t>HTTP</a:t>
            </a:r>
            <a:r>
              <a:rPr kumimoji="1" lang="ja-JP" altLang="en-US"/>
              <a:t>のメソッドは何にするか，</a:t>
            </a:r>
            <a:endParaRPr kumimoji="1" lang="en-US" altLang="ja-JP" dirty="0"/>
          </a:p>
          <a:p>
            <a:pPr lvl="1">
              <a:lnSpc>
                <a:spcPct val="120000"/>
              </a:lnSpc>
            </a:pPr>
            <a:r>
              <a:rPr lang="en-US" altLang="ja-JP" dirty="0"/>
              <a:t>HTTP</a:t>
            </a:r>
            <a:r>
              <a:rPr lang="ja-JP" altLang="en-US"/>
              <a:t>のヘッダに何を指定するか，</a:t>
            </a:r>
            <a:endParaRPr lang="en-US" altLang="ja-JP" dirty="0"/>
          </a:p>
          <a:p>
            <a:pPr lvl="1">
              <a:lnSpc>
                <a:spcPct val="120000"/>
              </a:lnSpc>
            </a:pPr>
            <a:r>
              <a:rPr lang="ja-JP" altLang="en-US"/>
              <a:t>タイムアウト時間をどうするか，</a:t>
            </a:r>
            <a:endParaRPr lang="en-US" altLang="ja-JP" dirty="0"/>
          </a:p>
          <a:p>
            <a:pPr lvl="1">
              <a:lnSpc>
                <a:spcPct val="120000"/>
              </a:lnSpc>
            </a:pPr>
            <a:r>
              <a:rPr lang="en-US" altLang="ja-JP" dirty="0"/>
              <a:t>HTTP</a:t>
            </a:r>
            <a:r>
              <a:rPr lang="ja-JP" altLang="en-US"/>
              <a:t>のバージョンをどうするか．</a:t>
            </a:r>
            <a:endParaRPr lang="en-US" altLang="ja-JP" dirty="0"/>
          </a:p>
          <a:p>
            <a:pPr>
              <a:lnSpc>
                <a:spcPct val="120000"/>
              </a:lnSpc>
            </a:pPr>
            <a:r>
              <a:rPr lang="ja-JP" altLang="en-US"/>
              <a:t>これらを一度に指定することは困難である．</a:t>
            </a:r>
            <a:endParaRPr lang="en-US" altLang="ja-JP" dirty="0"/>
          </a:p>
        </p:txBody>
      </p:sp>
      <p:sp>
        <p:nvSpPr>
          <p:cNvPr id="5" name="フッター プレースホルダー 4">
            <a:extLst>
              <a:ext uri="{FF2B5EF4-FFF2-40B4-BE49-F238E27FC236}">
                <a16:creationId xmlns:a16="http://schemas.microsoft.com/office/drawing/2014/main" id="{739E621A-BD12-4E77-2B5C-7F4FF5579035}"/>
              </a:ext>
            </a:extLst>
          </p:cNvPr>
          <p:cNvSpPr>
            <a:spLocks noGrp="1"/>
          </p:cNvSpPr>
          <p:nvPr>
            <p:ph type="ftr" sz="quarter" idx="11"/>
          </p:nvPr>
        </p:nvSpPr>
        <p:spPr/>
        <p:txBody>
          <a:bodyPr/>
          <a:lstStyle/>
          <a:p>
            <a:r>
              <a:rPr kumimoji="1" lang="ja-JP" altLang="en-US"/>
              <a:t>ソフトウェア設計</a:t>
            </a:r>
          </a:p>
        </p:txBody>
      </p:sp>
      <p:sp>
        <p:nvSpPr>
          <p:cNvPr id="6" name="スライド番号プレースホルダー 5">
            <a:extLst>
              <a:ext uri="{FF2B5EF4-FFF2-40B4-BE49-F238E27FC236}">
                <a16:creationId xmlns:a16="http://schemas.microsoft.com/office/drawing/2014/main" id="{AEF3BC0A-6C9F-F43E-7D54-20238250BC97}"/>
              </a:ext>
            </a:extLst>
          </p:cNvPr>
          <p:cNvSpPr>
            <a:spLocks noGrp="1"/>
          </p:cNvSpPr>
          <p:nvPr>
            <p:ph type="sldNum" sz="quarter" idx="12"/>
          </p:nvPr>
        </p:nvSpPr>
        <p:spPr/>
        <p:txBody>
          <a:bodyPr/>
          <a:lstStyle/>
          <a:p>
            <a:fld id="{24785B65-FD71-8B41-B484-67B8C90169D7}" type="slidenum">
              <a:rPr kumimoji="1" lang="ja-JP" altLang="en-US" smtClean="0"/>
              <a:t>36</a:t>
            </a:fld>
            <a:endParaRPr kumimoji="1" lang="ja-JP" altLang="en-US"/>
          </a:p>
        </p:txBody>
      </p:sp>
    </p:spTree>
    <p:extLst>
      <p:ext uri="{BB962C8B-B14F-4D97-AF65-F5344CB8AC3E}">
        <p14:creationId xmlns:p14="http://schemas.microsoft.com/office/powerpoint/2010/main" val="1550886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B56874-AE4E-B129-A2DF-81A287A05DF9}"/>
              </a:ext>
            </a:extLst>
          </p:cNvPr>
          <p:cNvSpPr>
            <a:spLocks noGrp="1"/>
          </p:cNvSpPr>
          <p:nvPr>
            <p:ph type="title"/>
          </p:nvPr>
        </p:nvSpPr>
        <p:spPr/>
        <p:txBody>
          <a:bodyPr>
            <a:normAutofit/>
          </a:bodyPr>
          <a:lstStyle/>
          <a:p>
            <a:r>
              <a:rPr lang="en-US" altLang="ja-JP" sz="2700" dirty="0" err="1">
                <a:latin typeface="Consolas" panose="020B0609020204030204" pitchFamily="49" charset="0"/>
                <a:cs typeface="Consolas" panose="020B0609020204030204" pitchFamily="49" charset="0"/>
              </a:rPr>
              <a:t>j</a:t>
            </a:r>
            <a:r>
              <a:rPr kumimoji="1" lang="en-US" altLang="ja-JP" sz="2700" dirty="0" err="1">
                <a:latin typeface="Consolas" panose="020B0609020204030204" pitchFamily="49" charset="0"/>
                <a:cs typeface="Consolas" panose="020B0609020204030204" pitchFamily="49" charset="0"/>
              </a:rPr>
              <a:t>ava.net.http</a:t>
            </a:r>
            <a:br>
              <a:rPr kumimoji="1" lang="en-US" altLang="ja-JP" sz="2700" dirty="0">
                <a:latin typeface="Consolas" panose="020B0609020204030204" pitchFamily="49" charset="0"/>
                <a:cs typeface="Consolas" panose="020B0609020204030204" pitchFamily="49" charset="0"/>
              </a:rPr>
            </a:br>
            <a:r>
              <a:rPr kumimoji="1" lang="en-US" altLang="ja-JP" dirty="0" err="1">
                <a:latin typeface="Consolas" panose="020B0609020204030204" pitchFamily="49" charset="0"/>
                <a:cs typeface="Consolas" panose="020B0609020204030204" pitchFamily="49" charset="0"/>
              </a:rPr>
              <a:t>HttpRequest.Builder</a:t>
            </a:r>
            <a:endParaRPr kumimoji="1" lang="ja-JP" altLang="en-US">
              <a:latin typeface="Consolas" panose="020B0609020204030204" pitchFamily="49" charset="0"/>
              <a:cs typeface="Consolas" panose="020B0609020204030204" pitchFamily="49" charset="0"/>
            </a:endParaRPr>
          </a:p>
        </p:txBody>
      </p:sp>
      <p:sp>
        <p:nvSpPr>
          <p:cNvPr id="5" name="フッター プレースホルダー 4">
            <a:extLst>
              <a:ext uri="{FF2B5EF4-FFF2-40B4-BE49-F238E27FC236}">
                <a16:creationId xmlns:a16="http://schemas.microsoft.com/office/drawing/2014/main" id="{35418E51-0295-E75E-B7A6-177D4F3E729B}"/>
              </a:ext>
            </a:extLst>
          </p:cNvPr>
          <p:cNvSpPr>
            <a:spLocks noGrp="1"/>
          </p:cNvSpPr>
          <p:nvPr>
            <p:ph type="ftr" sz="quarter" idx="11"/>
          </p:nvPr>
        </p:nvSpPr>
        <p:spPr/>
        <p:txBody>
          <a:bodyPr/>
          <a:lstStyle/>
          <a:p>
            <a:r>
              <a:rPr kumimoji="1" lang="ja-JP" altLang="en-US"/>
              <a:t>ソフトウェア設計</a:t>
            </a:r>
          </a:p>
        </p:txBody>
      </p:sp>
      <p:sp>
        <p:nvSpPr>
          <p:cNvPr id="6" name="スライド番号プレースホルダー 5">
            <a:extLst>
              <a:ext uri="{FF2B5EF4-FFF2-40B4-BE49-F238E27FC236}">
                <a16:creationId xmlns:a16="http://schemas.microsoft.com/office/drawing/2014/main" id="{864CD2D9-4209-20AF-97BD-9A22EA235F87}"/>
              </a:ext>
            </a:extLst>
          </p:cNvPr>
          <p:cNvSpPr>
            <a:spLocks noGrp="1"/>
          </p:cNvSpPr>
          <p:nvPr>
            <p:ph type="sldNum" sz="quarter" idx="12"/>
          </p:nvPr>
        </p:nvSpPr>
        <p:spPr/>
        <p:txBody>
          <a:bodyPr/>
          <a:lstStyle/>
          <a:p>
            <a:fld id="{24785B65-FD71-8B41-B484-67B8C90169D7}" type="slidenum">
              <a:rPr kumimoji="1" lang="ja-JP" altLang="en-US" smtClean="0"/>
              <a:t>37</a:t>
            </a:fld>
            <a:endParaRPr kumimoji="1" lang="ja-JP" altLang="en-US"/>
          </a:p>
        </p:txBody>
      </p:sp>
      <p:sp>
        <p:nvSpPr>
          <p:cNvPr id="9" name="テキスト ボックス 8">
            <a:extLst>
              <a:ext uri="{FF2B5EF4-FFF2-40B4-BE49-F238E27FC236}">
                <a16:creationId xmlns:a16="http://schemas.microsoft.com/office/drawing/2014/main" id="{90740D27-63DA-43F5-1F51-170D432DE846}"/>
              </a:ext>
            </a:extLst>
          </p:cNvPr>
          <p:cNvSpPr txBox="1"/>
          <p:nvPr/>
        </p:nvSpPr>
        <p:spPr>
          <a:xfrm>
            <a:off x="827690" y="3980238"/>
            <a:ext cx="4756430" cy="738664"/>
          </a:xfrm>
          <a:prstGeom prst="rect">
            <a:avLst/>
          </a:prstGeom>
          <a:solidFill>
            <a:srgbClr val="FFFFFF"/>
          </a:solidFill>
          <a:ln>
            <a:solidFill>
              <a:schemeClr val="tx1"/>
            </a:solidFill>
          </a:ln>
        </p:spPr>
        <p:txBody>
          <a:bodyPr wrap="none" rtlCol="0">
            <a:spAutoFit/>
          </a:bodyPr>
          <a:lstStyle/>
          <a:p>
            <a:r>
              <a:rPr lang="en" altLang="ja-JP" sz="1400" dirty="0" err="1">
                <a:latin typeface="Consolas" panose="020B0609020204030204" pitchFamily="49" charset="0"/>
                <a:cs typeface="Consolas" panose="020B0609020204030204" pitchFamily="49" charset="0"/>
              </a:rPr>
              <a:t>HttpRequest</a:t>
            </a:r>
            <a:r>
              <a:rPr lang="en" altLang="ja-JP" sz="1400" dirty="0">
                <a:latin typeface="Consolas" panose="020B0609020204030204" pitchFamily="49" charset="0"/>
                <a:cs typeface="Consolas" panose="020B0609020204030204" pitchFamily="49" charset="0"/>
              </a:rPr>
              <a:t> request = </a:t>
            </a:r>
            <a:r>
              <a:rPr lang="en" altLang="ja-JP" sz="1400" dirty="0" err="1">
                <a:latin typeface="Consolas" panose="020B0609020204030204" pitchFamily="49" charset="0"/>
                <a:cs typeface="Consolas" panose="020B0609020204030204" pitchFamily="49" charset="0"/>
              </a:rPr>
              <a:t>HttpRequest.newBuilder</a:t>
            </a:r>
            <a:r>
              <a:rPr lang="en" altLang="ja-JP" sz="1400" dirty="0">
                <a:latin typeface="Consolas" panose="020B0609020204030204" pitchFamily="49" charset="0"/>
                <a:cs typeface="Consolas" panose="020B0609020204030204" pitchFamily="49" charset="0"/>
              </a:rPr>
              <a:t>()</a:t>
            </a:r>
          </a:p>
          <a:p>
            <a:r>
              <a:rPr lang="en" altLang="ja-JP" sz="1400" dirty="0">
                <a:latin typeface="Consolas" panose="020B0609020204030204" pitchFamily="49" charset="0"/>
                <a:cs typeface="Consolas" panose="020B0609020204030204" pitchFamily="49" charset="0"/>
              </a:rPr>
              <a:t>    .</a:t>
            </a:r>
            <a:r>
              <a:rPr lang="en" altLang="ja-JP" sz="1400" dirty="0" err="1">
                <a:latin typeface="Consolas" panose="020B0609020204030204" pitchFamily="49" charset="0"/>
                <a:cs typeface="Consolas" panose="020B0609020204030204" pitchFamily="49" charset="0"/>
              </a:rPr>
              <a:t>uri</a:t>
            </a:r>
            <a:r>
              <a:rPr lang="en" altLang="ja-JP" sz="1400" dirty="0">
                <a:latin typeface="Consolas" panose="020B0609020204030204" pitchFamily="49" charset="0"/>
                <a:cs typeface="Consolas" panose="020B0609020204030204" pitchFamily="49" charset="0"/>
              </a:rPr>
              <a:t>(</a:t>
            </a:r>
            <a:r>
              <a:rPr lang="en" altLang="ja-JP" sz="1400" dirty="0" err="1">
                <a:latin typeface="Consolas" panose="020B0609020204030204" pitchFamily="49" charset="0"/>
                <a:cs typeface="Consolas" panose="020B0609020204030204" pitchFamily="49" charset="0"/>
              </a:rPr>
              <a:t>URI.create</a:t>
            </a:r>
            <a:r>
              <a:rPr lang="en" altLang="ja-JP" sz="1400" dirty="0">
                <a:latin typeface="Consolas" panose="020B0609020204030204" pitchFamily="49" charset="0"/>
                <a:cs typeface="Consolas" panose="020B0609020204030204" pitchFamily="49" charset="0"/>
              </a:rPr>
              <a:t>("http://</a:t>
            </a:r>
            <a:r>
              <a:rPr lang="en" altLang="ja-JP" sz="1400" dirty="0" err="1">
                <a:latin typeface="Consolas" panose="020B0609020204030204" pitchFamily="49" charset="0"/>
                <a:cs typeface="Consolas" panose="020B0609020204030204" pitchFamily="49" charset="0"/>
              </a:rPr>
              <a:t>foo.com</a:t>
            </a:r>
            <a:r>
              <a:rPr lang="en" altLang="ja-JP" sz="1400" dirty="0">
                <a:latin typeface="Consolas" panose="020B0609020204030204" pitchFamily="49" charset="0"/>
                <a:cs typeface="Consolas" panose="020B0609020204030204" pitchFamily="49" charset="0"/>
              </a:rPr>
              <a:t>/"))</a:t>
            </a:r>
          </a:p>
          <a:p>
            <a:r>
              <a:rPr lang="en" altLang="ja-JP" sz="1400" dirty="0">
                <a:latin typeface="Consolas" panose="020B0609020204030204" pitchFamily="49" charset="0"/>
                <a:cs typeface="Consolas" panose="020B0609020204030204" pitchFamily="49" charset="0"/>
              </a:rPr>
              <a:t>    .build();</a:t>
            </a:r>
            <a:endParaRPr kumimoji="1" lang="ja-JP" altLang="en-US" sz="1400">
              <a:latin typeface="Consolas" panose="020B0609020204030204" pitchFamily="49" charset="0"/>
              <a:cs typeface="Consolas" panose="020B0609020204030204" pitchFamily="49" charset="0"/>
            </a:endParaRPr>
          </a:p>
        </p:txBody>
      </p:sp>
      <p:sp>
        <p:nvSpPr>
          <p:cNvPr id="10" name="テキスト ボックス 9">
            <a:extLst>
              <a:ext uri="{FF2B5EF4-FFF2-40B4-BE49-F238E27FC236}">
                <a16:creationId xmlns:a16="http://schemas.microsoft.com/office/drawing/2014/main" id="{312FED81-59CA-4637-E7F5-AC66233C7721}"/>
              </a:ext>
            </a:extLst>
          </p:cNvPr>
          <p:cNvSpPr txBox="1"/>
          <p:nvPr/>
        </p:nvSpPr>
        <p:spPr>
          <a:xfrm>
            <a:off x="827690" y="5068059"/>
            <a:ext cx="4756430" cy="1169551"/>
          </a:xfrm>
          <a:prstGeom prst="rect">
            <a:avLst/>
          </a:prstGeom>
          <a:solidFill>
            <a:srgbClr val="FFFFFF"/>
          </a:solidFill>
          <a:ln>
            <a:solidFill>
              <a:schemeClr val="tx1"/>
            </a:solidFill>
          </a:ln>
        </p:spPr>
        <p:txBody>
          <a:bodyPr wrap="none" rtlCol="0">
            <a:spAutoFit/>
          </a:bodyPr>
          <a:lstStyle/>
          <a:p>
            <a:r>
              <a:rPr lang="en" altLang="ja-JP" sz="1400" dirty="0" err="1">
                <a:latin typeface="Consolas" panose="020B0609020204030204" pitchFamily="49" charset="0"/>
                <a:cs typeface="Consolas" panose="020B0609020204030204" pitchFamily="49" charset="0"/>
              </a:rPr>
              <a:t>HttpRequest</a:t>
            </a:r>
            <a:r>
              <a:rPr lang="en" altLang="ja-JP" sz="1400" dirty="0">
                <a:latin typeface="Consolas" panose="020B0609020204030204" pitchFamily="49" charset="0"/>
                <a:cs typeface="Consolas" panose="020B0609020204030204" pitchFamily="49" charset="0"/>
              </a:rPr>
              <a:t> request = </a:t>
            </a:r>
            <a:r>
              <a:rPr lang="en" altLang="ja-JP" sz="1400" dirty="0" err="1">
                <a:latin typeface="Consolas" panose="020B0609020204030204" pitchFamily="49" charset="0"/>
                <a:cs typeface="Consolas" panose="020B0609020204030204" pitchFamily="49" charset="0"/>
              </a:rPr>
              <a:t>HttpRequest.newBuilder</a:t>
            </a:r>
            <a:r>
              <a:rPr lang="en" altLang="ja-JP" sz="1400" dirty="0">
                <a:latin typeface="Consolas" panose="020B0609020204030204" pitchFamily="49" charset="0"/>
                <a:cs typeface="Consolas" panose="020B0609020204030204" pitchFamily="49" charset="0"/>
              </a:rPr>
              <a:t>()</a:t>
            </a:r>
          </a:p>
          <a:p>
            <a:r>
              <a:rPr lang="en" altLang="ja-JP" sz="1400" dirty="0">
                <a:latin typeface="Consolas" panose="020B0609020204030204" pitchFamily="49" charset="0"/>
                <a:cs typeface="Consolas" panose="020B0609020204030204" pitchFamily="49" charset="0"/>
              </a:rPr>
              <a:t>    .</a:t>
            </a:r>
            <a:r>
              <a:rPr lang="en" altLang="ja-JP" sz="1400" dirty="0" err="1">
                <a:latin typeface="Consolas" panose="020B0609020204030204" pitchFamily="49" charset="0"/>
                <a:cs typeface="Consolas" panose="020B0609020204030204" pitchFamily="49" charset="0"/>
              </a:rPr>
              <a:t>uri</a:t>
            </a:r>
            <a:r>
              <a:rPr lang="en" altLang="ja-JP" sz="1400" dirty="0">
                <a:latin typeface="Consolas" panose="020B0609020204030204" pitchFamily="49" charset="0"/>
                <a:cs typeface="Consolas" panose="020B0609020204030204" pitchFamily="49" charset="0"/>
              </a:rPr>
              <a:t>(</a:t>
            </a:r>
            <a:r>
              <a:rPr lang="en" altLang="ja-JP" sz="1400" dirty="0" err="1">
                <a:latin typeface="Consolas" panose="020B0609020204030204" pitchFamily="49" charset="0"/>
                <a:cs typeface="Consolas" panose="020B0609020204030204" pitchFamily="49" charset="0"/>
              </a:rPr>
              <a:t>URI.create</a:t>
            </a:r>
            <a:r>
              <a:rPr lang="en" altLang="ja-JP" sz="1400" dirty="0">
                <a:latin typeface="Consolas" panose="020B0609020204030204" pitchFamily="49" charset="0"/>
                <a:cs typeface="Consolas" panose="020B0609020204030204" pitchFamily="49" charset="0"/>
              </a:rPr>
              <a:t>("http://</a:t>
            </a:r>
            <a:r>
              <a:rPr lang="en" altLang="ja-JP" sz="1400" dirty="0" err="1">
                <a:latin typeface="Consolas" panose="020B0609020204030204" pitchFamily="49" charset="0"/>
                <a:cs typeface="Consolas" panose="020B0609020204030204" pitchFamily="49" charset="0"/>
              </a:rPr>
              <a:t>foo.com</a:t>
            </a:r>
            <a:r>
              <a:rPr lang="en" altLang="ja-JP" sz="1400" dirty="0">
                <a:latin typeface="Consolas" panose="020B0609020204030204" pitchFamily="49" charset="0"/>
                <a:cs typeface="Consolas" panose="020B0609020204030204" pitchFamily="49" charset="0"/>
              </a:rPr>
              <a:t>/"))</a:t>
            </a:r>
          </a:p>
          <a:p>
            <a:r>
              <a:rPr lang="en" altLang="ja-JP" sz="1400" dirty="0">
                <a:latin typeface="Consolas" panose="020B0609020204030204" pitchFamily="49" charset="0"/>
                <a:cs typeface="Consolas" panose="020B0609020204030204" pitchFamily="49" charset="0"/>
              </a:rPr>
              <a:t>    .DELETE()</a:t>
            </a:r>
          </a:p>
          <a:p>
            <a:r>
              <a:rPr lang="en" altLang="ja-JP" sz="1400" dirty="0">
                <a:latin typeface="Consolas" panose="020B0609020204030204" pitchFamily="49" charset="0"/>
                <a:cs typeface="Consolas" panose="020B0609020204030204" pitchFamily="49" charset="0"/>
              </a:rPr>
              <a:t>    .header("Authorization", "Bearer ...")</a:t>
            </a:r>
          </a:p>
          <a:p>
            <a:r>
              <a:rPr lang="en" altLang="ja-JP" sz="1400" dirty="0">
                <a:latin typeface="Consolas" panose="020B0609020204030204" pitchFamily="49" charset="0"/>
                <a:cs typeface="Consolas" panose="020B0609020204030204" pitchFamily="49" charset="0"/>
              </a:rPr>
              <a:t>    .build();</a:t>
            </a:r>
            <a:endParaRPr kumimoji="1" lang="ja-JP" altLang="en-US" sz="1400">
              <a:latin typeface="Consolas" panose="020B0609020204030204" pitchFamily="49" charset="0"/>
              <a:cs typeface="Consolas" panose="020B0609020204030204" pitchFamily="49" charset="0"/>
            </a:endParaRPr>
          </a:p>
        </p:txBody>
      </p:sp>
      <p:sp>
        <p:nvSpPr>
          <p:cNvPr id="3" name="コンテンツ プレースホルダー 2">
            <a:extLst>
              <a:ext uri="{FF2B5EF4-FFF2-40B4-BE49-F238E27FC236}">
                <a16:creationId xmlns:a16="http://schemas.microsoft.com/office/drawing/2014/main" id="{6C480283-DCA4-90CA-2022-798FA1854AB7}"/>
              </a:ext>
            </a:extLst>
          </p:cNvPr>
          <p:cNvSpPr>
            <a:spLocks noGrp="1"/>
          </p:cNvSpPr>
          <p:nvPr>
            <p:ph idx="1"/>
          </p:nvPr>
        </p:nvSpPr>
        <p:spPr>
          <a:xfrm>
            <a:off x="838200" y="1825625"/>
            <a:ext cx="10515600" cy="1884527"/>
          </a:xfrm>
        </p:spPr>
        <p:txBody>
          <a:bodyPr>
            <a:normAutofit/>
          </a:bodyPr>
          <a:lstStyle/>
          <a:p>
            <a:r>
              <a:rPr kumimoji="1" lang="ja-JP" altLang="en-US"/>
              <a:t>設定項目は多いが，デフォルト値で良いものも多い．</a:t>
            </a:r>
            <a:endParaRPr kumimoji="1" lang="en-US" altLang="ja-JP" dirty="0"/>
          </a:p>
          <a:p>
            <a:endParaRPr kumimoji="1" lang="ja-JP" altLang="en-US"/>
          </a:p>
        </p:txBody>
      </p:sp>
      <p:pic>
        <p:nvPicPr>
          <p:cNvPr id="8" name="図 7">
            <a:extLst>
              <a:ext uri="{FF2B5EF4-FFF2-40B4-BE49-F238E27FC236}">
                <a16:creationId xmlns:a16="http://schemas.microsoft.com/office/drawing/2014/main" id="{441C1335-79E6-55FF-6F64-B24611AB0D17}"/>
              </a:ext>
            </a:extLst>
          </p:cNvPr>
          <p:cNvPicPr>
            <a:picLocks noChangeAspect="1"/>
          </p:cNvPicPr>
          <p:nvPr/>
        </p:nvPicPr>
        <p:blipFill>
          <a:blip r:embed="rId2"/>
          <a:stretch>
            <a:fillRect/>
          </a:stretch>
        </p:blipFill>
        <p:spPr>
          <a:xfrm>
            <a:off x="6096000" y="3429000"/>
            <a:ext cx="6096000" cy="3429000"/>
          </a:xfrm>
          <a:prstGeom prst="rect">
            <a:avLst/>
          </a:prstGeom>
        </p:spPr>
      </p:pic>
    </p:spTree>
    <p:extLst>
      <p:ext uri="{BB962C8B-B14F-4D97-AF65-F5344CB8AC3E}">
        <p14:creationId xmlns:p14="http://schemas.microsoft.com/office/powerpoint/2010/main" val="2339580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E76E6C-2031-1708-F630-313C0D0BF5EC}"/>
              </a:ext>
            </a:extLst>
          </p:cNvPr>
          <p:cNvSpPr>
            <a:spLocks noGrp="1"/>
          </p:cNvSpPr>
          <p:nvPr>
            <p:ph type="title"/>
          </p:nvPr>
        </p:nvSpPr>
        <p:spPr/>
        <p:txBody>
          <a:bodyPr>
            <a:normAutofit/>
          </a:bodyPr>
          <a:lstStyle/>
          <a:p>
            <a:r>
              <a:rPr kumimoji="1" lang="en-US" altLang="ja-JP" dirty="0"/>
              <a:t>Builder</a:t>
            </a:r>
            <a:r>
              <a:rPr kumimoji="1" lang="ja-JP" altLang="en-US"/>
              <a:t>パターンのクラス図</a:t>
            </a:r>
          </a:p>
        </p:txBody>
      </p:sp>
      <p:sp>
        <p:nvSpPr>
          <p:cNvPr id="3" name="コンテンツ プレースホルダー 2">
            <a:extLst>
              <a:ext uri="{FF2B5EF4-FFF2-40B4-BE49-F238E27FC236}">
                <a16:creationId xmlns:a16="http://schemas.microsoft.com/office/drawing/2014/main" id="{CBE2C19F-551D-EDEF-312F-61184A0A9155}"/>
              </a:ext>
            </a:extLst>
          </p:cNvPr>
          <p:cNvSpPr>
            <a:spLocks noGrp="1"/>
          </p:cNvSpPr>
          <p:nvPr>
            <p:ph idx="1"/>
          </p:nvPr>
        </p:nvSpPr>
        <p:spPr>
          <a:xfrm>
            <a:off x="838200" y="1825625"/>
            <a:ext cx="10808368" cy="3266197"/>
          </a:xfrm>
        </p:spPr>
        <p:txBody>
          <a:bodyPr>
            <a:normAutofit fontScale="85000" lnSpcReduction="10000"/>
          </a:bodyPr>
          <a:lstStyle/>
          <a:p>
            <a:pPr>
              <a:lnSpc>
                <a:spcPct val="110000"/>
              </a:lnSpc>
            </a:pPr>
            <a:r>
              <a:rPr kumimoji="1" lang="en-US" altLang="ja-JP" dirty="0">
                <a:latin typeface="Consolas" panose="020B0609020204030204" pitchFamily="49" charset="0"/>
                <a:cs typeface="Consolas" panose="020B0609020204030204" pitchFamily="49" charset="0"/>
              </a:rPr>
              <a:t>Builder</a:t>
            </a:r>
            <a:r>
              <a:rPr kumimoji="1" lang="ja-JP" altLang="en-US"/>
              <a:t>オブジェクトで必要項目を設定していく．</a:t>
            </a:r>
            <a:endParaRPr kumimoji="1" lang="en-US" altLang="ja-JP" dirty="0"/>
          </a:p>
          <a:p>
            <a:pPr lvl="1">
              <a:lnSpc>
                <a:spcPct val="110000"/>
              </a:lnSpc>
            </a:pPr>
            <a:r>
              <a:rPr lang="ja-JP" altLang="en-US"/>
              <a:t>最終的に</a:t>
            </a:r>
            <a:r>
              <a:rPr lang="en-US" altLang="ja-JP" dirty="0">
                <a:latin typeface="Consolas" panose="020B0609020204030204" pitchFamily="49" charset="0"/>
                <a:cs typeface="Consolas" panose="020B0609020204030204" pitchFamily="49" charset="0"/>
              </a:rPr>
              <a:t>build</a:t>
            </a:r>
            <a:r>
              <a:rPr lang="ja-JP" altLang="en-US"/>
              <a:t>メソッドを呼び出して，</a:t>
            </a:r>
            <a:r>
              <a:rPr lang="en-US" altLang="ja-JP" dirty="0">
                <a:latin typeface="Consolas" panose="020B0609020204030204" pitchFamily="49" charset="0"/>
                <a:cs typeface="Consolas" panose="020B0609020204030204" pitchFamily="49" charset="0"/>
              </a:rPr>
              <a:t>Product</a:t>
            </a:r>
            <a:r>
              <a:rPr lang="ja-JP" altLang="en-US"/>
              <a:t>オブジェクトを作成する．</a:t>
            </a:r>
            <a:endParaRPr lang="en-US" altLang="ja-JP" dirty="0"/>
          </a:p>
          <a:p>
            <a:pPr lvl="1">
              <a:lnSpc>
                <a:spcPct val="110000"/>
              </a:lnSpc>
            </a:pPr>
            <a:r>
              <a:rPr kumimoji="1" lang="en-US" altLang="ja-JP" dirty="0"/>
              <a:t>Fluent</a:t>
            </a:r>
            <a:r>
              <a:rPr kumimoji="1" lang="ja-JP" altLang="en-US"/>
              <a:t>インターフェースで</a:t>
            </a:r>
            <a:r>
              <a:rPr kumimoji="1" lang="en-US" altLang="ja-JP" dirty="0"/>
              <a:t>Builder</a:t>
            </a:r>
            <a:r>
              <a:rPr kumimoji="1" lang="ja-JP" altLang="en-US"/>
              <a:t>を作成するのも良い．</a:t>
            </a:r>
          </a:p>
        </p:txBody>
      </p:sp>
      <p:sp>
        <p:nvSpPr>
          <p:cNvPr id="5" name="フッター プレースホルダー 4">
            <a:extLst>
              <a:ext uri="{FF2B5EF4-FFF2-40B4-BE49-F238E27FC236}">
                <a16:creationId xmlns:a16="http://schemas.microsoft.com/office/drawing/2014/main" id="{1619B6CD-A648-8373-C289-7AF0A4D8DEBD}"/>
              </a:ext>
            </a:extLst>
          </p:cNvPr>
          <p:cNvSpPr>
            <a:spLocks noGrp="1"/>
          </p:cNvSpPr>
          <p:nvPr>
            <p:ph type="ftr" sz="quarter" idx="11"/>
          </p:nvPr>
        </p:nvSpPr>
        <p:spPr/>
        <p:txBody>
          <a:bodyPr/>
          <a:lstStyle/>
          <a:p>
            <a:r>
              <a:rPr kumimoji="1" lang="ja-JP" altLang="en-US"/>
              <a:t>ソフトウェア設計</a:t>
            </a:r>
          </a:p>
        </p:txBody>
      </p:sp>
      <p:sp>
        <p:nvSpPr>
          <p:cNvPr id="6" name="スライド番号プレースホルダー 5">
            <a:extLst>
              <a:ext uri="{FF2B5EF4-FFF2-40B4-BE49-F238E27FC236}">
                <a16:creationId xmlns:a16="http://schemas.microsoft.com/office/drawing/2014/main" id="{E4AA98A9-0520-9AA0-1A55-11DDB96D2E75}"/>
              </a:ext>
            </a:extLst>
          </p:cNvPr>
          <p:cNvSpPr>
            <a:spLocks noGrp="1"/>
          </p:cNvSpPr>
          <p:nvPr>
            <p:ph type="sldNum" sz="quarter" idx="12"/>
          </p:nvPr>
        </p:nvSpPr>
        <p:spPr/>
        <p:txBody>
          <a:bodyPr/>
          <a:lstStyle/>
          <a:p>
            <a:fld id="{24785B65-FD71-8B41-B484-67B8C90169D7}" type="slidenum">
              <a:rPr kumimoji="1" lang="ja-JP" altLang="en-US" smtClean="0"/>
              <a:t>38</a:t>
            </a:fld>
            <a:endParaRPr kumimoji="1" lang="ja-JP" altLang="en-US"/>
          </a:p>
        </p:txBody>
      </p:sp>
      <p:grpSp>
        <p:nvGrpSpPr>
          <p:cNvPr id="11" name="グループ化 10">
            <a:extLst>
              <a:ext uri="{FF2B5EF4-FFF2-40B4-BE49-F238E27FC236}">
                <a16:creationId xmlns:a16="http://schemas.microsoft.com/office/drawing/2014/main" id="{44776FED-B91E-AB64-AAEC-94355896363E}"/>
              </a:ext>
            </a:extLst>
          </p:cNvPr>
          <p:cNvGrpSpPr/>
          <p:nvPr/>
        </p:nvGrpSpPr>
        <p:grpSpPr>
          <a:xfrm>
            <a:off x="6607707" y="5034023"/>
            <a:ext cx="2308876" cy="1142940"/>
            <a:chOff x="3926586" y="3857628"/>
            <a:chExt cx="2144060" cy="1238185"/>
          </a:xfrm>
          <a:solidFill>
            <a:srgbClr val="FFFFFF"/>
          </a:solidFill>
        </p:grpSpPr>
        <p:sp>
          <p:nvSpPr>
            <p:cNvPr id="12" name="正方形/長方形 11">
              <a:extLst>
                <a:ext uri="{FF2B5EF4-FFF2-40B4-BE49-F238E27FC236}">
                  <a16:creationId xmlns:a16="http://schemas.microsoft.com/office/drawing/2014/main" id="{C0EAAD48-0878-FEED-15BA-40C06D211911}"/>
                </a:ext>
              </a:extLst>
            </p:cNvPr>
            <p:cNvSpPr/>
            <p:nvPr/>
          </p:nvSpPr>
          <p:spPr>
            <a:xfrm>
              <a:off x="3927505" y="3857628"/>
              <a:ext cx="2143140" cy="1238185"/>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pPr algn="ctr"/>
              <a:r>
                <a:rPr lang="en-US" altLang="ja-JP" sz="1200" i="1" dirty="0">
                  <a:latin typeface="Courier New" pitchFamily="49" charset="0"/>
                  <a:cs typeface="Courier New" pitchFamily="49" charset="0"/>
                </a:rPr>
                <a:t>Builder</a:t>
              </a:r>
              <a:endParaRPr lang="ja-JP" altLang="en-US" sz="1200" i="1" dirty="0">
                <a:latin typeface="Courier New" pitchFamily="49" charset="0"/>
                <a:cs typeface="Courier New" pitchFamily="49" charset="0"/>
              </a:endParaRPr>
            </a:p>
          </p:txBody>
        </p:sp>
        <p:sp>
          <p:nvSpPr>
            <p:cNvPr id="13" name="正方形/長方形 12">
              <a:extLst>
                <a:ext uri="{FF2B5EF4-FFF2-40B4-BE49-F238E27FC236}">
                  <a16:creationId xmlns:a16="http://schemas.microsoft.com/office/drawing/2014/main" id="{0536EC16-0153-C38B-96C2-991A7C477DFE}"/>
                </a:ext>
              </a:extLst>
            </p:cNvPr>
            <p:cNvSpPr/>
            <p:nvPr/>
          </p:nvSpPr>
          <p:spPr>
            <a:xfrm>
              <a:off x="3927506" y="4143676"/>
              <a:ext cx="2143140" cy="117000"/>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endParaRPr lang="ja-JP" altLang="en-US" sz="1200" u="sng" dirty="0">
                <a:latin typeface="Courier New" pitchFamily="49" charset="0"/>
                <a:cs typeface="Courier New" pitchFamily="49" charset="0"/>
              </a:endParaRPr>
            </a:p>
          </p:txBody>
        </p:sp>
        <p:sp>
          <p:nvSpPr>
            <p:cNvPr id="14" name="正方形/長方形 13">
              <a:extLst>
                <a:ext uri="{FF2B5EF4-FFF2-40B4-BE49-F238E27FC236}">
                  <a16:creationId xmlns:a16="http://schemas.microsoft.com/office/drawing/2014/main" id="{0596B104-42F1-9033-F05F-FB52273017BD}"/>
                </a:ext>
              </a:extLst>
            </p:cNvPr>
            <p:cNvSpPr/>
            <p:nvPr/>
          </p:nvSpPr>
          <p:spPr>
            <a:xfrm>
              <a:off x="3926586" y="4258240"/>
              <a:ext cx="2143140" cy="837572"/>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ctr"/>
            <a:lstStyle/>
            <a:p>
              <a:r>
                <a:rPr lang="en-US" altLang="ja-JP" sz="1200" dirty="0">
                  <a:latin typeface="Courier New" pitchFamily="49" charset="0"/>
                  <a:cs typeface="Courier New" pitchFamily="49" charset="0"/>
                </a:rPr>
                <a:t>+part1(type)</a:t>
              </a:r>
            </a:p>
            <a:p>
              <a:r>
                <a:rPr lang="en-US" altLang="ja-JP" sz="1200" dirty="0">
                  <a:latin typeface="Courier New" pitchFamily="49" charset="0"/>
                  <a:cs typeface="Courier New" pitchFamily="49" charset="0"/>
                </a:rPr>
                <a:t>+part2() </a:t>
              </a:r>
            </a:p>
            <a:p>
              <a:r>
                <a:rPr lang="en-US" altLang="ja-JP" sz="1200" dirty="0">
                  <a:latin typeface="Courier New" pitchFamily="49" charset="0"/>
                  <a:cs typeface="Courier New" pitchFamily="49" charset="0"/>
                </a:rPr>
                <a:t>+optional()</a:t>
              </a:r>
            </a:p>
            <a:p>
              <a:r>
                <a:rPr lang="en-US" altLang="ja-JP" sz="1200" dirty="0">
                  <a:latin typeface="Courier New" pitchFamily="49" charset="0"/>
                  <a:cs typeface="Courier New" pitchFamily="49" charset="0"/>
                </a:rPr>
                <a:t>+build(): Product</a:t>
              </a:r>
            </a:p>
          </p:txBody>
        </p:sp>
      </p:grpSp>
      <p:grpSp>
        <p:nvGrpSpPr>
          <p:cNvPr id="16" name="グループ化 15">
            <a:extLst>
              <a:ext uri="{FF2B5EF4-FFF2-40B4-BE49-F238E27FC236}">
                <a16:creationId xmlns:a16="http://schemas.microsoft.com/office/drawing/2014/main" id="{9EAB74A2-11EC-AD4D-7EAF-C86D0D21C7E7}"/>
              </a:ext>
            </a:extLst>
          </p:cNvPr>
          <p:cNvGrpSpPr/>
          <p:nvPr/>
        </p:nvGrpSpPr>
        <p:grpSpPr>
          <a:xfrm>
            <a:off x="3804831" y="5310690"/>
            <a:ext cx="1643074" cy="589606"/>
            <a:chOff x="3929058" y="3857627"/>
            <a:chExt cx="2143140" cy="638740"/>
          </a:xfrm>
          <a:solidFill>
            <a:srgbClr val="FFFFFF"/>
          </a:solidFill>
        </p:grpSpPr>
        <p:sp>
          <p:nvSpPr>
            <p:cNvPr id="17" name="正方形/長方形 16">
              <a:extLst>
                <a:ext uri="{FF2B5EF4-FFF2-40B4-BE49-F238E27FC236}">
                  <a16:creationId xmlns:a16="http://schemas.microsoft.com/office/drawing/2014/main" id="{9FD88034-5687-C318-A367-975B2544A946}"/>
                </a:ext>
              </a:extLst>
            </p:cNvPr>
            <p:cNvSpPr/>
            <p:nvPr/>
          </p:nvSpPr>
          <p:spPr>
            <a:xfrm>
              <a:off x="3929058" y="3857627"/>
              <a:ext cx="2143140" cy="638739"/>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pPr algn="ctr"/>
              <a:r>
                <a:rPr lang="en-US" altLang="ja-JP" sz="1200" dirty="0">
                  <a:latin typeface="Courier New" pitchFamily="49" charset="0"/>
                  <a:cs typeface="Courier New" pitchFamily="49" charset="0"/>
                </a:rPr>
                <a:t>Director</a:t>
              </a:r>
              <a:endParaRPr lang="ja-JP" altLang="en-US" sz="1200" dirty="0">
                <a:latin typeface="Courier New" pitchFamily="49" charset="0"/>
                <a:cs typeface="Courier New" pitchFamily="49" charset="0"/>
              </a:endParaRPr>
            </a:p>
          </p:txBody>
        </p:sp>
        <p:sp>
          <p:nvSpPr>
            <p:cNvPr id="18" name="正方形/長方形 17">
              <a:extLst>
                <a:ext uri="{FF2B5EF4-FFF2-40B4-BE49-F238E27FC236}">
                  <a16:creationId xmlns:a16="http://schemas.microsoft.com/office/drawing/2014/main" id="{E42F0E07-D55A-9CCC-99F2-393FEAEFA02E}"/>
                </a:ext>
              </a:extLst>
            </p:cNvPr>
            <p:cNvSpPr/>
            <p:nvPr/>
          </p:nvSpPr>
          <p:spPr>
            <a:xfrm>
              <a:off x="3929058" y="4143380"/>
              <a:ext cx="2143140" cy="285755"/>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r>
                <a:rPr lang="en-US" altLang="ja-JP" sz="1200" dirty="0">
                  <a:latin typeface="Courier New" pitchFamily="49" charset="0"/>
                  <a:cs typeface="Courier New" pitchFamily="49" charset="0"/>
                </a:rPr>
                <a:t>- builder</a:t>
              </a:r>
              <a:endParaRPr lang="ja-JP" altLang="en-US" sz="1200" dirty="0">
                <a:latin typeface="Courier New" pitchFamily="49" charset="0"/>
                <a:cs typeface="Courier New" pitchFamily="49" charset="0"/>
              </a:endParaRPr>
            </a:p>
          </p:txBody>
        </p:sp>
        <p:sp>
          <p:nvSpPr>
            <p:cNvPr id="19" name="正方形/長方形 18">
              <a:extLst>
                <a:ext uri="{FF2B5EF4-FFF2-40B4-BE49-F238E27FC236}">
                  <a16:creationId xmlns:a16="http://schemas.microsoft.com/office/drawing/2014/main" id="{4B775938-1DB1-0EBB-F288-E62E641577FB}"/>
                </a:ext>
              </a:extLst>
            </p:cNvPr>
            <p:cNvSpPr/>
            <p:nvPr/>
          </p:nvSpPr>
          <p:spPr>
            <a:xfrm>
              <a:off x="3929058" y="4424929"/>
              <a:ext cx="2143140" cy="71438"/>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endParaRPr lang="ja-JP" altLang="en-US" sz="1200" dirty="0">
                <a:latin typeface="Courier New" pitchFamily="49" charset="0"/>
                <a:cs typeface="Courier New" pitchFamily="49" charset="0"/>
              </a:endParaRPr>
            </a:p>
          </p:txBody>
        </p:sp>
      </p:grpSp>
      <p:grpSp>
        <p:nvGrpSpPr>
          <p:cNvPr id="20" name="グループ化 19">
            <a:extLst>
              <a:ext uri="{FF2B5EF4-FFF2-40B4-BE49-F238E27FC236}">
                <a16:creationId xmlns:a16="http://schemas.microsoft.com/office/drawing/2014/main" id="{45561A2C-A69A-49E2-E5FF-0446F768CF27}"/>
              </a:ext>
            </a:extLst>
          </p:cNvPr>
          <p:cNvGrpSpPr/>
          <p:nvPr/>
        </p:nvGrpSpPr>
        <p:grpSpPr>
          <a:xfrm>
            <a:off x="9782426" y="5202730"/>
            <a:ext cx="1571374" cy="805527"/>
            <a:chOff x="3926350" y="3714752"/>
            <a:chExt cx="2145848" cy="872655"/>
          </a:xfrm>
          <a:solidFill>
            <a:srgbClr val="FFFFFF"/>
          </a:solidFill>
        </p:grpSpPr>
        <p:sp>
          <p:nvSpPr>
            <p:cNvPr id="21" name="正方形/長方形 20">
              <a:extLst>
                <a:ext uri="{FF2B5EF4-FFF2-40B4-BE49-F238E27FC236}">
                  <a16:creationId xmlns:a16="http://schemas.microsoft.com/office/drawing/2014/main" id="{E07C0AB9-75D4-49B9-6AF7-1A2488F0E82E}"/>
                </a:ext>
              </a:extLst>
            </p:cNvPr>
            <p:cNvSpPr/>
            <p:nvPr/>
          </p:nvSpPr>
          <p:spPr>
            <a:xfrm>
              <a:off x="3929058" y="3714752"/>
              <a:ext cx="2143140" cy="872655"/>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t"/>
            <a:lstStyle/>
            <a:p>
              <a:pPr algn="ctr"/>
              <a:r>
                <a:rPr lang="en-US" altLang="ja-JP" sz="1200" dirty="0">
                  <a:latin typeface="Courier New" pitchFamily="49" charset="0"/>
                  <a:cs typeface="Courier New" pitchFamily="49" charset="0"/>
                </a:rPr>
                <a:t>Product</a:t>
              </a:r>
              <a:endParaRPr lang="ja-JP" altLang="en-US" sz="1200" dirty="0">
                <a:latin typeface="Courier New" pitchFamily="49" charset="0"/>
                <a:cs typeface="Courier New" pitchFamily="49" charset="0"/>
              </a:endParaRPr>
            </a:p>
          </p:txBody>
        </p:sp>
        <p:sp>
          <p:nvSpPr>
            <p:cNvPr id="22" name="正方形/長方形 21">
              <a:extLst>
                <a:ext uri="{FF2B5EF4-FFF2-40B4-BE49-F238E27FC236}">
                  <a16:creationId xmlns:a16="http://schemas.microsoft.com/office/drawing/2014/main" id="{0218DE15-F837-E920-5A88-7A3CD582B957}"/>
                </a:ext>
              </a:extLst>
            </p:cNvPr>
            <p:cNvSpPr/>
            <p:nvPr/>
          </p:nvSpPr>
          <p:spPr>
            <a:xfrm>
              <a:off x="3929058" y="4000504"/>
              <a:ext cx="2143140" cy="469905"/>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ctr"/>
            <a:lstStyle/>
            <a:p>
              <a:r>
                <a:rPr lang="en-US" altLang="ja-JP" sz="1200" dirty="0">
                  <a:latin typeface="Courier New" pitchFamily="49" charset="0"/>
                  <a:cs typeface="Courier New" pitchFamily="49" charset="0"/>
                </a:rPr>
                <a:t>- parts</a:t>
              </a:r>
            </a:p>
            <a:p>
              <a:r>
                <a:rPr lang="en-US" altLang="ja-JP" sz="1200" dirty="0">
                  <a:latin typeface="Courier New" pitchFamily="49" charset="0"/>
                  <a:cs typeface="Courier New" pitchFamily="49" charset="0"/>
                </a:rPr>
                <a:t>- </a:t>
              </a:r>
              <a:r>
                <a:rPr lang="en-US" altLang="ja-JP" sz="1200" dirty="0" err="1">
                  <a:latin typeface="Courier New" pitchFamily="49" charset="0"/>
                  <a:cs typeface="Courier New" pitchFamily="49" charset="0"/>
                </a:rPr>
                <a:t>optionalParts</a:t>
              </a:r>
              <a:endParaRPr lang="en-US" altLang="ja-JP" sz="1200" dirty="0">
                <a:latin typeface="Courier New" pitchFamily="49" charset="0"/>
                <a:cs typeface="Courier New" pitchFamily="49" charset="0"/>
              </a:endParaRPr>
            </a:p>
          </p:txBody>
        </p:sp>
        <p:sp>
          <p:nvSpPr>
            <p:cNvPr id="23" name="正方形/長方形 22">
              <a:extLst>
                <a:ext uri="{FF2B5EF4-FFF2-40B4-BE49-F238E27FC236}">
                  <a16:creationId xmlns:a16="http://schemas.microsoft.com/office/drawing/2014/main" id="{0C8EDE73-3D96-D4E3-E58C-F13252A0AE70}"/>
                </a:ext>
              </a:extLst>
            </p:cNvPr>
            <p:cNvSpPr/>
            <p:nvPr/>
          </p:nvSpPr>
          <p:spPr>
            <a:xfrm>
              <a:off x="3926350" y="4470406"/>
              <a:ext cx="2143140" cy="117000"/>
            </a:xfrm>
            <a:prstGeom prst="rect">
              <a:avLst/>
            </a:prstGeom>
            <a:grpFill/>
            <a:ln w="12700"/>
            <a:effectLst/>
          </p:spPr>
          <p:style>
            <a:lnRef idx="1">
              <a:schemeClr val="dk1"/>
            </a:lnRef>
            <a:fillRef idx="2">
              <a:schemeClr val="dk1"/>
            </a:fillRef>
            <a:effectRef idx="1">
              <a:schemeClr val="dk1"/>
            </a:effectRef>
            <a:fontRef idx="minor">
              <a:schemeClr val="dk1"/>
            </a:fontRef>
          </p:style>
          <p:txBody>
            <a:bodyPr rtlCol="0" anchor="ctr"/>
            <a:lstStyle/>
            <a:p>
              <a:endParaRPr lang="en-US" altLang="ja-JP" sz="1200" dirty="0">
                <a:latin typeface="Courier New" pitchFamily="49" charset="0"/>
                <a:cs typeface="Courier New" pitchFamily="49" charset="0"/>
              </a:endParaRPr>
            </a:p>
          </p:txBody>
        </p:sp>
      </p:grpSp>
      <p:cxnSp>
        <p:nvCxnSpPr>
          <p:cNvPr id="25" name="カギ線コネクタ 24">
            <a:extLst>
              <a:ext uri="{FF2B5EF4-FFF2-40B4-BE49-F238E27FC236}">
                <a16:creationId xmlns:a16="http://schemas.microsoft.com/office/drawing/2014/main" id="{E6F05FD2-0AF1-38B3-E63F-57AD4D6F87F2}"/>
              </a:ext>
            </a:extLst>
          </p:cNvPr>
          <p:cNvCxnSpPr>
            <a:cxnSpLocks/>
            <a:stCxn id="17" idx="3"/>
          </p:cNvCxnSpPr>
          <p:nvPr/>
        </p:nvCxnSpPr>
        <p:spPr>
          <a:xfrm>
            <a:off x="5447905" y="5605493"/>
            <a:ext cx="1160790" cy="0"/>
          </a:xfrm>
          <a:prstGeom prst="bentConnector3">
            <a:avLst>
              <a:gd name="adj1" fmla="val 50000"/>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6" name="グループ化 25">
            <a:extLst>
              <a:ext uri="{FF2B5EF4-FFF2-40B4-BE49-F238E27FC236}">
                <a16:creationId xmlns:a16="http://schemas.microsoft.com/office/drawing/2014/main" id="{F3CF1B66-5428-BF48-B92F-BAB9161ADD65}"/>
              </a:ext>
            </a:extLst>
          </p:cNvPr>
          <p:cNvGrpSpPr/>
          <p:nvPr/>
        </p:nvGrpSpPr>
        <p:grpSpPr>
          <a:xfrm>
            <a:off x="5840832" y="5307561"/>
            <a:ext cx="500066" cy="276999"/>
            <a:chOff x="2786050" y="4286256"/>
            <a:chExt cx="500066" cy="300083"/>
          </a:xfrm>
        </p:grpSpPr>
        <p:sp>
          <p:nvSpPr>
            <p:cNvPr id="27" name="テキスト ボックス 26">
              <a:extLst>
                <a:ext uri="{FF2B5EF4-FFF2-40B4-BE49-F238E27FC236}">
                  <a16:creationId xmlns:a16="http://schemas.microsoft.com/office/drawing/2014/main" id="{8CC82D9A-CB10-4D48-503E-F9B5774EDD93}"/>
                </a:ext>
              </a:extLst>
            </p:cNvPr>
            <p:cNvSpPr txBox="1"/>
            <p:nvPr/>
          </p:nvSpPr>
          <p:spPr>
            <a:xfrm>
              <a:off x="2786050" y="4286256"/>
              <a:ext cx="486030" cy="300083"/>
            </a:xfrm>
            <a:prstGeom prst="rect">
              <a:avLst/>
            </a:prstGeom>
            <a:noFill/>
            <a:ln w="12700">
              <a:noFill/>
            </a:ln>
          </p:spPr>
          <p:txBody>
            <a:bodyPr wrap="none" rtlCol="0">
              <a:spAutoFit/>
            </a:bodyPr>
            <a:lstStyle/>
            <a:p>
              <a:r>
                <a:rPr lang="en-US" altLang="ja-JP" sz="1200" dirty="0"/>
                <a:t>Uses</a:t>
              </a:r>
              <a:endParaRPr lang="ja-JP" altLang="en-US" sz="1200" dirty="0"/>
            </a:p>
          </p:txBody>
        </p:sp>
        <p:sp>
          <p:nvSpPr>
            <p:cNvPr id="28" name="二等辺三角形 54">
              <a:extLst>
                <a:ext uri="{FF2B5EF4-FFF2-40B4-BE49-F238E27FC236}">
                  <a16:creationId xmlns:a16="http://schemas.microsoft.com/office/drawing/2014/main" id="{122D57DE-4C92-D12D-02AD-DB7ACBB4EB20}"/>
                </a:ext>
              </a:extLst>
            </p:cNvPr>
            <p:cNvSpPr/>
            <p:nvPr/>
          </p:nvSpPr>
          <p:spPr>
            <a:xfrm rot="5400000">
              <a:off x="3208963" y="4389036"/>
              <a:ext cx="82868" cy="71438"/>
            </a:xfrm>
            <a:prstGeom prst="triangl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p>
          </p:txBody>
        </p:sp>
      </p:grpSp>
      <p:cxnSp>
        <p:nvCxnSpPr>
          <p:cNvPr id="30" name="図形 62">
            <a:extLst>
              <a:ext uri="{FF2B5EF4-FFF2-40B4-BE49-F238E27FC236}">
                <a16:creationId xmlns:a16="http://schemas.microsoft.com/office/drawing/2014/main" id="{8A9ED151-891B-6A91-7CA1-FD72FCA91E76}"/>
              </a:ext>
            </a:extLst>
          </p:cNvPr>
          <p:cNvCxnSpPr>
            <a:cxnSpLocks/>
            <a:stCxn id="22" idx="1"/>
          </p:cNvCxnSpPr>
          <p:nvPr/>
        </p:nvCxnSpPr>
        <p:spPr>
          <a:xfrm rot="10800000" flipV="1">
            <a:off x="8916583" y="5749623"/>
            <a:ext cx="867826" cy="0"/>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809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72146E-DD8B-03FD-4A1D-C596C2F5E9C4}"/>
              </a:ext>
            </a:extLst>
          </p:cNvPr>
          <p:cNvSpPr>
            <a:spLocks noGrp="1"/>
          </p:cNvSpPr>
          <p:nvPr>
            <p:ph type="title"/>
          </p:nvPr>
        </p:nvSpPr>
        <p:spPr/>
        <p:txBody>
          <a:bodyPr>
            <a:normAutofit/>
          </a:bodyPr>
          <a:lstStyle/>
          <a:p>
            <a:r>
              <a:rPr kumimoji="1" lang="ja-JP" altLang="en-US" sz="2700"/>
              <a:t>流れるようなインターフェース</a:t>
            </a:r>
            <a:br>
              <a:rPr kumimoji="1" lang="en-US" altLang="ja-JP" sz="2700" dirty="0"/>
            </a:br>
            <a:r>
              <a:rPr kumimoji="1" lang="en-US" altLang="ja-JP" dirty="0"/>
              <a:t>Fluent interface</a:t>
            </a:r>
            <a:endParaRPr kumimoji="1" lang="ja-JP" altLang="en-US"/>
          </a:p>
        </p:txBody>
      </p:sp>
      <p:sp>
        <p:nvSpPr>
          <p:cNvPr id="3" name="コンテンツ プレースホルダー 2">
            <a:extLst>
              <a:ext uri="{FF2B5EF4-FFF2-40B4-BE49-F238E27FC236}">
                <a16:creationId xmlns:a16="http://schemas.microsoft.com/office/drawing/2014/main" id="{0B40D304-BD8B-28D8-5DDB-1ECE0084C6CD}"/>
              </a:ext>
            </a:extLst>
          </p:cNvPr>
          <p:cNvSpPr>
            <a:spLocks noGrp="1"/>
          </p:cNvSpPr>
          <p:nvPr>
            <p:ph idx="1"/>
          </p:nvPr>
        </p:nvSpPr>
        <p:spPr>
          <a:xfrm>
            <a:off x="838200" y="3513225"/>
            <a:ext cx="10515600" cy="2663738"/>
          </a:xfrm>
        </p:spPr>
        <p:txBody>
          <a:bodyPr/>
          <a:lstStyle/>
          <a:p>
            <a:r>
              <a:rPr lang="ja-JP" altLang="en-US"/>
              <a:t>メソッドチェーンで</a:t>
            </a:r>
            <a:r>
              <a:rPr lang="en-US" altLang="ja-JP" dirty="0"/>
              <a:t>DSL</a:t>
            </a:r>
            <a:r>
              <a:rPr lang="ja-JP" altLang="en-US"/>
              <a:t>的なことを実現する仕組みのこと．</a:t>
            </a:r>
            <a:endParaRPr lang="en-US" altLang="ja-JP" dirty="0"/>
          </a:p>
          <a:p>
            <a:pPr lvl="1"/>
            <a:r>
              <a:rPr kumimoji="1" lang="ja-JP" altLang="en-US"/>
              <a:t>設定項目を順番に指定していける．</a:t>
            </a:r>
            <a:endParaRPr kumimoji="1" lang="en-US" altLang="ja-JP" dirty="0"/>
          </a:p>
          <a:p>
            <a:pPr lvl="2"/>
            <a:r>
              <a:rPr lang="ja-JP" altLang="en-US"/>
              <a:t>上の例は厳密には</a:t>
            </a:r>
            <a:r>
              <a:rPr lang="en-US" altLang="ja-JP" dirty="0"/>
              <a:t>Fluent Interface</a:t>
            </a:r>
            <a:r>
              <a:rPr lang="ja-JP" altLang="en-US"/>
              <a:t>ではない．</a:t>
            </a:r>
            <a:endParaRPr kumimoji="1" lang="ja-JP" altLang="en-US"/>
          </a:p>
        </p:txBody>
      </p:sp>
      <p:sp>
        <p:nvSpPr>
          <p:cNvPr id="5" name="フッター プレースホルダー 4">
            <a:extLst>
              <a:ext uri="{FF2B5EF4-FFF2-40B4-BE49-F238E27FC236}">
                <a16:creationId xmlns:a16="http://schemas.microsoft.com/office/drawing/2014/main" id="{4582A80D-A9DB-D545-8866-E702C2C6943A}"/>
              </a:ext>
            </a:extLst>
          </p:cNvPr>
          <p:cNvSpPr>
            <a:spLocks noGrp="1"/>
          </p:cNvSpPr>
          <p:nvPr>
            <p:ph type="ftr" sz="quarter" idx="11"/>
          </p:nvPr>
        </p:nvSpPr>
        <p:spPr/>
        <p:txBody>
          <a:bodyPr/>
          <a:lstStyle/>
          <a:p>
            <a:r>
              <a:rPr kumimoji="1" lang="ja-JP" altLang="en-US"/>
              <a:t>ソフトウェア設計</a:t>
            </a:r>
          </a:p>
        </p:txBody>
      </p:sp>
      <p:sp>
        <p:nvSpPr>
          <p:cNvPr id="6" name="スライド番号プレースホルダー 5">
            <a:extLst>
              <a:ext uri="{FF2B5EF4-FFF2-40B4-BE49-F238E27FC236}">
                <a16:creationId xmlns:a16="http://schemas.microsoft.com/office/drawing/2014/main" id="{7979D219-BA9B-B0EA-50C6-FF0453ACBFBD}"/>
              </a:ext>
            </a:extLst>
          </p:cNvPr>
          <p:cNvSpPr>
            <a:spLocks noGrp="1"/>
          </p:cNvSpPr>
          <p:nvPr>
            <p:ph type="sldNum" sz="quarter" idx="12"/>
          </p:nvPr>
        </p:nvSpPr>
        <p:spPr/>
        <p:txBody>
          <a:bodyPr/>
          <a:lstStyle/>
          <a:p>
            <a:fld id="{24785B65-FD71-8B41-B484-67B8C90169D7}" type="slidenum">
              <a:rPr kumimoji="1" lang="ja-JP" altLang="en-US" smtClean="0"/>
              <a:t>39</a:t>
            </a:fld>
            <a:endParaRPr kumimoji="1" lang="ja-JP" altLang="en-US"/>
          </a:p>
        </p:txBody>
      </p:sp>
      <p:sp>
        <p:nvSpPr>
          <p:cNvPr id="7" name="テキスト ボックス 6">
            <a:extLst>
              <a:ext uri="{FF2B5EF4-FFF2-40B4-BE49-F238E27FC236}">
                <a16:creationId xmlns:a16="http://schemas.microsoft.com/office/drawing/2014/main" id="{E71C7AC3-6155-9845-D9A7-A612C475FD0C}"/>
              </a:ext>
            </a:extLst>
          </p:cNvPr>
          <p:cNvSpPr txBox="1"/>
          <p:nvPr/>
        </p:nvSpPr>
        <p:spPr>
          <a:xfrm>
            <a:off x="6597370" y="1828614"/>
            <a:ext cx="4756430" cy="1169551"/>
          </a:xfrm>
          <a:prstGeom prst="rect">
            <a:avLst/>
          </a:prstGeom>
          <a:solidFill>
            <a:srgbClr val="FFFFFF"/>
          </a:solidFill>
          <a:ln>
            <a:solidFill>
              <a:schemeClr val="tx1"/>
            </a:solidFill>
          </a:ln>
        </p:spPr>
        <p:txBody>
          <a:bodyPr wrap="none" rtlCol="0">
            <a:spAutoFit/>
          </a:bodyPr>
          <a:lstStyle/>
          <a:p>
            <a:r>
              <a:rPr lang="en" altLang="ja-JP" sz="1400" dirty="0" err="1">
                <a:latin typeface="Consolas" panose="020B0609020204030204" pitchFamily="49" charset="0"/>
                <a:cs typeface="Consolas" panose="020B0609020204030204" pitchFamily="49" charset="0"/>
              </a:rPr>
              <a:t>HttpRequest</a:t>
            </a:r>
            <a:r>
              <a:rPr lang="en" altLang="ja-JP" sz="1400" dirty="0">
                <a:latin typeface="Consolas" panose="020B0609020204030204" pitchFamily="49" charset="0"/>
                <a:cs typeface="Consolas" panose="020B0609020204030204" pitchFamily="49" charset="0"/>
              </a:rPr>
              <a:t> request = </a:t>
            </a:r>
            <a:r>
              <a:rPr lang="en" altLang="ja-JP" sz="1400" dirty="0" err="1">
                <a:latin typeface="Consolas" panose="020B0609020204030204" pitchFamily="49" charset="0"/>
                <a:cs typeface="Consolas" panose="020B0609020204030204" pitchFamily="49" charset="0"/>
              </a:rPr>
              <a:t>HttpRequest.newBuilder</a:t>
            </a:r>
            <a:r>
              <a:rPr lang="en" altLang="ja-JP" sz="1400" dirty="0">
                <a:latin typeface="Consolas" panose="020B0609020204030204" pitchFamily="49" charset="0"/>
                <a:cs typeface="Consolas" panose="020B0609020204030204" pitchFamily="49" charset="0"/>
              </a:rPr>
              <a:t>()</a:t>
            </a:r>
          </a:p>
          <a:p>
            <a:r>
              <a:rPr lang="en" altLang="ja-JP" sz="1400" dirty="0">
                <a:latin typeface="Consolas" panose="020B0609020204030204" pitchFamily="49" charset="0"/>
                <a:cs typeface="Consolas" panose="020B0609020204030204" pitchFamily="49" charset="0"/>
              </a:rPr>
              <a:t>    .</a:t>
            </a:r>
            <a:r>
              <a:rPr lang="en" altLang="ja-JP" sz="1400" dirty="0" err="1">
                <a:latin typeface="Consolas" panose="020B0609020204030204" pitchFamily="49" charset="0"/>
                <a:cs typeface="Consolas" panose="020B0609020204030204" pitchFamily="49" charset="0"/>
              </a:rPr>
              <a:t>uri</a:t>
            </a:r>
            <a:r>
              <a:rPr lang="en" altLang="ja-JP" sz="1400" dirty="0">
                <a:latin typeface="Consolas" panose="020B0609020204030204" pitchFamily="49" charset="0"/>
                <a:cs typeface="Consolas" panose="020B0609020204030204" pitchFamily="49" charset="0"/>
              </a:rPr>
              <a:t>(</a:t>
            </a:r>
            <a:r>
              <a:rPr lang="en" altLang="ja-JP" sz="1400" dirty="0" err="1">
                <a:latin typeface="Consolas" panose="020B0609020204030204" pitchFamily="49" charset="0"/>
                <a:cs typeface="Consolas" panose="020B0609020204030204" pitchFamily="49" charset="0"/>
              </a:rPr>
              <a:t>URI.create</a:t>
            </a:r>
            <a:r>
              <a:rPr lang="en" altLang="ja-JP" sz="1400" dirty="0">
                <a:latin typeface="Consolas" panose="020B0609020204030204" pitchFamily="49" charset="0"/>
                <a:cs typeface="Consolas" panose="020B0609020204030204" pitchFamily="49" charset="0"/>
              </a:rPr>
              <a:t>("http://</a:t>
            </a:r>
            <a:r>
              <a:rPr lang="en" altLang="ja-JP" sz="1400" dirty="0" err="1">
                <a:latin typeface="Consolas" panose="020B0609020204030204" pitchFamily="49" charset="0"/>
                <a:cs typeface="Consolas" panose="020B0609020204030204" pitchFamily="49" charset="0"/>
              </a:rPr>
              <a:t>foo.com</a:t>
            </a:r>
            <a:r>
              <a:rPr lang="en" altLang="ja-JP" sz="1400" dirty="0">
                <a:latin typeface="Consolas" panose="020B0609020204030204" pitchFamily="49" charset="0"/>
                <a:cs typeface="Consolas" panose="020B0609020204030204" pitchFamily="49" charset="0"/>
              </a:rPr>
              <a:t>/"))</a:t>
            </a:r>
          </a:p>
          <a:p>
            <a:r>
              <a:rPr lang="en" altLang="ja-JP" sz="1400" dirty="0">
                <a:latin typeface="Consolas" panose="020B0609020204030204" pitchFamily="49" charset="0"/>
                <a:cs typeface="Consolas" panose="020B0609020204030204" pitchFamily="49" charset="0"/>
              </a:rPr>
              <a:t>    .DELETE()</a:t>
            </a:r>
          </a:p>
          <a:p>
            <a:r>
              <a:rPr lang="en" altLang="ja-JP" sz="1400" dirty="0">
                <a:latin typeface="Consolas" panose="020B0609020204030204" pitchFamily="49" charset="0"/>
                <a:cs typeface="Consolas" panose="020B0609020204030204" pitchFamily="49" charset="0"/>
              </a:rPr>
              <a:t>    .header("Authorization", "Bearer ...")</a:t>
            </a:r>
          </a:p>
          <a:p>
            <a:r>
              <a:rPr lang="en" altLang="ja-JP" sz="1400" dirty="0">
                <a:latin typeface="Consolas" panose="020B0609020204030204" pitchFamily="49" charset="0"/>
                <a:cs typeface="Consolas" panose="020B0609020204030204" pitchFamily="49" charset="0"/>
              </a:rPr>
              <a:t>    .build();</a:t>
            </a:r>
            <a:endParaRPr kumimoji="1" lang="ja-JP" altLang="en-US" sz="1400">
              <a:latin typeface="Consolas" panose="020B0609020204030204" pitchFamily="49" charset="0"/>
              <a:cs typeface="Consolas" panose="020B0609020204030204" pitchFamily="49" charset="0"/>
            </a:endParaRPr>
          </a:p>
        </p:txBody>
      </p:sp>
      <p:sp>
        <p:nvSpPr>
          <p:cNvPr id="8" name="テキスト ボックス 7">
            <a:extLst>
              <a:ext uri="{FF2B5EF4-FFF2-40B4-BE49-F238E27FC236}">
                <a16:creationId xmlns:a16="http://schemas.microsoft.com/office/drawing/2014/main" id="{1B4DA48A-D9AD-D3A0-DBC0-66A98F8F59E6}"/>
              </a:ext>
            </a:extLst>
          </p:cNvPr>
          <p:cNvSpPr txBox="1"/>
          <p:nvPr/>
        </p:nvSpPr>
        <p:spPr>
          <a:xfrm>
            <a:off x="838200" y="1825625"/>
            <a:ext cx="5650906" cy="1169551"/>
          </a:xfrm>
          <a:prstGeom prst="rect">
            <a:avLst/>
          </a:prstGeom>
          <a:solidFill>
            <a:srgbClr val="FFFFFF"/>
          </a:solidFill>
          <a:ln>
            <a:solidFill>
              <a:schemeClr val="tx1"/>
            </a:solidFill>
          </a:ln>
        </p:spPr>
        <p:txBody>
          <a:bodyPr wrap="none" rtlCol="0">
            <a:spAutoFit/>
          </a:bodyPr>
          <a:lstStyle/>
          <a:p>
            <a:r>
              <a:rPr lang="en" altLang="ja-JP" sz="1400" dirty="0" err="1">
                <a:latin typeface="Consolas" panose="020B0609020204030204" pitchFamily="49" charset="0"/>
                <a:cs typeface="Consolas" panose="020B0609020204030204" pitchFamily="49" charset="0"/>
              </a:rPr>
              <a:t>HttpRequest.Builder</a:t>
            </a:r>
            <a:r>
              <a:rPr lang="en" altLang="ja-JP" sz="1400" dirty="0">
                <a:latin typeface="Consolas" panose="020B0609020204030204" pitchFamily="49" charset="0"/>
                <a:cs typeface="Consolas" panose="020B0609020204030204" pitchFamily="49" charset="0"/>
              </a:rPr>
              <a:t> builder = </a:t>
            </a:r>
            <a:r>
              <a:rPr lang="en" altLang="ja-JP" sz="1400" dirty="0" err="1">
                <a:latin typeface="Consolas" panose="020B0609020204030204" pitchFamily="49" charset="0"/>
                <a:cs typeface="Consolas" panose="020B0609020204030204" pitchFamily="49" charset="0"/>
              </a:rPr>
              <a:t>HttpRequest.newBuilder</a:t>
            </a:r>
            <a:r>
              <a:rPr lang="en" altLang="ja-JP" sz="1400" dirty="0">
                <a:latin typeface="Consolas" panose="020B0609020204030204" pitchFamily="49" charset="0"/>
                <a:cs typeface="Consolas" panose="020B0609020204030204" pitchFamily="49" charset="0"/>
              </a:rPr>
              <a:t>();</a:t>
            </a:r>
          </a:p>
          <a:p>
            <a:r>
              <a:rPr lang="en" altLang="ja-JP" sz="1400" dirty="0" err="1">
                <a:latin typeface="Consolas" panose="020B0609020204030204" pitchFamily="49" charset="0"/>
                <a:cs typeface="Consolas" panose="020B0609020204030204" pitchFamily="49" charset="0"/>
              </a:rPr>
              <a:t>builder.setUri</a:t>
            </a:r>
            <a:r>
              <a:rPr lang="en" altLang="ja-JP" sz="1400" dirty="0">
                <a:latin typeface="Consolas" panose="020B0609020204030204" pitchFamily="49" charset="0"/>
                <a:cs typeface="Consolas" panose="020B0609020204030204" pitchFamily="49" charset="0"/>
              </a:rPr>
              <a:t>(</a:t>
            </a:r>
            <a:r>
              <a:rPr lang="en" altLang="ja-JP" sz="1400" dirty="0" err="1">
                <a:latin typeface="Consolas" panose="020B0609020204030204" pitchFamily="49" charset="0"/>
                <a:cs typeface="Consolas" panose="020B0609020204030204" pitchFamily="49" charset="0"/>
              </a:rPr>
              <a:t>URI.create</a:t>
            </a:r>
            <a:r>
              <a:rPr lang="en" altLang="ja-JP" sz="1400" dirty="0">
                <a:latin typeface="Consolas" panose="020B0609020204030204" pitchFamily="49" charset="0"/>
                <a:cs typeface="Consolas" panose="020B0609020204030204" pitchFamily="49" charset="0"/>
              </a:rPr>
              <a:t>("http://</a:t>
            </a:r>
            <a:r>
              <a:rPr lang="en" altLang="ja-JP" sz="1400" dirty="0" err="1">
                <a:latin typeface="Consolas" panose="020B0609020204030204" pitchFamily="49" charset="0"/>
                <a:cs typeface="Consolas" panose="020B0609020204030204" pitchFamily="49" charset="0"/>
              </a:rPr>
              <a:t>foo.com</a:t>
            </a:r>
            <a:r>
              <a:rPr lang="en" altLang="ja-JP" sz="1400" dirty="0">
                <a:latin typeface="Consolas" panose="020B0609020204030204" pitchFamily="49" charset="0"/>
                <a:cs typeface="Consolas" panose="020B0609020204030204" pitchFamily="49" charset="0"/>
              </a:rPr>
              <a:t>/");</a:t>
            </a:r>
          </a:p>
          <a:p>
            <a:r>
              <a:rPr lang="en" altLang="ja-JP" sz="1400" dirty="0" err="1">
                <a:latin typeface="Consolas" panose="020B0609020204030204" pitchFamily="49" charset="0"/>
                <a:cs typeface="Consolas" panose="020B0609020204030204" pitchFamily="49" charset="0"/>
              </a:rPr>
              <a:t>builder.DELETE</a:t>
            </a:r>
            <a:r>
              <a:rPr lang="en" altLang="ja-JP" sz="1400" dirty="0">
                <a:latin typeface="Consolas" panose="020B0609020204030204" pitchFamily="49" charset="0"/>
                <a:cs typeface="Consolas" panose="020B0609020204030204" pitchFamily="49" charset="0"/>
              </a:rPr>
              <a:t>();</a:t>
            </a:r>
          </a:p>
          <a:p>
            <a:r>
              <a:rPr lang="en" altLang="ja-JP" sz="1400" dirty="0" err="1">
                <a:latin typeface="Consolas" panose="020B0609020204030204" pitchFamily="49" charset="0"/>
                <a:cs typeface="Consolas" panose="020B0609020204030204" pitchFamily="49" charset="0"/>
              </a:rPr>
              <a:t>builder.addHeader</a:t>
            </a:r>
            <a:r>
              <a:rPr lang="en" altLang="ja-JP" sz="1400" dirty="0">
                <a:latin typeface="Consolas" panose="020B0609020204030204" pitchFamily="49" charset="0"/>
                <a:cs typeface="Consolas" panose="020B0609020204030204" pitchFamily="49" charset="0"/>
              </a:rPr>
              <a:t>("Authorization", "Bearer ...");</a:t>
            </a:r>
          </a:p>
          <a:p>
            <a:r>
              <a:rPr lang="en" altLang="ja-JP" sz="1400" dirty="0" err="1">
                <a:latin typeface="Consolas" panose="020B0609020204030204" pitchFamily="49" charset="0"/>
                <a:cs typeface="Consolas" panose="020B0609020204030204" pitchFamily="49" charset="0"/>
              </a:rPr>
              <a:t>HttpRequest</a:t>
            </a:r>
            <a:r>
              <a:rPr lang="en" altLang="ja-JP" sz="1400" dirty="0">
                <a:latin typeface="Consolas" panose="020B0609020204030204" pitchFamily="49" charset="0"/>
                <a:cs typeface="Consolas" panose="020B0609020204030204" pitchFamily="49" charset="0"/>
              </a:rPr>
              <a:t> request = </a:t>
            </a:r>
            <a:r>
              <a:rPr lang="en" altLang="ja-JP" sz="1400" dirty="0" err="1">
                <a:latin typeface="Consolas" panose="020B0609020204030204" pitchFamily="49" charset="0"/>
                <a:cs typeface="Consolas" panose="020B0609020204030204" pitchFamily="49" charset="0"/>
              </a:rPr>
              <a:t>builder.build</a:t>
            </a:r>
            <a:r>
              <a:rPr lang="en" altLang="ja-JP" sz="1400" dirty="0">
                <a:latin typeface="Consolas" panose="020B0609020204030204" pitchFamily="49" charset="0"/>
                <a:cs typeface="Consolas" panose="020B0609020204030204" pitchFamily="49" charset="0"/>
              </a:rPr>
              <a:t>();</a:t>
            </a:r>
          </a:p>
        </p:txBody>
      </p:sp>
      <p:sp>
        <p:nvSpPr>
          <p:cNvPr id="9" name="テキスト ボックス 8">
            <a:extLst>
              <a:ext uri="{FF2B5EF4-FFF2-40B4-BE49-F238E27FC236}">
                <a16:creationId xmlns:a16="http://schemas.microsoft.com/office/drawing/2014/main" id="{F54DEA61-E6DA-A2FB-4AA5-D9C6BE580D5F}"/>
              </a:ext>
            </a:extLst>
          </p:cNvPr>
          <p:cNvSpPr txBox="1"/>
          <p:nvPr/>
        </p:nvSpPr>
        <p:spPr>
          <a:xfrm>
            <a:off x="3032711" y="3036999"/>
            <a:ext cx="1261884" cy="307777"/>
          </a:xfrm>
          <a:prstGeom prst="rect">
            <a:avLst/>
          </a:prstGeom>
          <a:noFill/>
        </p:spPr>
        <p:txBody>
          <a:bodyPr wrap="none" rtlCol="0">
            <a:spAutoFit/>
          </a:bodyPr>
          <a:lstStyle/>
          <a:p>
            <a:r>
              <a:rPr kumimoji="1" lang="ja-JP" altLang="en-US" sz="1400"/>
              <a:t>従来の書き方</a:t>
            </a:r>
          </a:p>
        </p:txBody>
      </p:sp>
      <p:sp>
        <p:nvSpPr>
          <p:cNvPr id="10" name="テキスト ボックス 9">
            <a:extLst>
              <a:ext uri="{FF2B5EF4-FFF2-40B4-BE49-F238E27FC236}">
                <a16:creationId xmlns:a16="http://schemas.microsoft.com/office/drawing/2014/main" id="{BA86EEA0-AA6B-442F-D3D2-C8CF50B34764}"/>
              </a:ext>
            </a:extLst>
          </p:cNvPr>
          <p:cNvSpPr txBox="1"/>
          <p:nvPr/>
        </p:nvSpPr>
        <p:spPr>
          <a:xfrm>
            <a:off x="8306560" y="3036998"/>
            <a:ext cx="1338059" cy="307777"/>
          </a:xfrm>
          <a:prstGeom prst="rect">
            <a:avLst/>
          </a:prstGeom>
          <a:noFill/>
        </p:spPr>
        <p:txBody>
          <a:bodyPr wrap="none" rtlCol="0">
            <a:spAutoFit/>
          </a:bodyPr>
          <a:lstStyle/>
          <a:p>
            <a:pPr algn="ctr"/>
            <a:r>
              <a:rPr kumimoji="1" lang="en-US" altLang="ja-JP" sz="1400" dirty="0"/>
              <a:t>Fluent Interface</a:t>
            </a:r>
            <a:endParaRPr kumimoji="1" lang="ja-JP" altLang="en-US" sz="1400"/>
          </a:p>
        </p:txBody>
      </p:sp>
      <p:sp>
        <p:nvSpPr>
          <p:cNvPr id="12" name="テキスト ボックス 11">
            <a:extLst>
              <a:ext uri="{FF2B5EF4-FFF2-40B4-BE49-F238E27FC236}">
                <a16:creationId xmlns:a16="http://schemas.microsoft.com/office/drawing/2014/main" id="{294A95BF-CCE1-0D14-7CF6-3CD8D2DF427B}"/>
              </a:ext>
            </a:extLst>
          </p:cNvPr>
          <p:cNvSpPr txBox="1"/>
          <p:nvPr/>
        </p:nvSpPr>
        <p:spPr>
          <a:xfrm>
            <a:off x="3045995" y="5976080"/>
            <a:ext cx="6100010" cy="307777"/>
          </a:xfrm>
          <a:prstGeom prst="rect">
            <a:avLst/>
          </a:prstGeom>
          <a:noFill/>
        </p:spPr>
        <p:txBody>
          <a:bodyPr wrap="square">
            <a:spAutoFit/>
          </a:bodyPr>
          <a:lstStyle/>
          <a:p>
            <a:pPr algn="ctr"/>
            <a:r>
              <a:rPr lang="ja-JP" altLang="en-US" sz="1400">
                <a:latin typeface="Consolas" panose="020B0609020204030204" pitchFamily="49" charset="0"/>
                <a:cs typeface="Consolas" panose="020B0609020204030204" pitchFamily="49" charset="0"/>
              </a:rPr>
              <a:t>https://qiita.com/opengl-8080/items/7e7ebe8f6a32b3dfb49b</a:t>
            </a:r>
          </a:p>
        </p:txBody>
      </p:sp>
    </p:spTree>
    <p:extLst>
      <p:ext uri="{BB962C8B-B14F-4D97-AF65-F5344CB8AC3E}">
        <p14:creationId xmlns:p14="http://schemas.microsoft.com/office/powerpoint/2010/main" val="3319616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本日</a:t>
            </a:r>
            <a:r>
              <a:rPr kumimoji="1" lang="ja-JP" altLang="en-US" dirty="0"/>
              <a:t>の内容</a:t>
            </a:r>
          </a:p>
        </p:txBody>
      </p:sp>
      <p:sp>
        <p:nvSpPr>
          <p:cNvPr id="3" name="コンテンツ プレースホルダー 2"/>
          <p:cNvSpPr>
            <a:spLocks noGrp="1"/>
          </p:cNvSpPr>
          <p:nvPr>
            <p:ph idx="1"/>
          </p:nvPr>
        </p:nvSpPr>
        <p:spPr>
          <a:xfrm>
            <a:off x="838200" y="1825625"/>
            <a:ext cx="10853058" cy="4351338"/>
          </a:xfrm>
        </p:spPr>
        <p:txBody>
          <a:bodyPr>
            <a:normAutofit fontScale="92500" lnSpcReduction="20000"/>
          </a:bodyPr>
          <a:lstStyle/>
          <a:p>
            <a:pPr>
              <a:lnSpc>
                <a:spcPct val="120000"/>
              </a:lnSpc>
            </a:pPr>
            <a:r>
              <a:rPr kumimoji="1" lang="ja-JP" altLang="en-US"/>
              <a:t>前回の復習</a:t>
            </a:r>
            <a:endParaRPr kumimoji="1" lang="en-US" altLang="ja-JP" dirty="0"/>
          </a:p>
          <a:p>
            <a:pPr>
              <a:lnSpc>
                <a:spcPct val="120000"/>
              </a:lnSpc>
            </a:pPr>
            <a:r>
              <a:rPr kumimoji="1" lang="ja-JP" altLang="en-US"/>
              <a:t>デザインパターン</a:t>
            </a:r>
            <a:endParaRPr kumimoji="1" lang="en-US" altLang="ja-JP" dirty="0"/>
          </a:p>
          <a:p>
            <a:pPr lvl="1">
              <a:lnSpc>
                <a:spcPct val="120000"/>
              </a:lnSpc>
            </a:pPr>
            <a:r>
              <a:rPr lang="ja-JP" altLang="en-US"/>
              <a:t>デザインパターンとは</a:t>
            </a:r>
            <a:endParaRPr kumimoji="1" lang="en-US" altLang="ja-JP" dirty="0"/>
          </a:p>
          <a:p>
            <a:pPr lvl="1">
              <a:lnSpc>
                <a:spcPct val="120000"/>
              </a:lnSpc>
            </a:pPr>
            <a:r>
              <a:rPr lang="en-US" altLang="ja-JP" dirty="0" err="1"/>
              <a:t>GoF</a:t>
            </a:r>
            <a:r>
              <a:rPr lang="en-US" altLang="ja-JP" dirty="0"/>
              <a:t> (Gang of Four)</a:t>
            </a:r>
            <a:r>
              <a:rPr lang="ja-JP" altLang="en-US"/>
              <a:t>の</a:t>
            </a:r>
            <a:r>
              <a:rPr lang="en-US" altLang="ja-JP" dirty="0"/>
              <a:t>23</a:t>
            </a:r>
            <a:r>
              <a:rPr lang="ja-JP" altLang="en-US"/>
              <a:t>のデザインパターン</a:t>
            </a:r>
            <a:endParaRPr lang="en-US" altLang="ja-JP" dirty="0"/>
          </a:p>
          <a:p>
            <a:pPr lvl="1">
              <a:lnSpc>
                <a:spcPct val="120000"/>
              </a:lnSpc>
            </a:pPr>
            <a:r>
              <a:rPr kumimoji="1" lang="ja-JP" altLang="en-US"/>
              <a:t>その他のデザインパターン</a:t>
            </a:r>
            <a:endParaRPr kumimoji="1" lang="en-US" altLang="ja-JP" dirty="0"/>
          </a:p>
          <a:p>
            <a:pPr>
              <a:lnSpc>
                <a:spcPct val="120000"/>
              </a:lnSpc>
            </a:pPr>
            <a:r>
              <a:rPr lang="ja-JP" altLang="en-US"/>
              <a:t>これまでのまとめ</a:t>
            </a:r>
            <a:endParaRPr kumimoji="1" lang="ja-JP" altLang="en-US"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4</a:t>
            </a:fld>
            <a:endParaRPr lang="en-US" dirty="0"/>
          </a:p>
        </p:txBody>
      </p:sp>
      <p:sp>
        <p:nvSpPr>
          <p:cNvPr id="7" name="正方形/長方形 6">
            <a:extLst>
              <a:ext uri="{FF2B5EF4-FFF2-40B4-BE49-F238E27FC236}">
                <a16:creationId xmlns:a16="http://schemas.microsoft.com/office/drawing/2014/main" id="{4E51B83D-DB51-D71D-8B61-83230F39D5A4}"/>
              </a:ext>
            </a:extLst>
          </p:cNvPr>
          <p:cNvSpPr/>
          <p:nvPr/>
        </p:nvSpPr>
        <p:spPr>
          <a:xfrm>
            <a:off x="500742" y="2590799"/>
            <a:ext cx="11190516" cy="332330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182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本日</a:t>
            </a:r>
            <a:r>
              <a:rPr kumimoji="1" lang="ja-JP" altLang="en-US" dirty="0"/>
              <a:t>の内容</a:t>
            </a:r>
          </a:p>
        </p:txBody>
      </p:sp>
      <p:sp>
        <p:nvSpPr>
          <p:cNvPr id="3" name="コンテンツ プレースホルダー 2"/>
          <p:cNvSpPr>
            <a:spLocks noGrp="1"/>
          </p:cNvSpPr>
          <p:nvPr>
            <p:ph idx="1"/>
          </p:nvPr>
        </p:nvSpPr>
        <p:spPr>
          <a:xfrm>
            <a:off x="838200" y="1825625"/>
            <a:ext cx="10776858" cy="4351338"/>
          </a:xfrm>
        </p:spPr>
        <p:txBody>
          <a:bodyPr>
            <a:normAutofit fontScale="92500" lnSpcReduction="20000"/>
          </a:bodyPr>
          <a:lstStyle/>
          <a:p>
            <a:pPr>
              <a:lnSpc>
                <a:spcPct val="120000"/>
              </a:lnSpc>
            </a:pPr>
            <a:r>
              <a:rPr kumimoji="1" lang="ja-JP" altLang="en-US"/>
              <a:t>前回の復習</a:t>
            </a:r>
            <a:endParaRPr kumimoji="1" lang="en-US" altLang="ja-JP" dirty="0"/>
          </a:p>
          <a:p>
            <a:pPr>
              <a:lnSpc>
                <a:spcPct val="120000"/>
              </a:lnSpc>
            </a:pPr>
            <a:r>
              <a:rPr kumimoji="1" lang="ja-JP" altLang="en-US"/>
              <a:t>デザインパターン</a:t>
            </a:r>
            <a:endParaRPr kumimoji="1" lang="en-US" altLang="ja-JP" dirty="0"/>
          </a:p>
          <a:p>
            <a:pPr lvl="1">
              <a:lnSpc>
                <a:spcPct val="120000"/>
              </a:lnSpc>
            </a:pPr>
            <a:r>
              <a:rPr kumimoji="1" lang="ja-JP" altLang="en-US"/>
              <a:t>デザインパターンとは</a:t>
            </a:r>
            <a:endParaRPr kumimoji="1" lang="en-US" altLang="ja-JP" dirty="0"/>
          </a:p>
          <a:p>
            <a:pPr lvl="1">
              <a:lnSpc>
                <a:spcPct val="120000"/>
              </a:lnSpc>
            </a:pPr>
            <a:r>
              <a:rPr lang="en-US" altLang="ja-JP" dirty="0" err="1"/>
              <a:t>GoF</a:t>
            </a:r>
            <a:r>
              <a:rPr lang="en-US" altLang="ja-JP" dirty="0"/>
              <a:t> (Gang of Four)</a:t>
            </a:r>
            <a:r>
              <a:rPr lang="ja-JP" altLang="en-US"/>
              <a:t>の</a:t>
            </a:r>
            <a:r>
              <a:rPr lang="en-US" altLang="ja-JP" dirty="0"/>
              <a:t>23</a:t>
            </a:r>
            <a:r>
              <a:rPr lang="ja-JP" altLang="en-US"/>
              <a:t>のデザインパターン</a:t>
            </a:r>
            <a:endParaRPr lang="en-US" altLang="ja-JP" dirty="0"/>
          </a:p>
          <a:p>
            <a:pPr lvl="1">
              <a:lnSpc>
                <a:spcPct val="120000"/>
              </a:lnSpc>
            </a:pPr>
            <a:r>
              <a:rPr kumimoji="1" lang="ja-JP" altLang="en-US"/>
              <a:t>その他のデザインパターン</a:t>
            </a:r>
            <a:endParaRPr kumimoji="1" lang="en-US" altLang="ja-JP" dirty="0"/>
          </a:p>
          <a:p>
            <a:pPr>
              <a:lnSpc>
                <a:spcPct val="120000"/>
              </a:lnSpc>
            </a:pPr>
            <a:r>
              <a:rPr lang="ja-JP" altLang="en-US"/>
              <a:t>これまでのまとめ</a:t>
            </a:r>
            <a:endParaRPr kumimoji="1" lang="ja-JP" altLang="en-US"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40</a:t>
            </a:fld>
            <a:endParaRPr lang="en-US" dirty="0"/>
          </a:p>
        </p:txBody>
      </p:sp>
      <p:sp>
        <p:nvSpPr>
          <p:cNvPr id="7" name="正方形/長方形 6">
            <a:extLst>
              <a:ext uri="{FF2B5EF4-FFF2-40B4-BE49-F238E27FC236}">
                <a16:creationId xmlns:a16="http://schemas.microsoft.com/office/drawing/2014/main" id="{4E51B83D-DB51-D71D-8B61-83230F39D5A4}"/>
              </a:ext>
            </a:extLst>
          </p:cNvPr>
          <p:cNvSpPr/>
          <p:nvPr/>
        </p:nvSpPr>
        <p:spPr>
          <a:xfrm>
            <a:off x="576942" y="1825626"/>
            <a:ext cx="9100457" cy="53419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EE8D120-A9C0-A79E-EB45-7A7319975ED1}"/>
              </a:ext>
            </a:extLst>
          </p:cNvPr>
          <p:cNvSpPr/>
          <p:nvPr/>
        </p:nvSpPr>
        <p:spPr>
          <a:xfrm>
            <a:off x="576941" y="3185652"/>
            <a:ext cx="11192271" cy="131252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A0534D9D-6003-8BAC-E0BD-022A71796DE4}"/>
              </a:ext>
            </a:extLst>
          </p:cNvPr>
          <p:cNvSpPr/>
          <p:nvPr/>
        </p:nvSpPr>
        <p:spPr>
          <a:xfrm>
            <a:off x="630493" y="5172831"/>
            <a:ext cx="11192271" cy="98826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782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GoF</a:t>
            </a:r>
            <a:r>
              <a:rPr kumimoji="1" lang="ja-JP" altLang="en-US" dirty="0"/>
              <a:t>以外のデザインパターン</a:t>
            </a:r>
          </a:p>
        </p:txBody>
      </p:sp>
      <p:sp>
        <p:nvSpPr>
          <p:cNvPr id="3" name="コンテンツ プレースホルダー 2"/>
          <p:cNvSpPr>
            <a:spLocks noGrp="1"/>
          </p:cNvSpPr>
          <p:nvPr>
            <p:ph idx="1"/>
          </p:nvPr>
        </p:nvSpPr>
        <p:spPr>
          <a:xfrm>
            <a:off x="838199" y="1825625"/>
            <a:ext cx="10727453" cy="4351338"/>
          </a:xfrm>
        </p:spPr>
        <p:txBody>
          <a:bodyPr/>
          <a:lstStyle/>
          <a:p>
            <a:pPr>
              <a:lnSpc>
                <a:spcPct val="100000"/>
              </a:lnSpc>
            </a:pPr>
            <a:r>
              <a:rPr kumimoji="1" lang="en-US" altLang="ja-JP" dirty="0" err="1"/>
              <a:t>GoF</a:t>
            </a:r>
            <a:r>
              <a:rPr kumimoji="1" lang="ja-JP" altLang="en-US" dirty="0"/>
              <a:t>の</a:t>
            </a:r>
            <a:r>
              <a:rPr kumimoji="1" lang="en-US" altLang="ja-JP" dirty="0"/>
              <a:t>23</a:t>
            </a:r>
            <a:r>
              <a:rPr kumimoji="1" lang="ja-JP" altLang="en-US" dirty="0"/>
              <a:t>のデザインパターンが一番有名．</a:t>
            </a:r>
            <a:endParaRPr kumimoji="1" lang="en-US" altLang="ja-JP" dirty="0"/>
          </a:p>
          <a:p>
            <a:pPr lvl="1">
              <a:lnSpc>
                <a:spcPct val="100000"/>
              </a:lnSpc>
            </a:pPr>
            <a:r>
              <a:rPr lang="ja-JP" altLang="en-US" dirty="0"/>
              <a:t>それ以外にもデザインパターンは提案されている．</a:t>
            </a:r>
            <a:endParaRPr lang="en-US" altLang="ja-JP" dirty="0"/>
          </a:p>
          <a:p>
            <a:pPr lvl="1">
              <a:lnSpc>
                <a:spcPct val="100000"/>
              </a:lnSpc>
            </a:pPr>
            <a:endParaRPr kumimoji="1" lang="ja-JP" altLang="en-US"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41</a:t>
            </a:fld>
            <a:endParaRPr lang="en-US" dirty="0"/>
          </a:p>
        </p:txBody>
      </p:sp>
      <p:pic>
        <p:nvPicPr>
          <p:cNvPr id="7" name="図 6"/>
          <p:cNvPicPr>
            <a:picLocks noChangeAspect="1"/>
          </p:cNvPicPr>
          <p:nvPr/>
        </p:nvPicPr>
        <p:blipFill>
          <a:blip r:embed="rId2"/>
          <a:stretch>
            <a:fillRect/>
          </a:stretch>
        </p:blipFill>
        <p:spPr>
          <a:xfrm>
            <a:off x="5341882" y="4016963"/>
            <a:ext cx="1620000" cy="2160000"/>
          </a:xfrm>
          <a:prstGeom prst="rect">
            <a:avLst/>
          </a:prstGeom>
        </p:spPr>
      </p:pic>
      <p:pic>
        <p:nvPicPr>
          <p:cNvPr id="1026" name="Picture 2">
            <a:extLst>
              <a:ext uri="{FF2B5EF4-FFF2-40B4-BE49-F238E27FC236}">
                <a16:creationId xmlns:a16="http://schemas.microsoft.com/office/drawing/2014/main" id="{E6641CCE-04EA-C94A-8018-9F6CC5AC7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4016963"/>
            <a:ext cx="173232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F5B6A14-B723-FD48-ACBB-B810C805CB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028" y="4016963"/>
            <a:ext cx="1532345"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C7FD869-BCE5-8E3B-C5FE-040D394362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1391" y="4016963"/>
            <a:ext cx="16875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97C9B91-1067-B25D-C81B-72B51F6FD9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8402" y="4016963"/>
            <a:ext cx="1667000" cy="21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23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latin typeface="Consolas" charset="0"/>
                <a:ea typeface="Consolas" charset="0"/>
                <a:cs typeface="Consolas" charset="0"/>
              </a:rPr>
              <a:t>NullObject</a:t>
            </a:r>
            <a:r>
              <a:rPr kumimoji="1" lang="ja-JP" altLang="en-US" dirty="0"/>
              <a:t>パターン</a:t>
            </a:r>
          </a:p>
        </p:txBody>
      </p:sp>
      <p:sp>
        <p:nvSpPr>
          <p:cNvPr id="3" name="コンテンツ プレースホルダー 2"/>
          <p:cNvSpPr>
            <a:spLocks noGrp="1"/>
          </p:cNvSpPr>
          <p:nvPr>
            <p:ph idx="1"/>
          </p:nvPr>
        </p:nvSpPr>
        <p:spPr>
          <a:xfrm>
            <a:off x="838200" y="1825625"/>
            <a:ext cx="10645240" cy="3272685"/>
          </a:xfrm>
        </p:spPr>
        <p:txBody>
          <a:bodyPr>
            <a:normAutofit fontScale="85000" lnSpcReduction="10000"/>
          </a:bodyPr>
          <a:lstStyle/>
          <a:p>
            <a:pPr>
              <a:lnSpc>
                <a:spcPct val="110000"/>
              </a:lnSpc>
            </a:pPr>
            <a:r>
              <a:rPr kumimoji="1" lang="ja-JP" altLang="en-US" dirty="0"/>
              <a:t>何も処理しないオブジェクトを用意</a:t>
            </a:r>
            <a:r>
              <a:rPr kumimoji="1" lang="ja-JP" altLang="en-US"/>
              <a:t>する．</a:t>
            </a:r>
            <a:endParaRPr kumimoji="1" lang="en-US" altLang="ja-JP" dirty="0"/>
          </a:p>
          <a:p>
            <a:pPr>
              <a:lnSpc>
                <a:spcPct val="110000"/>
              </a:lnSpc>
            </a:pPr>
            <a:r>
              <a:rPr kumimoji="1" lang="en-US" altLang="ja-JP" dirty="0"/>
              <a:t>Null</a:t>
            </a:r>
            <a:r>
              <a:rPr kumimoji="1" lang="ja-JP" altLang="en-US"/>
              <a:t>を使うと</a:t>
            </a:r>
            <a:r>
              <a:rPr lang="en-US" altLang="ja-JP" dirty="0" err="1">
                <a:latin typeface="Consolas" charset="0"/>
                <a:ea typeface="Consolas" charset="0"/>
                <a:cs typeface="Consolas" charset="0"/>
              </a:rPr>
              <a:t>NullPointerException</a:t>
            </a:r>
            <a:r>
              <a:rPr lang="ja-JP" altLang="en-US" dirty="0"/>
              <a:t>が簡単に発生する．</a:t>
            </a:r>
            <a:endParaRPr lang="en-US" altLang="ja-JP" dirty="0"/>
          </a:p>
          <a:p>
            <a:pPr lvl="1">
              <a:lnSpc>
                <a:spcPct val="110000"/>
              </a:lnSpc>
            </a:pPr>
            <a:r>
              <a:rPr lang="ja-JP" altLang="en-US"/>
              <a:t>現在では，</a:t>
            </a:r>
            <a:r>
              <a:rPr lang="en-US" altLang="ja-JP" dirty="0">
                <a:latin typeface="Consolas" panose="020B0609020204030204" pitchFamily="49" charset="0"/>
                <a:cs typeface="Consolas" panose="020B0609020204030204" pitchFamily="49" charset="0"/>
              </a:rPr>
              <a:t>null</a:t>
            </a:r>
            <a:r>
              <a:rPr lang="ja-JP" altLang="en-US" dirty="0"/>
              <a:t>を使わないことが推奨されて</a:t>
            </a:r>
            <a:r>
              <a:rPr lang="ja-JP" altLang="en-US"/>
              <a:t>いる．</a:t>
            </a:r>
            <a:endParaRPr lang="en-US" altLang="ja-JP" dirty="0"/>
          </a:p>
          <a:p>
            <a:pPr lvl="2">
              <a:lnSpc>
                <a:spcPct val="110000"/>
              </a:lnSpc>
            </a:pPr>
            <a:r>
              <a:rPr lang="en-US" altLang="ja-JP" dirty="0">
                <a:latin typeface="Consolas" panose="020B0609020204030204" pitchFamily="49" charset="0"/>
                <a:cs typeface="Consolas" panose="020B0609020204030204" pitchFamily="49" charset="0"/>
              </a:rPr>
              <a:t>Option</a:t>
            </a:r>
            <a:r>
              <a:rPr lang="en-US" altLang="ja-JP" dirty="0"/>
              <a:t>, </a:t>
            </a:r>
            <a:r>
              <a:rPr lang="en-US" altLang="ja-JP" dirty="0">
                <a:latin typeface="Consolas" panose="020B0609020204030204" pitchFamily="49" charset="0"/>
                <a:cs typeface="Consolas" panose="020B0609020204030204" pitchFamily="49" charset="0"/>
              </a:rPr>
              <a:t>Optional</a:t>
            </a:r>
            <a:r>
              <a:rPr lang="ja-JP" altLang="en-US"/>
              <a:t>など．</a:t>
            </a:r>
            <a:endParaRPr lang="en-US" altLang="ja-JP" dirty="0"/>
          </a:p>
        </p:txBody>
      </p:sp>
      <p:sp>
        <p:nvSpPr>
          <p:cNvPr id="8" name="フッター プレースホルダー 7"/>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42</a:t>
            </a:fld>
            <a:endParaRPr lang="en-US" dirty="0"/>
          </a:p>
        </p:txBody>
      </p:sp>
      <p:grpSp>
        <p:nvGrpSpPr>
          <p:cNvPr id="9" name="グループ化 8">
            <a:extLst>
              <a:ext uri="{FF2B5EF4-FFF2-40B4-BE49-F238E27FC236}">
                <a16:creationId xmlns:a16="http://schemas.microsoft.com/office/drawing/2014/main" id="{2DAA346C-381C-C741-8AD4-D7E7FC43B13F}"/>
              </a:ext>
            </a:extLst>
          </p:cNvPr>
          <p:cNvGrpSpPr/>
          <p:nvPr/>
        </p:nvGrpSpPr>
        <p:grpSpPr>
          <a:xfrm>
            <a:off x="6094530" y="5142555"/>
            <a:ext cx="5253361" cy="1169551"/>
            <a:chOff x="3651738" y="4825058"/>
            <a:chExt cx="5253361" cy="1169551"/>
          </a:xfrm>
        </p:grpSpPr>
        <p:sp>
          <p:nvSpPr>
            <p:cNvPr id="6" name="テキスト ボックス 5"/>
            <p:cNvSpPr txBox="1"/>
            <p:nvPr/>
          </p:nvSpPr>
          <p:spPr>
            <a:xfrm>
              <a:off x="3651738" y="4825058"/>
              <a:ext cx="5253361" cy="1169551"/>
            </a:xfrm>
            <a:prstGeom prst="rect">
              <a:avLst/>
            </a:prstGeom>
            <a:solidFill>
              <a:srgbClr val="FFFFFF"/>
            </a:solidFill>
            <a:ln>
              <a:solidFill>
                <a:schemeClr val="tx1"/>
              </a:solidFill>
            </a:ln>
          </p:spPr>
          <p:txBody>
            <a:bodyPr wrap="none" rtlCol="0">
              <a:spAutoFit/>
            </a:bodyPr>
            <a:lstStyle/>
            <a:p>
              <a:r>
                <a:rPr lang="en-US" altLang="ja-JP" sz="1400" dirty="0">
                  <a:latin typeface="Consolas" charset="0"/>
                  <a:ea typeface="Consolas" charset="0"/>
                  <a:cs typeface="Consolas" charset="0"/>
                </a:rPr>
                <a:t>void </a:t>
              </a:r>
              <a:r>
                <a:rPr lang="en-US" altLang="ja-JP" sz="1400" dirty="0" err="1">
                  <a:latin typeface="Consolas" charset="0"/>
                  <a:ea typeface="Consolas" charset="0"/>
                  <a:cs typeface="Consolas" charset="0"/>
                </a:rPr>
                <a:t>writeMessage</a:t>
              </a:r>
              <a:r>
                <a:rPr lang="en-US" altLang="ja-JP" sz="1400" dirty="0">
                  <a:latin typeface="Consolas" charset="0"/>
                  <a:ea typeface="Consolas" charset="0"/>
                  <a:cs typeface="Consolas" charset="0"/>
                </a:rPr>
                <a:t>(</a:t>
              </a:r>
              <a:r>
                <a:rPr lang="en-US" altLang="ja-JP" sz="1400" dirty="0" err="1">
                  <a:latin typeface="Consolas" charset="0"/>
                  <a:ea typeface="Consolas" charset="0"/>
                  <a:cs typeface="Consolas" charset="0"/>
                </a:rPr>
                <a:t>PrintWriter</a:t>
              </a:r>
              <a:r>
                <a:rPr lang="en-US" altLang="ja-JP" sz="1400" dirty="0">
                  <a:latin typeface="Consolas" charset="0"/>
                  <a:ea typeface="Consolas" charset="0"/>
                  <a:cs typeface="Consolas" charset="0"/>
                </a:rPr>
                <a:t> out, String message){</a:t>
              </a:r>
            </a:p>
            <a:p>
              <a:r>
                <a:rPr lang="en-US" altLang="ja-JP" sz="1400" dirty="0">
                  <a:latin typeface="Consolas" charset="0"/>
                  <a:ea typeface="Consolas" charset="0"/>
                  <a:cs typeface="Consolas" charset="0"/>
                </a:rPr>
                <a:t>  if(out != null){</a:t>
              </a:r>
            </a:p>
            <a:p>
              <a:r>
                <a:rPr lang="en-US" altLang="ja-JP" sz="1400" dirty="0">
                  <a:latin typeface="Consolas" charset="0"/>
                  <a:ea typeface="Consolas" charset="0"/>
                  <a:cs typeface="Consolas" charset="0"/>
                </a:rPr>
                <a:t>    </a:t>
              </a:r>
              <a:r>
                <a:rPr lang="en-US" altLang="ja-JP" sz="1400" dirty="0" err="1">
                  <a:latin typeface="Consolas" charset="0"/>
                  <a:ea typeface="Consolas" charset="0"/>
                  <a:cs typeface="Consolas" charset="0"/>
                </a:rPr>
                <a:t>out.write</a:t>
              </a:r>
              <a:r>
                <a:rPr lang="en-US" altLang="ja-JP" sz="1400" dirty="0">
                  <a:latin typeface="Consolas" charset="0"/>
                  <a:ea typeface="Consolas" charset="0"/>
                  <a:cs typeface="Consolas" charset="0"/>
                </a:rPr>
                <a:t>(message);</a:t>
              </a:r>
            </a:p>
            <a:p>
              <a:r>
                <a:rPr lang="en-US" altLang="ja-JP" sz="1400" dirty="0">
                  <a:latin typeface="Consolas" charset="0"/>
                  <a:ea typeface="Consolas" charset="0"/>
                  <a:cs typeface="Consolas" charset="0"/>
                </a:rPr>
                <a:t>  }</a:t>
              </a:r>
            </a:p>
            <a:p>
              <a:r>
                <a:rPr lang="en-US" altLang="ja-JP" sz="1400" dirty="0">
                  <a:latin typeface="Consolas" charset="0"/>
                  <a:ea typeface="Consolas" charset="0"/>
                  <a:cs typeface="Consolas" charset="0"/>
                </a:rPr>
                <a:t>}</a:t>
              </a:r>
              <a:endParaRPr lang="ja-JP" altLang="en-US" sz="1400" dirty="0">
                <a:latin typeface="Consolas" charset="0"/>
                <a:ea typeface="Consolas" charset="0"/>
                <a:cs typeface="Consolas" charset="0"/>
              </a:endParaRPr>
            </a:p>
          </p:txBody>
        </p:sp>
        <p:sp>
          <p:nvSpPr>
            <p:cNvPr id="7" name="正方形/長方形 6"/>
            <p:cNvSpPr/>
            <p:nvPr/>
          </p:nvSpPr>
          <p:spPr>
            <a:xfrm>
              <a:off x="8185098" y="5670608"/>
              <a:ext cx="720000" cy="32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Java</a:t>
              </a:r>
              <a:endParaRPr lang="ja-JP" altLang="en-US" sz="1400" dirty="0"/>
            </a:p>
          </p:txBody>
        </p:sp>
      </p:grpSp>
      <p:sp>
        <p:nvSpPr>
          <p:cNvPr id="11" name="テキスト ボックス 10">
            <a:extLst>
              <a:ext uri="{FF2B5EF4-FFF2-40B4-BE49-F238E27FC236}">
                <a16:creationId xmlns:a16="http://schemas.microsoft.com/office/drawing/2014/main" id="{9C1B4EFC-8351-ED2E-1C1C-6777B029284A}"/>
              </a:ext>
            </a:extLst>
          </p:cNvPr>
          <p:cNvSpPr txBox="1"/>
          <p:nvPr/>
        </p:nvSpPr>
        <p:spPr>
          <a:xfrm>
            <a:off x="232289" y="5953994"/>
            <a:ext cx="5788501" cy="358111"/>
          </a:xfrm>
          <a:prstGeom prst="rect">
            <a:avLst/>
          </a:prstGeom>
          <a:noFill/>
        </p:spPr>
        <p:txBody>
          <a:bodyPr wrap="square">
            <a:spAutoFit/>
          </a:bodyPr>
          <a:lstStyle/>
          <a:p>
            <a:pPr marL="14288" lvl="3">
              <a:lnSpc>
                <a:spcPct val="110000"/>
              </a:lnSpc>
            </a:pPr>
            <a:r>
              <a:rPr lang="en-US" altLang="ja-JP" sz="1600" dirty="0">
                <a:latin typeface="Consolas" charset="0"/>
                <a:ea typeface="Consolas" charset="0"/>
                <a:cs typeface="Consolas" charset="0"/>
                <a:hlinkClick r:id="rId3"/>
              </a:rPr>
              <a:t>https://www.kaitoy.xyz/2015/07/26/why-null-is-bad/</a:t>
            </a:r>
            <a:endParaRPr lang="en-US" altLang="ja-JP" sz="1600" dirty="0">
              <a:latin typeface="Consolas" charset="0"/>
              <a:ea typeface="Consolas" charset="0"/>
              <a:cs typeface="Consolas" charset="0"/>
            </a:endParaRPr>
          </a:p>
        </p:txBody>
      </p:sp>
    </p:spTree>
    <p:extLst>
      <p:ext uri="{BB962C8B-B14F-4D97-AF65-F5344CB8AC3E}">
        <p14:creationId xmlns:p14="http://schemas.microsoft.com/office/powerpoint/2010/main" val="404486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latin typeface="Consolas" charset="0"/>
                <a:ea typeface="Consolas" charset="0"/>
                <a:cs typeface="Consolas" charset="0"/>
              </a:rPr>
              <a:t>NullObject</a:t>
            </a:r>
            <a:r>
              <a:rPr kumimoji="1" lang="ja-JP" altLang="en-US" dirty="0"/>
              <a:t>パターン</a:t>
            </a:r>
          </a:p>
        </p:txBody>
      </p:sp>
      <p:sp>
        <p:nvSpPr>
          <p:cNvPr id="3" name="コンテンツ プレースホルダー 2"/>
          <p:cNvSpPr>
            <a:spLocks noGrp="1"/>
          </p:cNvSpPr>
          <p:nvPr>
            <p:ph idx="1"/>
          </p:nvPr>
        </p:nvSpPr>
        <p:spPr>
          <a:xfrm>
            <a:off x="838200" y="1825625"/>
            <a:ext cx="10827936" cy="1862120"/>
          </a:xfrm>
        </p:spPr>
        <p:txBody>
          <a:bodyPr>
            <a:normAutofit fontScale="85000" lnSpcReduction="10000"/>
          </a:bodyPr>
          <a:lstStyle/>
          <a:p>
            <a:pPr>
              <a:lnSpc>
                <a:spcPct val="110000"/>
              </a:lnSpc>
            </a:pPr>
            <a:r>
              <a:rPr lang="ja-JP" altLang="en-US" dirty="0"/>
              <a:t>条件分岐や繰り返しなどの制御構文にバグが潜む．</a:t>
            </a:r>
            <a:endParaRPr lang="en-US" altLang="ja-JP" dirty="0"/>
          </a:p>
          <a:p>
            <a:pPr>
              <a:lnSpc>
                <a:spcPct val="110000"/>
              </a:lnSpc>
            </a:pPr>
            <a:r>
              <a:rPr kumimoji="1" lang="ja-JP" altLang="en-US" dirty="0"/>
              <a:t>できるだけ制御構文を減らす．</a:t>
            </a:r>
          </a:p>
        </p:txBody>
      </p:sp>
      <p:sp>
        <p:nvSpPr>
          <p:cNvPr id="6" name="フッター プレースホルダー 5"/>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43</a:t>
            </a:fld>
            <a:endParaRPr lang="en-US" dirty="0"/>
          </a:p>
        </p:txBody>
      </p:sp>
      <p:grpSp>
        <p:nvGrpSpPr>
          <p:cNvPr id="12" name="グループ化 11">
            <a:extLst>
              <a:ext uri="{FF2B5EF4-FFF2-40B4-BE49-F238E27FC236}">
                <a16:creationId xmlns:a16="http://schemas.microsoft.com/office/drawing/2014/main" id="{379EB16E-BEB2-CB48-B94C-9E42EDE8BF8C}"/>
              </a:ext>
            </a:extLst>
          </p:cNvPr>
          <p:cNvGrpSpPr/>
          <p:nvPr/>
        </p:nvGrpSpPr>
        <p:grpSpPr>
          <a:xfrm>
            <a:off x="838200" y="3491406"/>
            <a:ext cx="5352747" cy="2677656"/>
            <a:chOff x="2002699" y="1787132"/>
            <a:chExt cx="5352747" cy="2677656"/>
          </a:xfrm>
        </p:grpSpPr>
        <p:sp>
          <p:nvSpPr>
            <p:cNvPr id="7" name="テキスト ボックス 6"/>
            <p:cNvSpPr txBox="1"/>
            <p:nvPr/>
          </p:nvSpPr>
          <p:spPr>
            <a:xfrm>
              <a:off x="2002699" y="1787132"/>
              <a:ext cx="5352747" cy="2677656"/>
            </a:xfrm>
            <a:prstGeom prst="rect">
              <a:avLst/>
            </a:prstGeom>
            <a:solidFill>
              <a:srgbClr val="FFFFFF"/>
            </a:solidFill>
            <a:ln w="12700">
              <a:solidFill>
                <a:schemeClr val="tx1"/>
              </a:solidFill>
            </a:ln>
          </p:spPr>
          <p:txBody>
            <a:bodyPr wrap="none" rtlCol="0">
              <a:spAutoFit/>
            </a:bodyPr>
            <a:lstStyle/>
            <a:p>
              <a:r>
                <a:rPr lang="en-US" altLang="ja-JP" sz="1400" dirty="0">
                  <a:latin typeface="Consolas" charset="0"/>
                  <a:ea typeface="Consolas" charset="0"/>
                  <a:cs typeface="Consolas" charset="0"/>
                </a:rPr>
                <a:t>void </a:t>
              </a:r>
              <a:r>
                <a:rPr lang="en-US" altLang="ja-JP" sz="1400" dirty="0" err="1">
                  <a:latin typeface="Consolas" charset="0"/>
                  <a:ea typeface="Consolas" charset="0"/>
                  <a:cs typeface="Consolas" charset="0"/>
                </a:rPr>
                <a:t>someProcess</a:t>
              </a:r>
              <a:r>
                <a:rPr lang="en-US" altLang="ja-JP" sz="1400" dirty="0">
                  <a:latin typeface="Consolas" charset="0"/>
                  <a:ea typeface="Consolas" charset="0"/>
                  <a:cs typeface="Consolas" charset="0"/>
                </a:rPr>
                <a:t>(File file) throws </a:t>
              </a:r>
              <a:r>
                <a:rPr lang="en-US" altLang="ja-JP" sz="1400" dirty="0" err="1">
                  <a:latin typeface="Consolas" charset="0"/>
                  <a:ea typeface="Consolas" charset="0"/>
                  <a:cs typeface="Consolas" charset="0"/>
                </a:rPr>
                <a:t>IOException</a:t>
              </a:r>
              <a:r>
                <a:rPr lang="en-US" altLang="ja-JP" sz="1400" dirty="0">
                  <a:latin typeface="Consolas" charset="0"/>
                  <a:ea typeface="Consolas" charset="0"/>
                  <a:cs typeface="Consolas" charset="0"/>
                </a:rPr>
                <a:t> {</a:t>
              </a:r>
            </a:p>
            <a:p>
              <a:r>
                <a:rPr lang="en-US" altLang="ja-JP" sz="1400" dirty="0">
                  <a:latin typeface="Consolas" charset="0"/>
                  <a:ea typeface="Consolas" charset="0"/>
                  <a:cs typeface="Consolas" charset="0"/>
                </a:rPr>
                <a:t>  </a:t>
              </a:r>
              <a:r>
                <a:rPr lang="en-US" altLang="ja-JP" sz="1400" dirty="0" err="1">
                  <a:latin typeface="Consolas" charset="0"/>
                  <a:ea typeface="Consolas" charset="0"/>
                  <a:cs typeface="Consolas" charset="0"/>
                </a:rPr>
                <a:t>PrintWriter</a:t>
              </a:r>
              <a:r>
                <a:rPr lang="en-US" altLang="ja-JP" sz="1400" dirty="0">
                  <a:latin typeface="Consolas" charset="0"/>
                  <a:ea typeface="Consolas" charset="0"/>
                  <a:cs typeface="Consolas" charset="0"/>
                </a:rPr>
                <a:t> out = null;</a:t>
              </a:r>
            </a:p>
            <a:p>
              <a:r>
                <a:rPr lang="en-US" altLang="ja-JP" sz="1400" dirty="0">
                  <a:latin typeface="Consolas" charset="0"/>
                  <a:ea typeface="Consolas" charset="0"/>
                  <a:cs typeface="Consolas" charset="0"/>
                </a:rPr>
                <a:t>  if(!</a:t>
              </a:r>
              <a:r>
                <a:rPr lang="en-US" altLang="ja-JP" sz="1400" dirty="0" err="1">
                  <a:latin typeface="Consolas" charset="0"/>
                  <a:ea typeface="Consolas" charset="0"/>
                  <a:cs typeface="Consolas" charset="0"/>
                </a:rPr>
                <a:t>file.exists</a:t>
              </a:r>
              <a:r>
                <a:rPr lang="en-US" altLang="ja-JP" sz="1400" dirty="0">
                  <a:latin typeface="Consolas" charset="0"/>
                  <a:ea typeface="Consolas" charset="0"/>
                  <a:cs typeface="Consolas" charset="0"/>
                </a:rPr>
                <a:t>()) {</a:t>
              </a:r>
            </a:p>
            <a:p>
              <a:r>
                <a:rPr lang="en-US" altLang="ja-JP" sz="1400" dirty="0">
                  <a:latin typeface="Consolas" charset="0"/>
                  <a:ea typeface="Consolas" charset="0"/>
                  <a:cs typeface="Consolas" charset="0"/>
                </a:rPr>
                <a:t>    out = new </a:t>
              </a:r>
              <a:r>
                <a:rPr lang="en-US" altLang="ja-JP" sz="1400" dirty="0" err="1">
                  <a:latin typeface="Consolas" charset="0"/>
                  <a:ea typeface="Consolas" charset="0"/>
                  <a:cs typeface="Consolas" charset="0"/>
                </a:rPr>
                <a:t>PrintWriter</a:t>
              </a:r>
              <a:r>
                <a:rPr lang="en-US" altLang="ja-JP" sz="1400" dirty="0">
                  <a:latin typeface="Consolas" charset="0"/>
                  <a:ea typeface="Consolas" charset="0"/>
                  <a:cs typeface="Consolas" charset="0"/>
                </a:rPr>
                <a:t>(new </a:t>
              </a:r>
              <a:r>
                <a:rPr lang="en-US" altLang="ja-JP" sz="1400" dirty="0" err="1">
                  <a:latin typeface="Consolas" charset="0"/>
                  <a:ea typeface="Consolas" charset="0"/>
                  <a:cs typeface="Consolas" charset="0"/>
                </a:rPr>
                <a:t>FileWriter</a:t>
              </a:r>
              <a:r>
                <a:rPr lang="en-US" altLang="ja-JP" sz="1400" dirty="0">
                  <a:latin typeface="Consolas" charset="0"/>
                  <a:ea typeface="Consolas" charset="0"/>
                  <a:cs typeface="Consolas" charset="0"/>
                </a:rPr>
                <a:t>(file));</a:t>
              </a:r>
            </a:p>
            <a:p>
              <a:r>
                <a:rPr lang="en-US" altLang="ja-JP" sz="1400" dirty="0">
                  <a:latin typeface="Consolas" charset="0"/>
                  <a:ea typeface="Consolas" charset="0"/>
                  <a:cs typeface="Consolas" charset="0"/>
                </a:rPr>
                <a:t>  }</a:t>
              </a:r>
            </a:p>
            <a:p>
              <a:r>
                <a:rPr lang="en-US" altLang="ja-JP" sz="1400" dirty="0">
                  <a:latin typeface="Consolas" charset="0"/>
                  <a:ea typeface="Consolas" charset="0"/>
                  <a:cs typeface="Consolas" charset="0"/>
                </a:rPr>
                <a:t>  </a:t>
              </a:r>
              <a:r>
                <a:rPr lang="en-US" altLang="ja-JP" sz="1400" dirty="0" err="1">
                  <a:latin typeface="Consolas" charset="0"/>
                  <a:ea typeface="Consolas" charset="0"/>
                  <a:cs typeface="Consolas" charset="0"/>
                </a:rPr>
                <a:t>writeMessage</a:t>
              </a:r>
              <a:r>
                <a:rPr lang="en-US" altLang="ja-JP" sz="1400" dirty="0">
                  <a:latin typeface="Consolas" charset="0"/>
                  <a:ea typeface="Consolas" charset="0"/>
                  <a:cs typeface="Consolas" charset="0"/>
                </a:rPr>
                <a:t>(out, </a:t>
              </a:r>
              <a:r>
                <a:rPr lang="en-US" altLang="ja-JP" sz="1400" dirty="0" err="1">
                  <a:latin typeface="Consolas" charset="0"/>
                  <a:ea typeface="Consolas" charset="0"/>
                  <a:cs typeface="Consolas" charset="0"/>
                </a:rPr>
                <a:t>generateMessage</a:t>
              </a:r>
              <a:r>
                <a:rPr lang="en-US" altLang="ja-JP" sz="1400" dirty="0">
                  <a:latin typeface="Consolas" charset="0"/>
                  <a:ea typeface="Consolas" charset="0"/>
                  <a:cs typeface="Consolas" charset="0"/>
                </a:rPr>
                <a:t>());</a:t>
              </a:r>
            </a:p>
            <a:p>
              <a:r>
                <a:rPr lang="en-US" altLang="ja-JP" sz="1400" dirty="0">
                  <a:latin typeface="Consolas" charset="0"/>
                  <a:ea typeface="Consolas" charset="0"/>
                  <a:cs typeface="Consolas" charset="0"/>
                </a:rPr>
                <a:t>}</a:t>
              </a:r>
            </a:p>
            <a:p>
              <a:r>
                <a:rPr lang="en-US" altLang="ja-JP" sz="1400" dirty="0">
                  <a:latin typeface="Consolas" charset="0"/>
                  <a:ea typeface="Consolas" charset="0"/>
                  <a:cs typeface="Consolas" charset="0"/>
                </a:rPr>
                <a:t>void </a:t>
              </a:r>
              <a:r>
                <a:rPr lang="en-US" altLang="ja-JP" sz="1400" dirty="0" err="1">
                  <a:latin typeface="Consolas" charset="0"/>
                  <a:ea typeface="Consolas" charset="0"/>
                  <a:cs typeface="Consolas" charset="0"/>
                </a:rPr>
                <a:t>writeMessage</a:t>
              </a:r>
              <a:r>
                <a:rPr lang="en-US" altLang="ja-JP" sz="1400" dirty="0">
                  <a:latin typeface="Consolas" charset="0"/>
                  <a:ea typeface="Consolas" charset="0"/>
                  <a:cs typeface="Consolas" charset="0"/>
                </a:rPr>
                <a:t>(</a:t>
              </a:r>
              <a:r>
                <a:rPr lang="en-US" altLang="ja-JP" sz="1400" dirty="0" err="1">
                  <a:latin typeface="Consolas" charset="0"/>
                  <a:ea typeface="Consolas" charset="0"/>
                  <a:cs typeface="Consolas" charset="0"/>
                </a:rPr>
                <a:t>PrintWriter</a:t>
              </a:r>
              <a:r>
                <a:rPr lang="en-US" altLang="ja-JP" sz="1400" dirty="0">
                  <a:latin typeface="Consolas" charset="0"/>
                  <a:ea typeface="Consolas" charset="0"/>
                  <a:cs typeface="Consolas" charset="0"/>
                </a:rPr>
                <a:t> out, String message) {</a:t>
              </a:r>
            </a:p>
            <a:p>
              <a:r>
                <a:rPr lang="en-US" altLang="ja-JP" sz="1400" dirty="0">
                  <a:latin typeface="Consolas" charset="0"/>
                  <a:ea typeface="Consolas" charset="0"/>
                  <a:cs typeface="Consolas" charset="0"/>
                </a:rPr>
                <a:t>  if(out != null) {</a:t>
              </a:r>
            </a:p>
            <a:p>
              <a:r>
                <a:rPr lang="en-US" altLang="ja-JP" sz="1400" dirty="0">
                  <a:latin typeface="Consolas" charset="0"/>
                  <a:ea typeface="Consolas" charset="0"/>
                  <a:cs typeface="Consolas" charset="0"/>
                </a:rPr>
                <a:t>    </a:t>
              </a:r>
              <a:r>
                <a:rPr lang="en-US" altLang="ja-JP" sz="1400" dirty="0" err="1">
                  <a:latin typeface="Consolas" charset="0"/>
                  <a:ea typeface="Consolas" charset="0"/>
                  <a:cs typeface="Consolas" charset="0"/>
                </a:rPr>
                <a:t>out.write</a:t>
              </a:r>
              <a:r>
                <a:rPr lang="en-US" altLang="ja-JP" sz="1400" dirty="0">
                  <a:latin typeface="Consolas" charset="0"/>
                  <a:ea typeface="Consolas" charset="0"/>
                  <a:cs typeface="Consolas" charset="0"/>
                </a:rPr>
                <a:t>(message);</a:t>
              </a:r>
            </a:p>
            <a:p>
              <a:r>
                <a:rPr lang="en-US" altLang="ja-JP" sz="1400" dirty="0">
                  <a:latin typeface="Consolas" charset="0"/>
                  <a:ea typeface="Consolas" charset="0"/>
                  <a:cs typeface="Consolas" charset="0"/>
                </a:rPr>
                <a:t>  }</a:t>
              </a:r>
            </a:p>
            <a:p>
              <a:r>
                <a:rPr lang="en-US" altLang="ja-JP" sz="1400" dirty="0">
                  <a:latin typeface="Consolas" charset="0"/>
                  <a:ea typeface="Consolas" charset="0"/>
                  <a:cs typeface="Consolas" charset="0"/>
                </a:rPr>
                <a:t>}</a:t>
              </a:r>
              <a:endParaRPr lang="ja-JP" altLang="en-US" sz="1400" dirty="0">
                <a:latin typeface="Consolas" charset="0"/>
                <a:ea typeface="Consolas" charset="0"/>
                <a:cs typeface="Consolas" charset="0"/>
              </a:endParaRPr>
            </a:p>
          </p:txBody>
        </p:sp>
        <p:sp>
          <p:nvSpPr>
            <p:cNvPr id="8" name="正方形/長方形 7"/>
            <p:cNvSpPr/>
            <p:nvPr/>
          </p:nvSpPr>
          <p:spPr>
            <a:xfrm>
              <a:off x="6536059" y="4140788"/>
              <a:ext cx="720000" cy="32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Java</a:t>
              </a:r>
              <a:endParaRPr lang="ja-JP" altLang="en-US" sz="1400" dirty="0"/>
            </a:p>
          </p:txBody>
        </p:sp>
      </p:grpSp>
      <p:grpSp>
        <p:nvGrpSpPr>
          <p:cNvPr id="11" name="図形グループ 10"/>
          <p:cNvGrpSpPr/>
          <p:nvPr/>
        </p:nvGrpSpPr>
        <p:grpSpPr>
          <a:xfrm>
            <a:off x="6366960" y="3491406"/>
            <a:ext cx="2002371" cy="544574"/>
            <a:chOff x="6390406" y="2946832"/>
            <a:chExt cx="2002371" cy="544574"/>
          </a:xfrm>
        </p:grpSpPr>
        <p:sp>
          <p:nvSpPr>
            <p:cNvPr id="10" name="角丸四角形吹き出し 9"/>
            <p:cNvSpPr/>
            <p:nvPr/>
          </p:nvSpPr>
          <p:spPr>
            <a:xfrm>
              <a:off x="6390406" y="2946832"/>
              <a:ext cx="2002371" cy="544574"/>
            </a:xfrm>
            <a:prstGeom prst="wedgeRoundRectCallout">
              <a:avLst>
                <a:gd name="adj1" fmla="val -80407"/>
                <a:gd name="adj2" fmla="val 9023"/>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p:cNvSpPr/>
            <p:nvPr/>
          </p:nvSpPr>
          <p:spPr>
            <a:xfrm>
              <a:off x="6483280" y="3029444"/>
              <a:ext cx="1909497" cy="369332"/>
            </a:xfrm>
            <a:prstGeom prst="rect">
              <a:avLst/>
            </a:prstGeom>
          </p:spPr>
          <p:txBody>
            <a:bodyPr wrap="none">
              <a:spAutoFit/>
            </a:bodyPr>
            <a:lstStyle/>
            <a:p>
              <a:r>
                <a:rPr lang="en-US" altLang="ja-JP" dirty="0">
                  <a:solidFill>
                    <a:srgbClr val="FFFFFF"/>
                  </a:solidFill>
                </a:rPr>
                <a:t>if</a:t>
              </a:r>
              <a:r>
                <a:rPr lang="ja-JP" altLang="en-US" dirty="0">
                  <a:solidFill>
                    <a:srgbClr val="FFFFFF"/>
                  </a:solidFill>
                </a:rPr>
                <a:t>文がいっぱい．</a:t>
              </a:r>
              <a:endParaRPr lang="en-US" altLang="ja-JP" dirty="0">
                <a:solidFill>
                  <a:srgbClr val="FFFFFF"/>
                </a:solidFill>
              </a:endParaRPr>
            </a:p>
          </p:txBody>
        </p:sp>
      </p:grpSp>
    </p:spTree>
    <p:custDataLst>
      <p:tags r:id="rId1"/>
    </p:custDataLst>
    <p:extLst>
      <p:ext uri="{BB962C8B-B14F-4D97-AF65-F5344CB8AC3E}">
        <p14:creationId xmlns:p14="http://schemas.microsoft.com/office/powerpoint/2010/main" val="222341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latin typeface="Consolas" charset="0"/>
                <a:ea typeface="Consolas" charset="0"/>
                <a:cs typeface="Consolas" charset="0"/>
              </a:rPr>
              <a:t>NullObject</a:t>
            </a:r>
            <a:r>
              <a:rPr kumimoji="1" lang="ja-JP" altLang="en-US" dirty="0"/>
              <a:t>パターン</a:t>
            </a:r>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44</a:t>
            </a:fld>
            <a:endParaRPr lang="en-US" dirty="0"/>
          </a:p>
        </p:txBody>
      </p:sp>
      <p:sp>
        <p:nvSpPr>
          <p:cNvPr id="7" name="テキスト ボックス 6"/>
          <p:cNvSpPr txBox="1"/>
          <p:nvPr/>
        </p:nvSpPr>
        <p:spPr>
          <a:xfrm>
            <a:off x="615951" y="3678694"/>
            <a:ext cx="5352747" cy="2677656"/>
          </a:xfrm>
          <a:prstGeom prst="rect">
            <a:avLst/>
          </a:prstGeom>
          <a:solidFill>
            <a:srgbClr val="FFFFFF"/>
          </a:solidFill>
          <a:ln w="12700">
            <a:solidFill>
              <a:schemeClr val="tx1"/>
            </a:solidFill>
          </a:ln>
        </p:spPr>
        <p:txBody>
          <a:bodyPr wrap="none" rtlCol="0">
            <a:spAutoFit/>
          </a:bodyPr>
          <a:lstStyle/>
          <a:p>
            <a:r>
              <a:rPr lang="en-US" altLang="ja-JP" sz="1400" dirty="0">
                <a:latin typeface="Consolas" charset="0"/>
                <a:ea typeface="Consolas" charset="0"/>
                <a:cs typeface="Consolas" charset="0"/>
              </a:rPr>
              <a:t>void </a:t>
            </a:r>
            <a:r>
              <a:rPr lang="en-US" altLang="ja-JP" sz="1400" dirty="0" err="1">
                <a:latin typeface="Consolas" charset="0"/>
                <a:ea typeface="Consolas" charset="0"/>
                <a:cs typeface="Consolas" charset="0"/>
              </a:rPr>
              <a:t>someProcess</a:t>
            </a:r>
            <a:r>
              <a:rPr lang="en-US" altLang="ja-JP" sz="1400" dirty="0">
                <a:latin typeface="Consolas" charset="0"/>
                <a:ea typeface="Consolas" charset="0"/>
                <a:cs typeface="Consolas" charset="0"/>
              </a:rPr>
              <a:t>(File file) throws </a:t>
            </a:r>
            <a:r>
              <a:rPr lang="en-US" altLang="ja-JP" sz="1400" dirty="0" err="1">
                <a:latin typeface="Consolas" charset="0"/>
                <a:ea typeface="Consolas" charset="0"/>
                <a:cs typeface="Consolas" charset="0"/>
              </a:rPr>
              <a:t>IOException</a:t>
            </a:r>
            <a:r>
              <a:rPr lang="en-US" altLang="ja-JP" sz="1400" dirty="0">
                <a:latin typeface="Consolas" charset="0"/>
                <a:ea typeface="Consolas" charset="0"/>
                <a:cs typeface="Consolas" charset="0"/>
              </a:rPr>
              <a:t> {</a:t>
            </a:r>
          </a:p>
          <a:p>
            <a:r>
              <a:rPr lang="en-US" altLang="ja-JP" sz="1400" dirty="0">
                <a:latin typeface="Consolas" charset="0"/>
                <a:ea typeface="Consolas" charset="0"/>
                <a:cs typeface="Consolas" charset="0"/>
              </a:rPr>
              <a:t>  </a:t>
            </a:r>
            <a:r>
              <a:rPr lang="en-US" altLang="ja-JP" sz="1400" dirty="0" err="1">
                <a:latin typeface="Consolas" charset="0"/>
                <a:ea typeface="Consolas" charset="0"/>
                <a:cs typeface="Consolas" charset="0"/>
              </a:rPr>
              <a:t>PrintWriter</a:t>
            </a:r>
            <a:r>
              <a:rPr lang="en-US" altLang="ja-JP" sz="1400" dirty="0">
                <a:latin typeface="Consolas" charset="0"/>
                <a:ea typeface="Consolas" charset="0"/>
                <a:cs typeface="Consolas" charset="0"/>
              </a:rPr>
              <a:t> out = null;</a:t>
            </a:r>
          </a:p>
          <a:p>
            <a:r>
              <a:rPr lang="en-US" altLang="ja-JP" sz="1400" dirty="0">
                <a:latin typeface="Consolas" charset="0"/>
                <a:ea typeface="Consolas" charset="0"/>
                <a:cs typeface="Consolas" charset="0"/>
              </a:rPr>
              <a:t>  if(!</a:t>
            </a:r>
            <a:r>
              <a:rPr lang="en-US" altLang="ja-JP" sz="1400" dirty="0" err="1">
                <a:latin typeface="Consolas" charset="0"/>
                <a:ea typeface="Consolas" charset="0"/>
                <a:cs typeface="Consolas" charset="0"/>
              </a:rPr>
              <a:t>file.exists</a:t>
            </a:r>
            <a:r>
              <a:rPr lang="en-US" altLang="ja-JP" sz="1400" dirty="0">
                <a:latin typeface="Consolas" charset="0"/>
                <a:ea typeface="Consolas" charset="0"/>
                <a:cs typeface="Consolas" charset="0"/>
              </a:rPr>
              <a:t>()) {</a:t>
            </a:r>
          </a:p>
          <a:p>
            <a:r>
              <a:rPr lang="en-US" altLang="ja-JP" sz="1400" dirty="0">
                <a:latin typeface="Consolas" charset="0"/>
                <a:ea typeface="Consolas" charset="0"/>
                <a:cs typeface="Consolas" charset="0"/>
              </a:rPr>
              <a:t>    out = new </a:t>
            </a:r>
            <a:r>
              <a:rPr lang="en-US" altLang="ja-JP" sz="1400" dirty="0" err="1">
                <a:latin typeface="Consolas" charset="0"/>
                <a:ea typeface="Consolas" charset="0"/>
                <a:cs typeface="Consolas" charset="0"/>
              </a:rPr>
              <a:t>PrintWriter</a:t>
            </a:r>
            <a:r>
              <a:rPr lang="en-US" altLang="ja-JP" sz="1400" dirty="0">
                <a:latin typeface="Consolas" charset="0"/>
                <a:ea typeface="Consolas" charset="0"/>
                <a:cs typeface="Consolas" charset="0"/>
              </a:rPr>
              <a:t>(new </a:t>
            </a:r>
            <a:r>
              <a:rPr lang="en-US" altLang="ja-JP" sz="1400" dirty="0" err="1">
                <a:latin typeface="Consolas" charset="0"/>
                <a:ea typeface="Consolas" charset="0"/>
                <a:cs typeface="Consolas" charset="0"/>
              </a:rPr>
              <a:t>FileWriter</a:t>
            </a:r>
            <a:r>
              <a:rPr lang="en-US" altLang="ja-JP" sz="1400" dirty="0">
                <a:latin typeface="Consolas" charset="0"/>
                <a:ea typeface="Consolas" charset="0"/>
                <a:cs typeface="Consolas" charset="0"/>
              </a:rPr>
              <a:t>(file));</a:t>
            </a:r>
          </a:p>
          <a:p>
            <a:r>
              <a:rPr lang="en-US" altLang="ja-JP" sz="1400" dirty="0">
                <a:latin typeface="Consolas" charset="0"/>
                <a:ea typeface="Consolas" charset="0"/>
                <a:cs typeface="Consolas" charset="0"/>
              </a:rPr>
              <a:t>  }</a:t>
            </a:r>
          </a:p>
          <a:p>
            <a:r>
              <a:rPr lang="en-US" altLang="ja-JP" sz="1400" dirty="0">
                <a:latin typeface="Consolas" charset="0"/>
                <a:ea typeface="Consolas" charset="0"/>
                <a:cs typeface="Consolas" charset="0"/>
              </a:rPr>
              <a:t>  </a:t>
            </a:r>
            <a:r>
              <a:rPr lang="en-US" altLang="ja-JP" sz="1400" dirty="0" err="1">
                <a:latin typeface="Consolas" charset="0"/>
                <a:ea typeface="Consolas" charset="0"/>
                <a:cs typeface="Consolas" charset="0"/>
              </a:rPr>
              <a:t>writeMessage</a:t>
            </a:r>
            <a:r>
              <a:rPr lang="en-US" altLang="ja-JP" sz="1400" dirty="0">
                <a:latin typeface="Consolas" charset="0"/>
                <a:ea typeface="Consolas" charset="0"/>
                <a:cs typeface="Consolas" charset="0"/>
              </a:rPr>
              <a:t>(out, </a:t>
            </a:r>
            <a:r>
              <a:rPr lang="en-US" altLang="ja-JP" sz="1400" dirty="0" err="1">
                <a:latin typeface="Consolas" charset="0"/>
                <a:ea typeface="Consolas" charset="0"/>
                <a:cs typeface="Consolas" charset="0"/>
              </a:rPr>
              <a:t>generateMessage</a:t>
            </a:r>
            <a:r>
              <a:rPr lang="en-US" altLang="ja-JP" sz="1400" dirty="0">
                <a:latin typeface="Consolas" charset="0"/>
                <a:ea typeface="Consolas" charset="0"/>
                <a:cs typeface="Consolas" charset="0"/>
              </a:rPr>
              <a:t>());</a:t>
            </a:r>
          </a:p>
          <a:p>
            <a:r>
              <a:rPr lang="en-US" altLang="ja-JP" sz="1400" dirty="0">
                <a:latin typeface="Consolas" charset="0"/>
                <a:ea typeface="Consolas" charset="0"/>
                <a:cs typeface="Consolas" charset="0"/>
              </a:rPr>
              <a:t>}</a:t>
            </a:r>
          </a:p>
          <a:p>
            <a:r>
              <a:rPr lang="en-US" altLang="ja-JP" sz="1400" dirty="0">
                <a:latin typeface="Consolas" charset="0"/>
                <a:ea typeface="Consolas" charset="0"/>
                <a:cs typeface="Consolas" charset="0"/>
              </a:rPr>
              <a:t>void </a:t>
            </a:r>
            <a:r>
              <a:rPr lang="en-US" altLang="ja-JP" sz="1400" dirty="0" err="1">
                <a:latin typeface="Consolas" charset="0"/>
                <a:ea typeface="Consolas" charset="0"/>
                <a:cs typeface="Consolas" charset="0"/>
              </a:rPr>
              <a:t>writeMessage</a:t>
            </a:r>
            <a:r>
              <a:rPr lang="en-US" altLang="ja-JP" sz="1400" dirty="0">
                <a:latin typeface="Consolas" charset="0"/>
                <a:ea typeface="Consolas" charset="0"/>
                <a:cs typeface="Consolas" charset="0"/>
              </a:rPr>
              <a:t>(</a:t>
            </a:r>
            <a:r>
              <a:rPr lang="en-US" altLang="ja-JP" sz="1400" dirty="0" err="1">
                <a:latin typeface="Consolas" charset="0"/>
                <a:ea typeface="Consolas" charset="0"/>
                <a:cs typeface="Consolas" charset="0"/>
              </a:rPr>
              <a:t>PrintWriter</a:t>
            </a:r>
            <a:r>
              <a:rPr lang="en-US" altLang="ja-JP" sz="1400" dirty="0">
                <a:latin typeface="Consolas" charset="0"/>
                <a:ea typeface="Consolas" charset="0"/>
                <a:cs typeface="Consolas" charset="0"/>
              </a:rPr>
              <a:t> out, String message) {</a:t>
            </a:r>
          </a:p>
          <a:p>
            <a:r>
              <a:rPr lang="en-US" altLang="ja-JP" sz="1400" dirty="0">
                <a:latin typeface="Consolas" charset="0"/>
                <a:ea typeface="Consolas" charset="0"/>
                <a:cs typeface="Consolas" charset="0"/>
              </a:rPr>
              <a:t>  if(out != null) {</a:t>
            </a:r>
          </a:p>
          <a:p>
            <a:r>
              <a:rPr lang="en-US" altLang="ja-JP" sz="1400" dirty="0">
                <a:latin typeface="Consolas" charset="0"/>
                <a:ea typeface="Consolas" charset="0"/>
                <a:cs typeface="Consolas" charset="0"/>
              </a:rPr>
              <a:t>    </a:t>
            </a:r>
            <a:r>
              <a:rPr lang="en-US" altLang="ja-JP" sz="1400" dirty="0" err="1">
                <a:latin typeface="Consolas" charset="0"/>
                <a:ea typeface="Consolas" charset="0"/>
                <a:cs typeface="Consolas" charset="0"/>
              </a:rPr>
              <a:t>out.write</a:t>
            </a:r>
            <a:r>
              <a:rPr lang="en-US" altLang="ja-JP" sz="1400" dirty="0">
                <a:latin typeface="Consolas" charset="0"/>
                <a:ea typeface="Consolas" charset="0"/>
                <a:cs typeface="Consolas" charset="0"/>
              </a:rPr>
              <a:t>(message);</a:t>
            </a:r>
          </a:p>
          <a:p>
            <a:r>
              <a:rPr lang="en-US" altLang="ja-JP" sz="1400" dirty="0">
                <a:latin typeface="Consolas" charset="0"/>
                <a:ea typeface="Consolas" charset="0"/>
                <a:cs typeface="Consolas" charset="0"/>
              </a:rPr>
              <a:t>  }</a:t>
            </a:r>
          </a:p>
          <a:p>
            <a:r>
              <a:rPr lang="en-US" altLang="ja-JP" sz="1400" dirty="0">
                <a:latin typeface="Consolas" charset="0"/>
                <a:ea typeface="Consolas" charset="0"/>
                <a:cs typeface="Consolas" charset="0"/>
              </a:rPr>
              <a:t>}</a:t>
            </a:r>
            <a:endParaRPr lang="ja-JP" altLang="en-US" sz="1400" dirty="0">
              <a:latin typeface="Consolas" charset="0"/>
              <a:ea typeface="Consolas" charset="0"/>
              <a:cs typeface="Consolas" charset="0"/>
            </a:endParaRPr>
          </a:p>
        </p:txBody>
      </p:sp>
      <p:grpSp>
        <p:nvGrpSpPr>
          <p:cNvPr id="14" name="図形グループ 13"/>
          <p:cNvGrpSpPr/>
          <p:nvPr/>
        </p:nvGrpSpPr>
        <p:grpSpPr>
          <a:xfrm>
            <a:off x="6312625" y="3678694"/>
            <a:ext cx="5551520" cy="2254678"/>
            <a:chOff x="3403537" y="2210110"/>
            <a:chExt cx="5551520" cy="2254678"/>
          </a:xfrm>
        </p:grpSpPr>
        <p:sp>
          <p:nvSpPr>
            <p:cNvPr id="8" name="テキスト ボックス 7"/>
            <p:cNvSpPr txBox="1"/>
            <p:nvPr/>
          </p:nvSpPr>
          <p:spPr>
            <a:xfrm>
              <a:off x="3403537" y="2210110"/>
              <a:ext cx="5551520" cy="2246769"/>
            </a:xfrm>
            <a:prstGeom prst="rect">
              <a:avLst/>
            </a:prstGeom>
            <a:solidFill>
              <a:srgbClr val="FFFFFF"/>
            </a:solidFill>
            <a:ln w="12700">
              <a:solidFill>
                <a:schemeClr val="tx1"/>
              </a:solidFill>
            </a:ln>
          </p:spPr>
          <p:txBody>
            <a:bodyPr wrap="none" rtlCol="0">
              <a:spAutoFit/>
            </a:bodyPr>
            <a:lstStyle/>
            <a:p>
              <a:r>
                <a:rPr lang="en-US" altLang="ja-JP" sz="1400" dirty="0">
                  <a:latin typeface="Consolas" charset="0"/>
                  <a:ea typeface="Consolas" charset="0"/>
                  <a:cs typeface="Consolas" charset="0"/>
                </a:rPr>
                <a:t>void </a:t>
              </a:r>
              <a:r>
                <a:rPr lang="en-US" altLang="ja-JP" sz="1400" dirty="0" err="1">
                  <a:latin typeface="Consolas" charset="0"/>
                  <a:ea typeface="Consolas" charset="0"/>
                  <a:cs typeface="Consolas" charset="0"/>
                </a:rPr>
                <a:t>someProcess</a:t>
              </a:r>
              <a:r>
                <a:rPr lang="en-US" altLang="ja-JP" sz="1400" dirty="0">
                  <a:latin typeface="Consolas" charset="0"/>
                  <a:ea typeface="Consolas" charset="0"/>
                  <a:cs typeface="Consolas" charset="0"/>
                </a:rPr>
                <a:t>(File file) throws </a:t>
              </a:r>
              <a:r>
                <a:rPr lang="en-US" altLang="ja-JP" sz="1400" dirty="0" err="1">
                  <a:latin typeface="Consolas" charset="0"/>
                  <a:ea typeface="Consolas" charset="0"/>
                  <a:cs typeface="Consolas" charset="0"/>
                </a:rPr>
                <a:t>IOException</a:t>
              </a:r>
              <a:r>
                <a:rPr lang="en-US" altLang="ja-JP" sz="1400" dirty="0">
                  <a:latin typeface="Consolas" charset="0"/>
                  <a:ea typeface="Consolas" charset="0"/>
                  <a:cs typeface="Consolas" charset="0"/>
                </a:rPr>
                <a:t> {</a:t>
              </a:r>
            </a:p>
            <a:p>
              <a:r>
                <a:rPr lang="en-US" altLang="ja-JP" sz="1400" dirty="0">
                  <a:latin typeface="Consolas" charset="0"/>
                  <a:ea typeface="Consolas" charset="0"/>
                  <a:cs typeface="Consolas" charset="0"/>
                </a:rPr>
                <a:t>  </a:t>
              </a:r>
              <a:r>
                <a:rPr lang="en-US" altLang="ja-JP" sz="1400" dirty="0" err="1">
                  <a:latin typeface="Consolas" charset="0"/>
                  <a:ea typeface="Consolas" charset="0"/>
                  <a:cs typeface="Consolas" charset="0"/>
                </a:rPr>
                <a:t>PrintWriter</a:t>
              </a:r>
              <a:r>
                <a:rPr lang="en-US" altLang="ja-JP" sz="1400" dirty="0">
                  <a:latin typeface="Consolas" charset="0"/>
                  <a:ea typeface="Consolas" charset="0"/>
                  <a:cs typeface="Consolas" charset="0"/>
                </a:rPr>
                <a:t> out = </a:t>
              </a:r>
              <a:r>
                <a:rPr lang="en-US" altLang="ja-JP" sz="1400" b="1" dirty="0">
                  <a:latin typeface="Consolas" charset="0"/>
                  <a:ea typeface="Consolas" charset="0"/>
                  <a:cs typeface="Consolas" charset="0"/>
                </a:rPr>
                <a:t>new </a:t>
              </a:r>
              <a:r>
                <a:rPr lang="en-US" altLang="ja-JP" sz="1400" b="1" dirty="0" err="1">
                  <a:latin typeface="Consolas" charset="0"/>
                  <a:ea typeface="Consolas" charset="0"/>
                  <a:cs typeface="Consolas" charset="0"/>
                </a:rPr>
                <a:t>PrintWriter</a:t>
              </a:r>
              <a:r>
                <a:rPr lang="en-US" altLang="ja-JP" sz="1400" b="1" dirty="0">
                  <a:latin typeface="Consolas" charset="0"/>
                  <a:ea typeface="Consolas" charset="0"/>
                  <a:cs typeface="Consolas" charset="0"/>
                </a:rPr>
                <a:t>(new </a:t>
              </a:r>
              <a:r>
                <a:rPr lang="en-US" altLang="ja-JP" sz="1400" b="1" dirty="0" err="1">
                  <a:latin typeface="Consolas" charset="0"/>
                  <a:ea typeface="Consolas" charset="0"/>
                  <a:cs typeface="Consolas" charset="0"/>
                </a:rPr>
                <a:t>NullWriter</a:t>
              </a:r>
              <a:r>
                <a:rPr lang="en-US" altLang="ja-JP" sz="1400" b="1" dirty="0">
                  <a:latin typeface="Consolas" charset="0"/>
                  <a:ea typeface="Consolas" charset="0"/>
                  <a:cs typeface="Consolas" charset="0"/>
                </a:rPr>
                <a:t>());</a:t>
              </a:r>
            </a:p>
            <a:p>
              <a:r>
                <a:rPr lang="en-US" altLang="ja-JP" sz="1400" dirty="0">
                  <a:latin typeface="Consolas" charset="0"/>
                  <a:ea typeface="Consolas" charset="0"/>
                  <a:cs typeface="Consolas" charset="0"/>
                </a:rPr>
                <a:t>  if(!</a:t>
              </a:r>
              <a:r>
                <a:rPr lang="en-US" altLang="ja-JP" sz="1400" dirty="0" err="1">
                  <a:latin typeface="Consolas" charset="0"/>
                  <a:ea typeface="Consolas" charset="0"/>
                  <a:cs typeface="Consolas" charset="0"/>
                </a:rPr>
                <a:t>file.exists</a:t>
              </a:r>
              <a:r>
                <a:rPr lang="en-US" altLang="ja-JP" sz="1400" dirty="0">
                  <a:latin typeface="Consolas" charset="0"/>
                  <a:ea typeface="Consolas" charset="0"/>
                  <a:cs typeface="Consolas" charset="0"/>
                </a:rPr>
                <a:t>()) {</a:t>
              </a:r>
            </a:p>
            <a:p>
              <a:r>
                <a:rPr lang="en-US" altLang="ja-JP" sz="1400" dirty="0">
                  <a:latin typeface="Consolas" charset="0"/>
                  <a:ea typeface="Consolas" charset="0"/>
                  <a:cs typeface="Consolas" charset="0"/>
                </a:rPr>
                <a:t>    out = new </a:t>
              </a:r>
              <a:r>
                <a:rPr lang="en-US" altLang="ja-JP" sz="1400" dirty="0" err="1">
                  <a:latin typeface="Consolas" charset="0"/>
                  <a:ea typeface="Consolas" charset="0"/>
                  <a:cs typeface="Consolas" charset="0"/>
                </a:rPr>
                <a:t>PrintWriter</a:t>
              </a:r>
              <a:r>
                <a:rPr lang="en-US" altLang="ja-JP" sz="1400" dirty="0">
                  <a:latin typeface="Consolas" charset="0"/>
                  <a:ea typeface="Consolas" charset="0"/>
                  <a:cs typeface="Consolas" charset="0"/>
                </a:rPr>
                <a:t>(new </a:t>
              </a:r>
              <a:r>
                <a:rPr lang="en-US" altLang="ja-JP" sz="1400" dirty="0" err="1">
                  <a:latin typeface="Consolas" charset="0"/>
                  <a:ea typeface="Consolas" charset="0"/>
                  <a:cs typeface="Consolas" charset="0"/>
                </a:rPr>
                <a:t>FileWriter</a:t>
              </a:r>
              <a:r>
                <a:rPr lang="en-US" altLang="ja-JP" sz="1400" dirty="0">
                  <a:latin typeface="Consolas" charset="0"/>
                  <a:ea typeface="Consolas" charset="0"/>
                  <a:cs typeface="Consolas" charset="0"/>
                </a:rPr>
                <a:t>(file));</a:t>
              </a:r>
            </a:p>
            <a:p>
              <a:r>
                <a:rPr lang="en-US" altLang="ja-JP" sz="1400" dirty="0">
                  <a:latin typeface="Consolas" charset="0"/>
                  <a:ea typeface="Consolas" charset="0"/>
                  <a:cs typeface="Consolas" charset="0"/>
                </a:rPr>
                <a:t>  }</a:t>
              </a:r>
            </a:p>
            <a:p>
              <a:r>
                <a:rPr lang="en-US" altLang="ja-JP" sz="1400" dirty="0">
                  <a:latin typeface="Consolas" charset="0"/>
                  <a:ea typeface="Consolas" charset="0"/>
                  <a:cs typeface="Consolas" charset="0"/>
                </a:rPr>
                <a:t>  </a:t>
              </a:r>
              <a:r>
                <a:rPr lang="en-US" altLang="ja-JP" sz="1400" dirty="0" err="1">
                  <a:latin typeface="Consolas" charset="0"/>
                  <a:ea typeface="Consolas" charset="0"/>
                  <a:cs typeface="Consolas" charset="0"/>
                </a:rPr>
                <a:t>writeMessage</a:t>
              </a:r>
              <a:r>
                <a:rPr lang="en-US" altLang="ja-JP" sz="1400" dirty="0">
                  <a:latin typeface="Consolas" charset="0"/>
                  <a:ea typeface="Consolas" charset="0"/>
                  <a:cs typeface="Consolas" charset="0"/>
                </a:rPr>
                <a:t>(out, </a:t>
              </a:r>
              <a:r>
                <a:rPr lang="en-US" altLang="ja-JP" sz="1400" dirty="0" err="1">
                  <a:latin typeface="Consolas" charset="0"/>
                  <a:ea typeface="Consolas" charset="0"/>
                  <a:cs typeface="Consolas" charset="0"/>
                </a:rPr>
                <a:t>generateMessage</a:t>
              </a:r>
              <a:r>
                <a:rPr lang="en-US" altLang="ja-JP" sz="1400" dirty="0">
                  <a:latin typeface="Consolas" charset="0"/>
                  <a:ea typeface="Consolas" charset="0"/>
                  <a:cs typeface="Consolas" charset="0"/>
                </a:rPr>
                <a:t>());</a:t>
              </a:r>
            </a:p>
            <a:p>
              <a:r>
                <a:rPr lang="en-US" altLang="ja-JP" sz="1400" dirty="0">
                  <a:latin typeface="Consolas" charset="0"/>
                  <a:ea typeface="Consolas" charset="0"/>
                  <a:cs typeface="Consolas" charset="0"/>
                </a:rPr>
                <a:t>}</a:t>
              </a:r>
            </a:p>
            <a:p>
              <a:r>
                <a:rPr lang="en-US" altLang="ja-JP" sz="1400" dirty="0">
                  <a:latin typeface="Consolas" charset="0"/>
                  <a:ea typeface="Consolas" charset="0"/>
                  <a:cs typeface="Consolas" charset="0"/>
                </a:rPr>
                <a:t>void </a:t>
              </a:r>
              <a:r>
                <a:rPr lang="en-US" altLang="ja-JP" sz="1400" dirty="0" err="1">
                  <a:latin typeface="Consolas" charset="0"/>
                  <a:ea typeface="Consolas" charset="0"/>
                  <a:cs typeface="Consolas" charset="0"/>
                </a:rPr>
                <a:t>writeMessage</a:t>
              </a:r>
              <a:r>
                <a:rPr lang="en-US" altLang="ja-JP" sz="1400" dirty="0">
                  <a:latin typeface="Consolas" charset="0"/>
                  <a:ea typeface="Consolas" charset="0"/>
                  <a:cs typeface="Consolas" charset="0"/>
                </a:rPr>
                <a:t>(</a:t>
              </a:r>
              <a:r>
                <a:rPr lang="en-US" altLang="ja-JP" sz="1400" dirty="0" err="1">
                  <a:latin typeface="Consolas" charset="0"/>
                  <a:ea typeface="Consolas" charset="0"/>
                  <a:cs typeface="Consolas" charset="0"/>
                </a:rPr>
                <a:t>PrintWriter</a:t>
              </a:r>
              <a:r>
                <a:rPr lang="en-US" altLang="ja-JP" sz="1400" dirty="0">
                  <a:latin typeface="Consolas" charset="0"/>
                  <a:ea typeface="Consolas" charset="0"/>
                  <a:cs typeface="Consolas" charset="0"/>
                </a:rPr>
                <a:t> out, String message) {</a:t>
              </a:r>
            </a:p>
            <a:p>
              <a:r>
                <a:rPr lang="en-US" altLang="ja-JP" sz="1400" b="1" dirty="0">
                  <a:latin typeface="Consolas" charset="0"/>
                  <a:ea typeface="Consolas" charset="0"/>
                  <a:cs typeface="Consolas" charset="0"/>
                </a:rPr>
                <a:t>  </a:t>
              </a:r>
              <a:r>
                <a:rPr lang="en-US" altLang="ja-JP" sz="1400" b="1" dirty="0" err="1">
                  <a:latin typeface="Consolas" charset="0"/>
                  <a:ea typeface="Consolas" charset="0"/>
                  <a:cs typeface="Consolas" charset="0"/>
                </a:rPr>
                <a:t>out.write</a:t>
              </a:r>
              <a:r>
                <a:rPr lang="en-US" altLang="ja-JP" sz="1400" b="1" dirty="0">
                  <a:latin typeface="Consolas" charset="0"/>
                  <a:ea typeface="Consolas" charset="0"/>
                  <a:cs typeface="Consolas" charset="0"/>
                </a:rPr>
                <a:t>(message);</a:t>
              </a:r>
            </a:p>
            <a:p>
              <a:r>
                <a:rPr lang="en-US" altLang="ja-JP" sz="1400" dirty="0">
                  <a:latin typeface="Consolas" charset="0"/>
                  <a:ea typeface="Consolas" charset="0"/>
                  <a:cs typeface="Consolas" charset="0"/>
                </a:rPr>
                <a:t>}</a:t>
              </a:r>
              <a:endParaRPr lang="ja-JP" altLang="en-US" sz="1400" dirty="0">
                <a:latin typeface="Consolas" charset="0"/>
                <a:ea typeface="Consolas" charset="0"/>
                <a:cs typeface="Consolas" charset="0"/>
              </a:endParaRPr>
            </a:p>
          </p:txBody>
        </p:sp>
        <p:sp>
          <p:nvSpPr>
            <p:cNvPr id="11" name="正方形/長方形 10"/>
            <p:cNvSpPr/>
            <p:nvPr/>
          </p:nvSpPr>
          <p:spPr>
            <a:xfrm>
              <a:off x="8235057" y="4140788"/>
              <a:ext cx="720000" cy="32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Java</a:t>
              </a:r>
              <a:endParaRPr lang="ja-JP" altLang="en-US" sz="1400" dirty="0"/>
            </a:p>
          </p:txBody>
        </p:sp>
      </p:grpSp>
      <p:grpSp>
        <p:nvGrpSpPr>
          <p:cNvPr id="3" name="図形グループ 2"/>
          <p:cNvGrpSpPr/>
          <p:nvPr/>
        </p:nvGrpSpPr>
        <p:grpSpPr>
          <a:xfrm>
            <a:off x="615951" y="1497687"/>
            <a:ext cx="5849678" cy="1815882"/>
            <a:chOff x="478698" y="4921610"/>
            <a:chExt cx="5849678" cy="1815882"/>
          </a:xfrm>
          <a:solidFill>
            <a:srgbClr val="FFFFFF"/>
          </a:solidFill>
        </p:grpSpPr>
        <p:sp>
          <p:nvSpPr>
            <p:cNvPr id="6" name="テキスト ボックス 5"/>
            <p:cNvSpPr txBox="1"/>
            <p:nvPr/>
          </p:nvSpPr>
          <p:spPr>
            <a:xfrm>
              <a:off x="478698" y="4921610"/>
              <a:ext cx="5849678" cy="1815882"/>
            </a:xfrm>
            <a:prstGeom prst="rect">
              <a:avLst/>
            </a:prstGeom>
            <a:grpFill/>
            <a:ln w="12700">
              <a:solidFill>
                <a:schemeClr val="tx1"/>
              </a:solidFill>
            </a:ln>
          </p:spPr>
          <p:txBody>
            <a:bodyPr wrap="none" rtlCol="0">
              <a:spAutoFit/>
            </a:bodyPr>
            <a:lstStyle/>
            <a:p>
              <a:r>
                <a:rPr lang="en-US" altLang="ja-JP" sz="1400" dirty="0">
                  <a:latin typeface="Consolas" charset="0"/>
                  <a:ea typeface="Consolas" charset="0"/>
                  <a:cs typeface="Consolas" charset="0"/>
                </a:rPr>
                <a:t>import </a:t>
              </a:r>
              <a:r>
                <a:rPr lang="en-US" altLang="ja-JP" sz="1400" dirty="0" err="1">
                  <a:latin typeface="Consolas" charset="0"/>
                  <a:ea typeface="Consolas" charset="0"/>
                  <a:cs typeface="Consolas" charset="0"/>
                </a:rPr>
                <a:t>java.io.Writer</a:t>
              </a:r>
              <a:r>
                <a:rPr lang="en-US" altLang="ja-JP" sz="1400" dirty="0">
                  <a:latin typeface="Consolas" charset="0"/>
                  <a:ea typeface="Consolas" charset="0"/>
                  <a:cs typeface="Consolas" charset="0"/>
                </a:rPr>
                <a:t>;</a:t>
              </a:r>
            </a:p>
            <a:p>
              <a:r>
                <a:rPr lang="en-US" altLang="ja-JP" sz="1400" dirty="0">
                  <a:latin typeface="Consolas" charset="0"/>
                  <a:ea typeface="Consolas" charset="0"/>
                  <a:cs typeface="Consolas" charset="0"/>
                </a:rPr>
                <a:t>public class </a:t>
              </a:r>
              <a:r>
                <a:rPr lang="en-US" altLang="ja-JP" sz="1400" dirty="0" err="1">
                  <a:latin typeface="Consolas" charset="0"/>
                  <a:ea typeface="Consolas" charset="0"/>
                  <a:cs typeface="Consolas" charset="0"/>
                </a:rPr>
                <a:t>NullWriter</a:t>
              </a:r>
              <a:r>
                <a:rPr lang="en-US" altLang="ja-JP" sz="1400" dirty="0">
                  <a:latin typeface="Consolas" charset="0"/>
                  <a:ea typeface="Consolas" charset="0"/>
                  <a:cs typeface="Consolas" charset="0"/>
                </a:rPr>
                <a:t> extends Writer {</a:t>
              </a:r>
            </a:p>
            <a:p>
              <a:r>
                <a:rPr lang="en-US" altLang="ja-JP" sz="1400" dirty="0">
                  <a:latin typeface="Consolas" charset="0"/>
                  <a:ea typeface="Consolas" charset="0"/>
                  <a:cs typeface="Consolas" charset="0"/>
                </a:rPr>
                <a:t>  public void write(char[] buffer, </a:t>
              </a:r>
              <a:r>
                <a:rPr lang="en-US" altLang="ja-JP" sz="1400" dirty="0" err="1">
                  <a:latin typeface="Consolas" charset="0"/>
                  <a:ea typeface="Consolas" charset="0"/>
                  <a:cs typeface="Consolas" charset="0"/>
                </a:rPr>
                <a:t>int</a:t>
              </a:r>
              <a:r>
                <a:rPr lang="en-US" altLang="ja-JP" sz="1400" dirty="0">
                  <a:latin typeface="Consolas" charset="0"/>
                  <a:ea typeface="Consolas" charset="0"/>
                  <a:cs typeface="Consolas" charset="0"/>
                </a:rPr>
                <a:t> from, </a:t>
              </a:r>
              <a:r>
                <a:rPr lang="en-US" altLang="ja-JP" sz="1400" dirty="0" err="1">
                  <a:latin typeface="Consolas" charset="0"/>
                  <a:ea typeface="Consolas" charset="0"/>
                  <a:cs typeface="Consolas" charset="0"/>
                </a:rPr>
                <a:t>int</a:t>
              </a:r>
              <a:r>
                <a:rPr lang="en-US" altLang="ja-JP" sz="1400" dirty="0">
                  <a:latin typeface="Consolas" charset="0"/>
                  <a:ea typeface="Consolas" charset="0"/>
                  <a:cs typeface="Consolas" charset="0"/>
                </a:rPr>
                <a:t> length){</a:t>
              </a:r>
            </a:p>
            <a:p>
              <a:r>
                <a:rPr lang="en-US" altLang="ja-JP" sz="1400" dirty="0">
                  <a:latin typeface="Consolas" charset="0"/>
                  <a:ea typeface="Consolas" charset="0"/>
                  <a:cs typeface="Consolas" charset="0"/>
                </a:rPr>
                <a:t>    // do nothing.</a:t>
              </a:r>
            </a:p>
            <a:p>
              <a:r>
                <a:rPr lang="en-US" altLang="ja-JP" sz="1400" dirty="0">
                  <a:latin typeface="Consolas" charset="0"/>
                  <a:ea typeface="Consolas" charset="0"/>
                  <a:cs typeface="Consolas" charset="0"/>
                </a:rPr>
                <a:t>  }</a:t>
              </a:r>
            </a:p>
            <a:p>
              <a:r>
                <a:rPr lang="en-US" altLang="ja-JP" sz="1400" dirty="0">
                  <a:latin typeface="Consolas" charset="0"/>
                  <a:ea typeface="Consolas" charset="0"/>
                  <a:cs typeface="Consolas" charset="0"/>
                </a:rPr>
                <a:t>  public void close() { }</a:t>
              </a:r>
            </a:p>
            <a:p>
              <a:r>
                <a:rPr lang="en-US" altLang="ja-JP" sz="1400" dirty="0">
                  <a:latin typeface="Consolas" charset="0"/>
                  <a:ea typeface="Consolas" charset="0"/>
                  <a:cs typeface="Consolas" charset="0"/>
                </a:rPr>
                <a:t>  public void flush() { }</a:t>
              </a:r>
            </a:p>
            <a:p>
              <a:r>
                <a:rPr lang="en-US" altLang="ja-JP" sz="1400" dirty="0">
                  <a:latin typeface="Consolas" charset="0"/>
                  <a:ea typeface="Consolas" charset="0"/>
                  <a:cs typeface="Consolas" charset="0"/>
                </a:rPr>
                <a:t>}</a:t>
              </a:r>
              <a:endParaRPr lang="ja-JP" altLang="en-US" sz="1400" dirty="0">
                <a:latin typeface="Consolas" charset="0"/>
                <a:ea typeface="Consolas" charset="0"/>
                <a:cs typeface="Consolas" charset="0"/>
              </a:endParaRPr>
            </a:p>
          </p:txBody>
        </p:sp>
        <p:sp>
          <p:nvSpPr>
            <p:cNvPr id="13" name="正方形/長方形 12"/>
            <p:cNvSpPr/>
            <p:nvPr/>
          </p:nvSpPr>
          <p:spPr>
            <a:xfrm>
              <a:off x="5608376" y="6413492"/>
              <a:ext cx="720000" cy="32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Java</a:t>
              </a:r>
              <a:endParaRPr lang="ja-JP" altLang="en-US" sz="1400" dirty="0"/>
            </a:p>
          </p:txBody>
        </p:sp>
      </p:grpSp>
      <p:grpSp>
        <p:nvGrpSpPr>
          <p:cNvPr id="15" name="図形グループ 14"/>
          <p:cNvGrpSpPr/>
          <p:nvPr/>
        </p:nvGrpSpPr>
        <p:grpSpPr>
          <a:xfrm>
            <a:off x="6916351" y="5945250"/>
            <a:ext cx="3181939" cy="544574"/>
            <a:chOff x="4974336" y="4539491"/>
            <a:chExt cx="3181939" cy="544574"/>
          </a:xfrm>
        </p:grpSpPr>
        <p:sp>
          <p:nvSpPr>
            <p:cNvPr id="9" name="角丸四角形吹き出し 8"/>
            <p:cNvSpPr/>
            <p:nvPr/>
          </p:nvSpPr>
          <p:spPr>
            <a:xfrm>
              <a:off x="4974336" y="4539491"/>
              <a:ext cx="3181939" cy="544574"/>
            </a:xfrm>
            <a:prstGeom prst="wedgeRoundRectCallout">
              <a:avLst>
                <a:gd name="adj1" fmla="val -33262"/>
                <a:gd name="adj2" fmla="val -94527"/>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テキスト ボックス 9"/>
            <p:cNvSpPr txBox="1"/>
            <p:nvPr/>
          </p:nvSpPr>
          <p:spPr>
            <a:xfrm>
              <a:off x="5062454" y="4621088"/>
              <a:ext cx="3070071" cy="369332"/>
            </a:xfrm>
            <a:prstGeom prst="rect">
              <a:avLst/>
            </a:prstGeom>
            <a:noFill/>
          </p:spPr>
          <p:txBody>
            <a:bodyPr wrap="none" rtlCol="0">
              <a:spAutoFit/>
            </a:bodyPr>
            <a:lstStyle/>
            <a:p>
              <a:r>
                <a:rPr lang="en-US" altLang="ja-JP" dirty="0">
                  <a:solidFill>
                    <a:srgbClr val="FFFFFF"/>
                  </a:solidFill>
                </a:rPr>
                <a:t>If</a:t>
              </a:r>
              <a:r>
                <a:rPr lang="ja-JP" altLang="en-US" dirty="0">
                  <a:solidFill>
                    <a:srgbClr val="FFFFFF"/>
                  </a:solidFill>
                </a:rPr>
                <a:t>文を省略しても問題なし．</a:t>
              </a:r>
            </a:p>
          </p:txBody>
        </p:sp>
      </p:grpSp>
      <p:sp>
        <p:nvSpPr>
          <p:cNvPr id="16" name="フッター プレースホルダー 15"/>
          <p:cNvSpPr>
            <a:spLocks noGrp="1"/>
          </p:cNvSpPr>
          <p:nvPr>
            <p:ph type="ftr" sz="quarter" idx="11"/>
          </p:nvPr>
        </p:nvSpPr>
        <p:spPr/>
        <p:txBody>
          <a:bodyPr/>
          <a:lstStyle/>
          <a:p>
            <a:r>
              <a:rPr lang="ja-JP" altLang="en-US"/>
              <a:t>ソフトウェア設計</a:t>
            </a:r>
            <a:endParaRPr lang="en-US" dirty="0"/>
          </a:p>
        </p:txBody>
      </p:sp>
      <p:sp>
        <p:nvSpPr>
          <p:cNvPr id="17" name="正方形/長方形 16">
            <a:extLst>
              <a:ext uri="{FF2B5EF4-FFF2-40B4-BE49-F238E27FC236}">
                <a16:creationId xmlns:a16="http://schemas.microsoft.com/office/drawing/2014/main" id="{2967A716-AA6F-A344-A606-DA21A4083546}"/>
              </a:ext>
            </a:extLst>
          </p:cNvPr>
          <p:cNvSpPr/>
          <p:nvPr/>
        </p:nvSpPr>
        <p:spPr>
          <a:xfrm>
            <a:off x="5149312" y="6032350"/>
            <a:ext cx="720000" cy="32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Java</a:t>
            </a:r>
            <a:endParaRPr lang="ja-JP" altLang="en-US" sz="1400" dirty="0"/>
          </a:p>
        </p:txBody>
      </p:sp>
    </p:spTree>
    <p:custDataLst>
      <p:tags r:id="rId1"/>
    </p:custDataLst>
    <p:extLst>
      <p:ext uri="{BB962C8B-B14F-4D97-AF65-F5344CB8AC3E}">
        <p14:creationId xmlns:p14="http://schemas.microsoft.com/office/powerpoint/2010/main" val="283185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5400" dirty="0"/>
              <a:t>デザインパターンの必要性</a:t>
            </a:r>
            <a:r>
              <a:rPr lang="en-US" altLang="ja-JP" sz="5400" dirty="0"/>
              <a:t>(1/2)</a:t>
            </a:r>
            <a:endParaRPr lang="ja-JP" altLang="en-US" sz="5400" dirty="0"/>
          </a:p>
        </p:txBody>
      </p:sp>
      <p:sp>
        <p:nvSpPr>
          <p:cNvPr id="3" name="コンテンツ プレースホルダ 2"/>
          <p:cNvSpPr>
            <a:spLocks noGrp="1"/>
          </p:cNvSpPr>
          <p:nvPr>
            <p:ph idx="1"/>
          </p:nvPr>
        </p:nvSpPr>
        <p:spPr/>
        <p:txBody>
          <a:bodyPr>
            <a:normAutofit fontScale="85000" lnSpcReduction="20000"/>
          </a:bodyPr>
          <a:lstStyle/>
          <a:p>
            <a:pPr>
              <a:lnSpc>
                <a:spcPct val="120000"/>
              </a:lnSpc>
            </a:pPr>
            <a:r>
              <a:rPr lang="ja-JP" altLang="en-US" dirty="0"/>
              <a:t>デザインパターンを知らなくても高度なプログラムは作れる．</a:t>
            </a:r>
            <a:endParaRPr lang="en-US" altLang="ja-JP" dirty="0"/>
          </a:p>
          <a:p>
            <a:pPr lvl="1">
              <a:lnSpc>
                <a:spcPct val="120000"/>
              </a:lnSpc>
            </a:pPr>
            <a:r>
              <a:rPr lang="ja-JP" altLang="en-US" dirty="0"/>
              <a:t>しかし，デザインパターンを使ったものと比べたとき，生産性とメンテナンス性は低いものになる．</a:t>
            </a:r>
            <a:endParaRPr lang="en-US" altLang="ja-JP" dirty="0"/>
          </a:p>
          <a:p>
            <a:pPr lvl="1">
              <a:lnSpc>
                <a:spcPct val="120000"/>
              </a:lnSpc>
            </a:pPr>
            <a:r>
              <a:rPr lang="ja-JP" altLang="en-US" dirty="0"/>
              <a:t>同じものを作るとき，コストが少ない方が良い．</a:t>
            </a:r>
            <a:endParaRPr lang="en-US" altLang="ja-JP" dirty="0"/>
          </a:p>
          <a:p>
            <a:pPr lvl="1">
              <a:lnSpc>
                <a:spcPct val="120000"/>
              </a:lnSpc>
            </a:pPr>
            <a:r>
              <a:rPr lang="ja-JP" altLang="en-US" dirty="0"/>
              <a:t>メンテナンスはしやすい方が良い．</a:t>
            </a:r>
            <a:endParaRPr lang="en-US" altLang="ja-JP" dirty="0"/>
          </a:p>
          <a:p>
            <a:pPr lvl="2">
              <a:lnSpc>
                <a:spcPct val="120000"/>
              </a:lnSpc>
            </a:pPr>
            <a:r>
              <a:rPr lang="ja-JP" altLang="en-US" dirty="0"/>
              <a:t>運用・保守工程のコストが下がることに繋がる．</a:t>
            </a:r>
            <a:endParaRPr lang="en-US" altLang="ja-JP"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 5"/>
          <p:cNvSpPr>
            <a:spLocks noGrp="1"/>
          </p:cNvSpPr>
          <p:nvPr>
            <p:ph type="sldNum" sz="quarter" idx="12"/>
          </p:nvPr>
        </p:nvSpPr>
        <p:spPr/>
        <p:txBody>
          <a:bodyPr/>
          <a:lstStyle/>
          <a:p>
            <a:fld id="{1AA0F90A-C14B-4763-A506-BB86F6EA3743}" type="slidenum">
              <a:rPr kumimoji="1" lang="ja-JP" altLang="en-US" smtClean="0"/>
              <a:pPr/>
              <a:t>45</a:t>
            </a:fld>
            <a:endParaRPr kumimoji="1" lang="ja-JP" altLang="en-US"/>
          </a:p>
        </p:txBody>
      </p:sp>
    </p:spTree>
    <p:extLst>
      <p:ext uri="{BB962C8B-B14F-4D97-AF65-F5344CB8AC3E}">
        <p14:creationId xmlns:p14="http://schemas.microsoft.com/office/powerpoint/2010/main" val="331383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5400" dirty="0"/>
              <a:t>デザインパターンの必要性</a:t>
            </a:r>
            <a:r>
              <a:rPr lang="en-US" altLang="ja-JP" sz="5400" dirty="0"/>
              <a:t>(2/2)</a:t>
            </a:r>
            <a:endParaRPr lang="ja-JP" altLang="en-US" sz="5400" dirty="0"/>
          </a:p>
        </p:txBody>
      </p:sp>
      <p:sp>
        <p:nvSpPr>
          <p:cNvPr id="3" name="コンテンツ プレースホルダ 2"/>
          <p:cNvSpPr>
            <a:spLocks noGrp="1"/>
          </p:cNvSpPr>
          <p:nvPr>
            <p:ph idx="1"/>
          </p:nvPr>
        </p:nvSpPr>
        <p:spPr/>
        <p:txBody>
          <a:bodyPr>
            <a:normAutofit fontScale="77500" lnSpcReduction="20000"/>
          </a:bodyPr>
          <a:lstStyle/>
          <a:p>
            <a:pPr>
              <a:lnSpc>
                <a:spcPct val="120000"/>
              </a:lnSpc>
            </a:pPr>
            <a:r>
              <a:rPr lang="ja-JP" altLang="en-US" dirty="0"/>
              <a:t>デザインパターンを知らなくても，デザインパターンを使ったときと同じような処理になる．</a:t>
            </a:r>
            <a:endParaRPr lang="en-US" altLang="ja-JP" dirty="0"/>
          </a:p>
          <a:p>
            <a:pPr lvl="1">
              <a:lnSpc>
                <a:spcPct val="120000"/>
              </a:lnSpc>
            </a:pPr>
            <a:r>
              <a:rPr lang="ja-JP" altLang="en-US" dirty="0"/>
              <a:t>熟練プログラマが編み出してきた定石がデザインパターンである．</a:t>
            </a:r>
            <a:endParaRPr lang="en-US" altLang="ja-JP" dirty="0"/>
          </a:p>
          <a:p>
            <a:pPr lvl="1">
              <a:lnSpc>
                <a:spcPct val="120000"/>
              </a:lnSpc>
            </a:pPr>
            <a:r>
              <a:rPr lang="ja-JP" altLang="en-US" dirty="0"/>
              <a:t>熟練するにつれ，似たような処理にたどり着く．</a:t>
            </a:r>
            <a:endParaRPr lang="en-US" altLang="ja-JP" dirty="0"/>
          </a:p>
          <a:p>
            <a:pPr lvl="1">
              <a:lnSpc>
                <a:spcPct val="120000"/>
              </a:lnSpc>
            </a:pPr>
            <a:r>
              <a:rPr lang="ja-JP" altLang="en-US" dirty="0"/>
              <a:t>しかし，他人と処理内容を共有するとき，名前が付いていなければ，非常に困難になる．</a:t>
            </a:r>
            <a:endParaRPr lang="en-US" altLang="ja-JP" dirty="0"/>
          </a:p>
          <a:p>
            <a:pPr lvl="2">
              <a:lnSpc>
                <a:spcPct val="120000"/>
              </a:lnSpc>
            </a:pPr>
            <a:r>
              <a:rPr lang="ja-JP" altLang="en-US" dirty="0"/>
              <a:t>名前が付いていれば，共有は非常に簡単．</a:t>
            </a:r>
          </a:p>
        </p:txBody>
      </p:sp>
      <p:sp>
        <p:nvSpPr>
          <p:cNvPr id="6" name="スライド番号プレースホルダ 5"/>
          <p:cNvSpPr>
            <a:spLocks noGrp="1"/>
          </p:cNvSpPr>
          <p:nvPr>
            <p:ph type="sldNum" sz="quarter" idx="12"/>
          </p:nvPr>
        </p:nvSpPr>
        <p:spPr/>
        <p:txBody>
          <a:bodyPr/>
          <a:lstStyle/>
          <a:p>
            <a:fld id="{1AA0F90A-C14B-4763-A506-BB86F6EA3743}" type="slidenum">
              <a:rPr kumimoji="1" lang="ja-JP" altLang="en-US" smtClean="0"/>
              <a:pPr/>
              <a:t>46</a:t>
            </a:fld>
            <a:endParaRPr kumimoji="1" lang="ja-JP" altLang="en-US"/>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Tree>
    <p:extLst>
      <p:ext uri="{BB962C8B-B14F-4D97-AF65-F5344CB8AC3E}">
        <p14:creationId xmlns:p14="http://schemas.microsoft.com/office/powerpoint/2010/main" val="145472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参考文献</a:t>
            </a:r>
          </a:p>
        </p:txBody>
      </p:sp>
      <p:sp>
        <p:nvSpPr>
          <p:cNvPr id="3" name="コンテンツ プレースホルダ 2"/>
          <p:cNvSpPr>
            <a:spLocks noGrp="1"/>
          </p:cNvSpPr>
          <p:nvPr>
            <p:ph idx="1"/>
          </p:nvPr>
        </p:nvSpPr>
        <p:spPr>
          <a:xfrm>
            <a:off x="838200" y="1825625"/>
            <a:ext cx="9396419" cy="4351338"/>
          </a:xfrm>
        </p:spPr>
        <p:txBody>
          <a:bodyPr>
            <a:normAutofit fontScale="62500" lnSpcReduction="20000"/>
          </a:bodyPr>
          <a:lstStyle/>
          <a:p>
            <a:pPr>
              <a:lnSpc>
                <a:spcPct val="120000"/>
              </a:lnSpc>
            </a:pPr>
            <a:r>
              <a:rPr lang="ja-JP" altLang="en-US" dirty="0"/>
              <a:t>エリック ガンマ</a:t>
            </a:r>
            <a:r>
              <a:rPr lang="en-US" altLang="ja-JP" dirty="0"/>
              <a:t>, </a:t>
            </a:r>
            <a:r>
              <a:rPr lang="ja-JP" altLang="en-US" dirty="0"/>
              <a:t>ラルフ ジョンソン</a:t>
            </a:r>
            <a:r>
              <a:rPr lang="en-US" altLang="ja-JP" dirty="0"/>
              <a:t>, </a:t>
            </a:r>
            <a:r>
              <a:rPr lang="ja-JP" altLang="en-US" dirty="0"/>
              <a:t>リチャード ヘルム</a:t>
            </a:r>
            <a:r>
              <a:rPr lang="en-US" altLang="ja-JP" dirty="0"/>
              <a:t>, </a:t>
            </a:r>
            <a:r>
              <a:rPr lang="ja-JP" altLang="en-US" dirty="0"/>
              <a:t>ジョン ブリシディース</a:t>
            </a:r>
            <a:r>
              <a:rPr lang="en-US" altLang="ja-JP" dirty="0"/>
              <a:t>, </a:t>
            </a:r>
            <a:r>
              <a:rPr lang="ja-JP" altLang="en-US" i="1" dirty="0"/>
              <a:t>オブジェクト指向における再利用のためのデザインパターン</a:t>
            </a:r>
            <a:r>
              <a:rPr lang="en-US" altLang="ja-JP" dirty="0"/>
              <a:t>,</a:t>
            </a:r>
            <a:r>
              <a:rPr lang="ja-JP" altLang="en-US" dirty="0"/>
              <a:t>ソフトバンククリエイティブ</a:t>
            </a:r>
            <a:r>
              <a:rPr lang="en-US" altLang="ja-JP" dirty="0"/>
              <a:t>, 1999, ISBN978-4797311129.</a:t>
            </a:r>
          </a:p>
          <a:p>
            <a:pPr>
              <a:lnSpc>
                <a:spcPct val="120000"/>
              </a:lnSpc>
            </a:pPr>
            <a:r>
              <a:rPr lang="ja-JP" altLang="en-US" dirty="0"/>
              <a:t>結城 浩</a:t>
            </a:r>
            <a:r>
              <a:rPr lang="en-US" altLang="ja-JP" dirty="0"/>
              <a:t>, </a:t>
            </a:r>
            <a:r>
              <a:rPr lang="en-US" altLang="ja-JP" i="1" dirty="0"/>
              <a:t>Java</a:t>
            </a:r>
            <a:r>
              <a:rPr lang="ja-JP" altLang="en-US" i="1" dirty="0"/>
              <a:t>言語で学ぶ</a:t>
            </a:r>
            <a:r>
              <a:rPr lang="ja-JP" altLang="en-US" i="1"/>
              <a:t>デザインパターン入門第</a:t>
            </a:r>
            <a:r>
              <a:rPr lang="en-US" altLang="ja-JP" i="1" dirty="0"/>
              <a:t>3</a:t>
            </a:r>
            <a:r>
              <a:rPr lang="ja-JP" altLang="en-US" i="1"/>
              <a:t>版</a:t>
            </a:r>
            <a:r>
              <a:rPr lang="ja-JP" altLang="en-US"/>
              <a:t> </a:t>
            </a:r>
            <a:r>
              <a:rPr lang="en-US" altLang="ja-JP" dirty="0"/>
              <a:t>,</a:t>
            </a:r>
            <a:r>
              <a:rPr lang="ja-JP" altLang="en-US" dirty="0"/>
              <a:t>ソフトバンククリエイティブ</a:t>
            </a:r>
            <a:r>
              <a:rPr lang="en-US" altLang="ja-JP" dirty="0"/>
              <a:t>, ISBN978-4815609801.</a:t>
            </a:r>
          </a:p>
          <a:p>
            <a:pPr>
              <a:lnSpc>
                <a:spcPct val="120000"/>
              </a:lnSpc>
            </a:pPr>
            <a:r>
              <a:rPr lang="ja-JP" altLang="en-US" dirty="0"/>
              <a:t>結城</a:t>
            </a:r>
            <a:r>
              <a:rPr lang="en-US" altLang="ja-JP" dirty="0"/>
              <a:t> </a:t>
            </a:r>
            <a:r>
              <a:rPr lang="ja-JP" altLang="en-US" dirty="0"/>
              <a:t>浩，</a:t>
            </a:r>
            <a:r>
              <a:rPr lang="ja-JP" altLang="en-US" i="1" dirty="0"/>
              <a:t>デザインパターン紹介　</a:t>
            </a:r>
            <a:r>
              <a:rPr lang="en-US" altLang="ja-JP" i="1" dirty="0" err="1"/>
              <a:t>GoF</a:t>
            </a:r>
            <a:r>
              <a:rPr lang="ja-JP" altLang="en-US" i="1" dirty="0"/>
              <a:t>以外のパターンを</a:t>
            </a:r>
            <a:r>
              <a:rPr lang="ja-JP" altLang="en-US" i="1"/>
              <a:t>紹介します．</a:t>
            </a:r>
            <a:r>
              <a:rPr lang="en-US" altLang="ja-JP" dirty="0">
                <a:hlinkClick r:id="rId2"/>
              </a:rPr>
              <a:t>http://www.hyuki.com/dp/dpinfo.html</a:t>
            </a:r>
            <a:endParaRPr lang="en-US" altLang="ja-JP" dirty="0"/>
          </a:p>
          <a:p>
            <a:pPr>
              <a:lnSpc>
                <a:spcPct val="120000"/>
              </a:lnSpc>
            </a:pPr>
            <a:endParaRPr kumimoji="1" lang="ja-JP" altLang="en-US"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 5"/>
          <p:cNvSpPr>
            <a:spLocks noGrp="1"/>
          </p:cNvSpPr>
          <p:nvPr>
            <p:ph type="sldNum" sz="quarter" idx="12"/>
          </p:nvPr>
        </p:nvSpPr>
        <p:spPr/>
        <p:txBody>
          <a:bodyPr/>
          <a:lstStyle/>
          <a:p>
            <a:fld id="{1AA0F90A-C14B-4763-A506-BB86F6EA3743}" type="slidenum">
              <a:rPr kumimoji="1" lang="ja-JP" altLang="en-US" smtClean="0"/>
              <a:pPr/>
              <a:t>47</a:t>
            </a:fld>
            <a:endParaRPr kumimoji="1" lang="ja-JP" altLang="en-US"/>
          </a:p>
        </p:txBody>
      </p:sp>
      <p:pic>
        <p:nvPicPr>
          <p:cNvPr id="1026"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13750" r="90000"/>
                    </a14:imgEffect>
                  </a14:imgLayer>
                </a14:imgProps>
              </a:ext>
            </a:extLst>
          </a:blip>
          <a:srcRect/>
          <a:stretch>
            <a:fillRect/>
          </a:stretch>
        </p:blipFill>
        <p:spPr bwMode="auto">
          <a:xfrm>
            <a:off x="9982200" y="1825625"/>
            <a:ext cx="1950000" cy="1800000"/>
          </a:xfrm>
          <a:prstGeom prst="rect">
            <a:avLst/>
          </a:prstGeom>
          <a:noFill/>
          <a:ln w="9525">
            <a:noFill/>
            <a:miter lim="800000"/>
            <a:headEnd/>
            <a:tailEnd/>
          </a:ln>
        </p:spPr>
      </p:pic>
      <p:pic>
        <p:nvPicPr>
          <p:cNvPr id="7" name="Picture 2">
            <a:extLst>
              <a:ext uri="{FF2B5EF4-FFF2-40B4-BE49-F238E27FC236}">
                <a16:creationId xmlns:a16="http://schemas.microsoft.com/office/drawing/2014/main" id="{AA26A63D-E722-22F0-F71D-955CD51EE6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908" y="4376963"/>
            <a:ext cx="1414583"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634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本日</a:t>
            </a:r>
            <a:r>
              <a:rPr kumimoji="1" lang="ja-JP" altLang="en-US" dirty="0"/>
              <a:t>の内容</a:t>
            </a:r>
          </a:p>
        </p:txBody>
      </p:sp>
      <p:sp>
        <p:nvSpPr>
          <p:cNvPr id="3" name="コンテンツ プレースホルダー 2"/>
          <p:cNvSpPr>
            <a:spLocks noGrp="1"/>
          </p:cNvSpPr>
          <p:nvPr>
            <p:ph idx="1"/>
          </p:nvPr>
        </p:nvSpPr>
        <p:spPr>
          <a:xfrm>
            <a:off x="838200" y="1825625"/>
            <a:ext cx="10776858" cy="4351338"/>
          </a:xfrm>
        </p:spPr>
        <p:txBody>
          <a:bodyPr>
            <a:normAutofit fontScale="92500" lnSpcReduction="20000"/>
          </a:bodyPr>
          <a:lstStyle/>
          <a:p>
            <a:pPr>
              <a:lnSpc>
                <a:spcPct val="120000"/>
              </a:lnSpc>
            </a:pPr>
            <a:r>
              <a:rPr kumimoji="1" lang="ja-JP" altLang="en-US"/>
              <a:t>前回の復習</a:t>
            </a:r>
            <a:endParaRPr kumimoji="1" lang="en-US" altLang="ja-JP" dirty="0"/>
          </a:p>
          <a:p>
            <a:pPr>
              <a:lnSpc>
                <a:spcPct val="120000"/>
              </a:lnSpc>
            </a:pPr>
            <a:r>
              <a:rPr kumimoji="1" lang="ja-JP" altLang="en-US"/>
              <a:t>デザインパターン</a:t>
            </a:r>
            <a:endParaRPr kumimoji="1" lang="en-US" altLang="ja-JP" dirty="0"/>
          </a:p>
          <a:p>
            <a:pPr lvl="1">
              <a:lnSpc>
                <a:spcPct val="120000"/>
              </a:lnSpc>
            </a:pPr>
            <a:r>
              <a:rPr kumimoji="1" lang="ja-JP" altLang="en-US"/>
              <a:t>デザインパターンとは</a:t>
            </a:r>
            <a:endParaRPr kumimoji="1" lang="en-US" altLang="ja-JP" dirty="0"/>
          </a:p>
          <a:p>
            <a:pPr lvl="1">
              <a:lnSpc>
                <a:spcPct val="120000"/>
              </a:lnSpc>
            </a:pPr>
            <a:r>
              <a:rPr lang="en-US" altLang="ja-JP" dirty="0" err="1"/>
              <a:t>GoF</a:t>
            </a:r>
            <a:r>
              <a:rPr lang="en-US" altLang="ja-JP" dirty="0"/>
              <a:t> (Gang of Four)</a:t>
            </a:r>
            <a:r>
              <a:rPr lang="ja-JP" altLang="en-US"/>
              <a:t>の</a:t>
            </a:r>
            <a:r>
              <a:rPr lang="en-US" altLang="ja-JP" dirty="0"/>
              <a:t>23</a:t>
            </a:r>
            <a:r>
              <a:rPr lang="ja-JP" altLang="en-US"/>
              <a:t>のデザインパターン</a:t>
            </a:r>
            <a:endParaRPr lang="en-US" altLang="ja-JP" dirty="0"/>
          </a:p>
          <a:p>
            <a:pPr lvl="1">
              <a:lnSpc>
                <a:spcPct val="120000"/>
              </a:lnSpc>
            </a:pPr>
            <a:r>
              <a:rPr kumimoji="1" lang="ja-JP" altLang="en-US"/>
              <a:t>その他のデザインパターン</a:t>
            </a:r>
            <a:endParaRPr kumimoji="1" lang="en-US" altLang="ja-JP" dirty="0"/>
          </a:p>
          <a:p>
            <a:pPr>
              <a:lnSpc>
                <a:spcPct val="120000"/>
              </a:lnSpc>
            </a:pPr>
            <a:r>
              <a:rPr lang="ja-JP" altLang="en-US"/>
              <a:t>これまでのまとめ</a:t>
            </a:r>
            <a:endParaRPr kumimoji="1" lang="ja-JP" altLang="en-US"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48</a:t>
            </a:fld>
            <a:endParaRPr lang="en-US" dirty="0"/>
          </a:p>
        </p:txBody>
      </p:sp>
      <p:sp>
        <p:nvSpPr>
          <p:cNvPr id="7" name="正方形/長方形 6">
            <a:extLst>
              <a:ext uri="{FF2B5EF4-FFF2-40B4-BE49-F238E27FC236}">
                <a16:creationId xmlns:a16="http://schemas.microsoft.com/office/drawing/2014/main" id="{4E51B83D-DB51-D71D-8B61-83230F39D5A4}"/>
              </a:ext>
            </a:extLst>
          </p:cNvPr>
          <p:cNvSpPr/>
          <p:nvPr/>
        </p:nvSpPr>
        <p:spPr>
          <a:xfrm>
            <a:off x="576942" y="1825625"/>
            <a:ext cx="11038116" cy="336580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2852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82271-53B2-7023-1CBC-0D9FAFBE55D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A536F7E-BEE3-2CF5-370D-81A2EA58ED68}"/>
              </a:ext>
            </a:extLst>
          </p:cNvPr>
          <p:cNvSpPr>
            <a:spLocks noGrp="1"/>
          </p:cNvSpPr>
          <p:nvPr>
            <p:ph type="ctrTitle"/>
          </p:nvPr>
        </p:nvSpPr>
        <p:spPr/>
        <p:txBody>
          <a:bodyPr>
            <a:normAutofit/>
          </a:bodyPr>
          <a:lstStyle/>
          <a:p>
            <a:r>
              <a:rPr lang="ja-JP" altLang="en-US" sz="3600"/>
              <a:t>岡山大学　</a:t>
            </a:r>
            <a:r>
              <a:rPr lang="ja-JP" altLang="en-US" sz="3600" cap="none"/>
              <a:t>ソフトウェア設計</a:t>
            </a:r>
            <a:br>
              <a:rPr lang="en-US" altLang="ja-JP" cap="none" dirty="0"/>
            </a:br>
            <a:r>
              <a:rPr lang="ja-JP" altLang="en-US" cap="none"/>
              <a:t>オブジェクト指向と</a:t>
            </a:r>
            <a:r>
              <a:rPr lang="en-US" altLang="ja-JP" cap="none" dirty="0"/>
              <a:t>UML</a:t>
            </a:r>
            <a:r>
              <a:rPr lang="ja-JP" altLang="en-US" cap="none"/>
              <a:t>（</a:t>
            </a:r>
            <a:r>
              <a:rPr lang="en-US" altLang="ja-JP" cap="none" dirty="0"/>
              <a:t>1/2</a:t>
            </a:r>
            <a:r>
              <a:rPr lang="ja-JP" altLang="en-US" cap="none"/>
              <a:t>）</a:t>
            </a:r>
            <a:endParaRPr kumimoji="1" lang="ja-JP" altLang="en-US" cap="none" dirty="0"/>
          </a:p>
        </p:txBody>
      </p:sp>
      <p:sp>
        <p:nvSpPr>
          <p:cNvPr id="3" name="サブタイトル 2">
            <a:extLst>
              <a:ext uri="{FF2B5EF4-FFF2-40B4-BE49-F238E27FC236}">
                <a16:creationId xmlns:a16="http://schemas.microsoft.com/office/drawing/2014/main" id="{85883BE2-DA0F-3B7D-1C86-2D019E008310}"/>
              </a:ext>
            </a:extLst>
          </p:cNvPr>
          <p:cNvSpPr>
            <a:spLocks noGrp="1"/>
          </p:cNvSpPr>
          <p:nvPr>
            <p:ph type="subTitle" idx="1"/>
          </p:nvPr>
        </p:nvSpPr>
        <p:spPr/>
        <p:txBody>
          <a:bodyPr>
            <a:normAutofit/>
          </a:bodyPr>
          <a:lstStyle/>
          <a:p>
            <a:r>
              <a:rPr lang="ja-JP" altLang="en-US" cap="none" dirty="0"/>
              <a:t>京都産業</a:t>
            </a:r>
            <a:r>
              <a:rPr lang="ja-JP" altLang="en-US" cap="none"/>
              <a:t>大学　教授　</a:t>
            </a:r>
            <a:r>
              <a:rPr lang="ja-JP" altLang="en-US" cap="none" dirty="0"/>
              <a:t>玉田</a:t>
            </a:r>
            <a:r>
              <a:rPr lang="ja-JP" altLang="en-US" cap="none"/>
              <a:t>春昭</a:t>
            </a:r>
            <a:endParaRPr lang="en-US" altLang="ja-JP" cap="none" dirty="0"/>
          </a:p>
        </p:txBody>
      </p:sp>
      <p:sp>
        <p:nvSpPr>
          <p:cNvPr id="11" name="日付プレースホルダー 3">
            <a:extLst>
              <a:ext uri="{FF2B5EF4-FFF2-40B4-BE49-F238E27FC236}">
                <a16:creationId xmlns:a16="http://schemas.microsoft.com/office/drawing/2014/main" id="{26FC706A-35F8-B687-31FC-66AAC3E2C12C}"/>
              </a:ext>
            </a:extLst>
          </p:cNvPr>
          <p:cNvSpPr>
            <a:spLocks noGrp="1"/>
          </p:cNvSpPr>
          <p:nvPr>
            <p:ph type="dt" sz="half" idx="10"/>
          </p:nvPr>
        </p:nvSpPr>
        <p:spPr/>
        <p:txBody>
          <a:bodyPr/>
          <a:lstStyle/>
          <a:p>
            <a:r>
              <a:rPr lang="en-US" altLang="ja-JP" dirty="0"/>
              <a:t>2024-10-15</a:t>
            </a:r>
            <a:endParaRPr lang="en-US" dirty="0"/>
          </a:p>
        </p:txBody>
      </p:sp>
      <p:sp>
        <p:nvSpPr>
          <p:cNvPr id="6" name="フッター プレースホルダー 5">
            <a:extLst>
              <a:ext uri="{FF2B5EF4-FFF2-40B4-BE49-F238E27FC236}">
                <a16:creationId xmlns:a16="http://schemas.microsoft.com/office/drawing/2014/main" id="{7D2010F1-F3B8-8F6F-7F97-9E169AE7CE48}"/>
              </a:ext>
            </a:extLst>
          </p:cNvPr>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a:extLst>
              <a:ext uri="{FF2B5EF4-FFF2-40B4-BE49-F238E27FC236}">
                <a16:creationId xmlns:a16="http://schemas.microsoft.com/office/drawing/2014/main" id="{38D8C618-429E-02F2-9C75-725D4E51884F}"/>
              </a:ext>
            </a:extLst>
          </p:cNvPr>
          <p:cNvSpPr>
            <a:spLocks noGrp="1"/>
          </p:cNvSpPr>
          <p:nvPr>
            <p:ph type="sldNum" sz="quarter" idx="12"/>
          </p:nvPr>
        </p:nvSpPr>
        <p:spPr/>
        <p:txBody>
          <a:bodyPr/>
          <a:lstStyle/>
          <a:p>
            <a:fld id="{6D22F896-40B5-4ADD-8801-0D06FADFA095}" type="slidenum">
              <a:rPr lang="en-US" smtClean="0"/>
              <a:t>49</a:t>
            </a:fld>
            <a:endParaRPr lang="en-US" dirty="0"/>
          </a:p>
        </p:txBody>
      </p:sp>
      <p:grpSp>
        <p:nvGrpSpPr>
          <p:cNvPr id="8" name="グループ化 7">
            <a:extLst>
              <a:ext uri="{FF2B5EF4-FFF2-40B4-BE49-F238E27FC236}">
                <a16:creationId xmlns:a16="http://schemas.microsoft.com/office/drawing/2014/main" id="{0E22A853-A079-2300-C921-5967B02EC58F}"/>
              </a:ext>
            </a:extLst>
          </p:cNvPr>
          <p:cNvGrpSpPr/>
          <p:nvPr/>
        </p:nvGrpSpPr>
        <p:grpSpPr>
          <a:xfrm>
            <a:off x="3218028" y="6861645"/>
            <a:ext cx="6858604" cy="1938024"/>
            <a:chOff x="3218028" y="6861645"/>
            <a:chExt cx="6858604" cy="1938024"/>
          </a:xfrm>
        </p:grpSpPr>
        <p:grpSp>
          <p:nvGrpSpPr>
            <p:cNvPr id="32" name="グループ化 31">
              <a:extLst>
                <a:ext uri="{FF2B5EF4-FFF2-40B4-BE49-F238E27FC236}">
                  <a16:creationId xmlns:a16="http://schemas.microsoft.com/office/drawing/2014/main" id="{9FF3E05A-19C5-51CC-538E-F11B15692587}"/>
                </a:ext>
              </a:extLst>
            </p:cNvPr>
            <p:cNvGrpSpPr/>
            <p:nvPr/>
          </p:nvGrpSpPr>
          <p:grpSpPr>
            <a:xfrm>
              <a:off x="3218028" y="6861645"/>
              <a:ext cx="6858604" cy="1938024"/>
              <a:chOff x="2408356" y="4265490"/>
              <a:chExt cx="6858604" cy="1938024"/>
            </a:xfrm>
          </p:grpSpPr>
          <p:grpSp>
            <p:nvGrpSpPr>
              <p:cNvPr id="29" name="グループ化 28">
                <a:extLst>
                  <a:ext uri="{FF2B5EF4-FFF2-40B4-BE49-F238E27FC236}">
                    <a16:creationId xmlns:a16="http://schemas.microsoft.com/office/drawing/2014/main" id="{ED0B8223-47DC-4294-475F-1043C28DA1C9}"/>
                  </a:ext>
                </a:extLst>
              </p:cNvPr>
              <p:cNvGrpSpPr/>
              <p:nvPr/>
            </p:nvGrpSpPr>
            <p:grpSpPr>
              <a:xfrm>
                <a:off x="6967296" y="4265490"/>
                <a:ext cx="2299664" cy="646331"/>
                <a:chOff x="6967296" y="4265490"/>
                <a:chExt cx="2299664" cy="646331"/>
              </a:xfrm>
            </p:grpSpPr>
            <p:pic>
              <p:nvPicPr>
                <p:cNvPr id="12" name="グラフィックス 11">
                  <a:extLst>
                    <a:ext uri="{FF2B5EF4-FFF2-40B4-BE49-F238E27FC236}">
                      <a16:creationId xmlns:a16="http://schemas.microsoft.com/office/drawing/2014/main" id="{B44D0858-DFAD-F034-071A-25CA5F7B98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7296" y="4318655"/>
                  <a:ext cx="540000" cy="540000"/>
                </a:xfrm>
                <a:prstGeom prst="rect">
                  <a:avLst/>
                </a:prstGeom>
              </p:spPr>
            </p:pic>
            <p:sp>
              <p:nvSpPr>
                <p:cNvPr id="15" name="テキスト ボックス 14">
                  <a:extLst>
                    <a:ext uri="{FF2B5EF4-FFF2-40B4-BE49-F238E27FC236}">
                      <a16:creationId xmlns:a16="http://schemas.microsoft.com/office/drawing/2014/main" id="{17D4CFC1-CCBE-5EF0-E907-EBCF7BF81399}"/>
                    </a:ext>
                  </a:extLst>
                </p:cNvPr>
                <p:cNvSpPr txBox="1"/>
                <p:nvPr/>
              </p:nvSpPr>
              <p:spPr>
                <a:xfrm>
                  <a:off x="7562647" y="4265490"/>
                  <a:ext cx="1704313" cy="646331"/>
                </a:xfrm>
                <a:prstGeom prst="rect">
                  <a:avLst/>
                </a:prstGeom>
                <a:noFill/>
              </p:spPr>
              <p:txBody>
                <a:bodyPr wrap="none" rtlCol="0">
                  <a:spAutoFit/>
                </a:bodyPr>
                <a:lstStyle/>
                <a:p>
                  <a:r>
                    <a:rPr kumimoji="1" lang="en-US" altLang="ja-JP" sz="3600" dirty="0" err="1">
                      <a:latin typeface="Consolas" panose="020B0609020204030204" pitchFamily="49" charset="0"/>
                      <a:cs typeface="Consolas" panose="020B0609020204030204" pitchFamily="49" charset="0"/>
                    </a:rPr>
                    <a:t>tamada</a:t>
                  </a:r>
                  <a:endParaRPr kumimoji="1" lang="ja-JP" altLang="en-US" sz="3600">
                    <a:latin typeface="Consolas" panose="020B0609020204030204" pitchFamily="49" charset="0"/>
                    <a:cs typeface="Consolas" panose="020B0609020204030204" pitchFamily="49" charset="0"/>
                  </a:endParaRPr>
                </a:p>
              </p:txBody>
            </p:sp>
          </p:grpSp>
          <p:sp>
            <p:nvSpPr>
              <p:cNvPr id="16" name="テキスト ボックス 15">
                <a:extLst>
                  <a:ext uri="{FF2B5EF4-FFF2-40B4-BE49-F238E27FC236}">
                    <a16:creationId xmlns:a16="http://schemas.microsoft.com/office/drawing/2014/main" id="{BC7A0F89-9251-921A-2058-6EC069D7D767}"/>
                  </a:ext>
                </a:extLst>
              </p:cNvPr>
              <p:cNvSpPr txBox="1"/>
              <p:nvPr/>
            </p:nvSpPr>
            <p:spPr>
              <a:xfrm>
                <a:off x="3003707" y="4265490"/>
                <a:ext cx="1704313" cy="646331"/>
              </a:xfrm>
              <a:prstGeom prst="rect">
                <a:avLst/>
              </a:prstGeom>
              <a:noFill/>
            </p:spPr>
            <p:txBody>
              <a:bodyPr wrap="none" rtlCol="0">
                <a:spAutoFit/>
              </a:bodyPr>
              <a:lstStyle/>
              <a:p>
                <a:r>
                  <a:rPr kumimoji="1" lang="en-US" altLang="ja-JP" sz="3600" dirty="0">
                    <a:latin typeface="Consolas" panose="020B0609020204030204" pitchFamily="49" charset="0"/>
                    <a:cs typeface="Consolas" panose="020B0609020204030204" pitchFamily="49" charset="0"/>
                  </a:rPr>
                  <a:t>@tama5</a:t>
                </a:r>
                <a:endParaRPr kumimoji="1" lang="ja-JP" altLang="en-US" sz="3600">
                  <a:latin typeface="Consolas" panose="020B0609020204030204" pitchFamily="49" charset="0"/>
                  <a:cs typeface="Consolas" panose="020B0609020204030204" pitchFamily="49" charset="0"/>
                </a:endParaRPr>
              </a:p>
            </p:txBody>
          </p:sp>
          <p:grpSp>
            <p:nvGrpSpPr>
              <p:cNvPr id="30" name="グループ化 29">
                <a:extLst>
                  <a:ext uri="{FF2B5EF4-FFF2-40B4-BE49-F238E27FC236}">
                    <a16:creationId xmlns:a16="http://schemas.microsoft.com/office/drawing/2014/main" id="{FBE3F1E0-369F-A1B4-A51F-629D88146D2A}"/>
                  </a:ext>
                </a:extLst>
              </p:cNvPr>
              <p:cNvGrpSpPr/>
              <p:nvPr/>
            </p:nvGrpSpPr>
            <p:grpSpPr>
              <a:xfrm>
                <a:off x="2408356" y="4911336"/>
                <a:ext cx="6858604" cy="646331"/>
                <a:chOff x="2408356" y="4988705"/>
                <a:chExt cx="6858604" cy="646331"/>
              </a:xfrm>
            </p:grpSpPr>
            <p:pic>
              <p:nvPicPr>
                <p:cNvPr id="10" name="グラフィックス 9">
                  <a:extLst>
                    <a:ext uri="{FF2B5EF4-FFF2-40B4-BE49-F238E27FC236}">
                      <a16:creationId xmlns:a16="http://schemas.microsoft.com/office/drawing/2014/main" id="{3DF7C6CE-0368-7387-41D1-B87881E70D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08356" y="5041870"/>
                  <a:ext cx="540000" cy="540000"/>
                </a:xfrm>
                <a:prstGeom prst="rect">
                  <a:avLst/>
                </a:prstGeom>
              </p:spPr>
            </p:pic>
            <p:sp>
              <p:nvSpPr>
                <p:cNvPr id="18" name="テキスト ボックス 17">
                  <a:extLst>
                    <a:ext uri="{FF2B5EF4-FFF2-40B4-BE49-F238E27FC236}">
                      <a16:creationId xmlns:a16="http://schemas.microsoft.com/office/drawing/2014/main" id="{99492237-ADD2-B010-14BA-24E54F7703B2}"/>
                    </a:ext>
                  </a:extLst>
                </p:cNvPr>
                <p:cNvSpPr txBox="1"/>
                <p:nvPr/>
              </p:nvSpPr>
              <p:spPr>
                <a:xfrm>
                  <a:off x="3003707" y="4988705"/>
                  <a:ext cx="6263253" cy="646331"/>
                </a:xfrm>
                <a:prstGeom prst="rect">
                  <a:avLst/>
                </a:prstGeom>
                <a:noFill/>
              </p:spPr>
              <p:txBody>
                <a:bodyPr wrap="none" rtlCol="0">
                  <a:spAutoFit/>
                </a:bodyPr>
                <a:lstStyle/>
                <a:p>
                  <a:r>
                    <a:rPr kumimoji="1" lang="en-US" altLang="ja-JP" sz="3600" dirty="0" err="1">
                      <a:latin typeface="Consolas" panose="020B0609020204030204" pitchFamily="49" charset="0"/>
                      <a:cs typeface="Consolas" panose="020B0609020204030204" pitchFamily="49" charset="0"/>
                    </a:rPr>
                    <a:t>tamada@cc.kyoto-su.ac.jp</a:t>
                  </a:r>
                  <a:endParaRPr kumimoji="1" lang="ja-JP" altLang="en-US" sz="3600">
                    <a:latin typeface="Consolas" panose="020B0609020204030204" pitchFamily="49" charset="0"/>
                    <a:cs typeface="Consolas" panose="020B0609020204030204" pitchFamily="49" charset="0"/>
                  </a:endParaRPr>
                </a:p>
              </p:txBody>
            </p:sp>
          </p:grpSp>
          <p:grpSp>
            <p:nvGrpSpPr>
              <p:cNvPr id="31" name="グループ化 30">
                <a:extLst>
                  <a:ext uri="{FF2B5EF4-FFF2-40B4-BE49-F238E27FC236}">
                    <a16:creationId xmlns:a16="http://schemas.microsoft.com/office/drawing/2014/main" id="{15F4EF1E-10D1-3F14-AD94-8650158A0A16}"/>
                  </a:ext>
                </a:extLst>
              </p:cNvPr>
              <p:cNvGrpSpPr/>
              <p:nvPr/>
            </p:nvGrpSpPr>
            <p:grpSpPr>
              <a:xfrm>
                <a:off x="2408356" y="5557183"/>
                <a:ext cx="6858603" cy="646331"/>
                <a:chOff x="2408356" y="5758888"/>
                <a:chExt cx="6858603" cy="646331"/>
              </a:xfrm>
            </p:grpSpPr>
            <p:pic>
              <p:nvPicPr>
                <p:cNvPr id="23" name="グラフィックス 22">
                  <a:extLst>
                    <a:ext uri="{FF2B5EF4-FFF2-40B4-BE49-F238E27FC236}">
                      <a16:creationId xmlns:a16="http://schemas.microsoft.com/office/drawing/2014/main" id="{0A7D6121-A5CA-4678-BEEC-4491297951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8356" y="5812054"/>
                  <a:ext cx="540000" cy="540000"/>
                </a:xfrm>
                <a:prstGeom prst="rect">
                  <a:avLst/>
                </a:prstGeom>
              </p:spPr>
            </p:pic>
            <p:sp>
              <p:nvSpPr>
                <p:cNvPr id="24" name="テキスト ボックス 23">
                  <a:extLst>
                    <a:ext uri="{FF2B5EF4-FFF2-40B4-BE49-F238E27FC236}">
                      <a16:creationId xmlns:a16="http://schemas.microsoft.com/office/drawing/2014/main" id="{051EB548-B0FE-F9C0-92C5-8103A812C461}"/>
                    </a:ext>
                  </a:extLst>
                </p:cNvPr>
                <p:cNvSpPr txBox="1"/>
                <p:nvPr/>
              </p:nvSpPr>
              <p:spPr>
                <a:xfrm>
                  <a:off x="3003706" y="5758888"/>
                  <a:ext cx="6263253" cy="646331"/>
                </a:xfrm>
                <a:prstGeom prst="rect">
                  <a:avLst/>
                </a:prstGeom>
                <a:noFill/>
              </p:spPr>
              <p:txBody>
                <a:bodyPr wrap="none" rtlCol="0">
                  <a:spAutoFit/>
                </a:bodyPr>
                <a:lstStyle/>
                <a:p>
                  <a:r>
                    <a:rPr kumimoji="1" lang="en-US" altLang="ja-JP" sz="3600" dirty="0">
                      <a:latin typeface="Consolas" panose="020B0609020204030204" pitchFamily="49" charset="0"/>
                      <a:cs typeface="Consolas" panose="020B0609020204030204" pitchFamily="49" charset="0"/>
                    </a:rPr>
                    <a:t>https://</a:t>
                  </a:r>
                  <a:r>
                    <a:rPr kumimoji="1" lang="en-US" altLang="ja-JP" sz="3600" dirty="0" err="1">
                      <a:latin typeface="Consolas" panose="020B0609020204030204" pitchFamily="49" charset="0"/>
                      <a:cs typeface="Consolas" panose="020B0609020204030204" pitchFamily="49" charset="0"/>
                    </a:rPr>
                    <a:t>tamada.github.io</a:t>
                  </a:r>
                  <a:endParaRPr kumimoji="1" lang="ja-JP" altLang="en-US" sz="3600">
                    <a:latin typeface="Consolas" panose="020B0609020204030204" pitchFamily="49" charset="0"/>
                    <a:cs typeface="Consolas" panose="020B0609020204030204" pitchFamily="49" charset="0"/>
                  </a:endParaRPr>
                </a:p>
              </p:txBody>
            </p:sp>
          </p:grpSp>
        </p:grpSp>
        <p:pic>
          <p:nvPicPr>
            <p:cNvPr id="7" name="グラフィックス 6">
              <a:extLst>
                <a:ext uri="{FF2B5EF4-FFF2-40B4-BE49-F238E27FC236}">
                  <a16:creationId xmlns:a16="http://schemas.microsoft.com/office/drawing/2014/main" id="{BFFE748D-ECAB-8A1A-F5E0-B60378579D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18028" y="6914810"/>
              <a:ext cx="540000" cy="540000"/>
            </a:xfrm>
            <a:prstGeom prst="rect">
              <a:avLst/>
            </a:prstGeom>
          </p:spPr>
        </p:pic>
      </p:grpSp>
      <p:pic>
        <p:nvPicPr>
          <p:cNvPr id="9" name="グラフィックス 8">
            <a:extLst>
              <a:ext uri="{FF2B5EF4-FFF2-40B4-BE49-F238E27FC236}">
                <a16:creationId xmlns:a16="http://schemas.microsoft.com/office/drawing/2014/main" id="{72E53F54-9E92-43A8-8717-FD25869E0BD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45588" y="4536399"/>
            <a:ext cx="4471380" cy="1436653"/>
          </a:xfrm>
          <a:prstGeom prst="rect">
            <a:avLst/>
          </a:prstGeom>
        </p:spPr>
      </p:pic>
      <p:pic>
        <p:nvPicPr>
          <p:cNvPr id="4" name="図 3">
            <a:extLst>
              <a:ext uri="{FF2B5EF4-FFF2-40B4-BE49-F238E27FC236}">
                <a16:creationId xmlns:a16="http://schemas.microsoft.com/office/drawing/2014/main" id="{72D5ECEF-5E87-5626-9860-747731AE0053}"/>
              </a:ext>
            </a:extLst>
          </p:cNvPr>
          <p:cNvPicPr>
            <a:picLocks noChangeAspect="1"/>
          </p:cNvPicPr>
          <p:nvPr/>
        </p:nvPicPr>
        <p:blipFill>
          <a:blip r:embed="rId13"/>
          <a:stretch>
            <a:fillRect/>
          </a:stretch>
        </p:blipFill>
        <p:spPr>
          <a:xfrm>
            <a:off x="1" y="3429000"/>
            <a:ext cx="6095996" cy="3428998"/>
          </a:xfrm>
          <a:prstGeom prst="rect">
            <a:avLst/>
          </a:prstGeom>
        </p:spPr>
      </p:pic>
      <p:pic>
        <p:nvPicPr>
          <p:cNvPr id="13" name="図 12">
            <a:extLst>
              <a:ext uri="{FF2B5EF4-FFF2-40B4-BE49-F238E27FC236}">
                <a16:creationId xmlns:a16="http://schemas.microsoft.com/office/drawing/2014/main" id="{926A5B93-5F5C-C7E0-0AE4-6B80A623485E}"/>
              </a:ext>
            </a:extLst>
          </p:cNvPr>
          <p:cNvPicPr>
            <a:picLocks noChangeAspect="1"/>
          </p:cNvPicPr>
          <p:nvPr/>
        </p:nvPicPr>
        <p:blipFill>
          <a:blip r:embed="rId14"/>
          <a:stretch>
            <a:fillRect/>
          </a:stretch>
        </p:blipFill>
        <p:spPr>
          <a:xfrm>
            <a:off x="6095996" y="1"/>
            <a:ext cx="6096003" cy="3429002"/>
          </a:xfrm>
          <a:prstGeom prst="rect">
            <a:avLst/>
          </a:prstGeom>
        </p:spPr>
      </p:pic>
      <p:pic>
        <p:nvPicPr>
          <p:cNvPr id="14" name="図 13">
            <a:extLst>
              <a:ext uri="{FF2B5EF4-FFF2-40B4-BE49-F238E27FC236}">
                <a16:creationId xmlns:a16="http://schemas.microsoft.com/office/drawing/2014/main" id="{B1737355-B343-775E-4D71-6FD27015611A}"/>
              </a:ext>
            </a:extLst>
          </p:cNvPr>
          <p:cNvPicPr>
            <a:picLocks noChangeAspect="1"/>
          </p:cNvPicPr>
          <p:nvPr/>
        </p:nvPicPr>
        <p:blipFill>
          <a:blip r:embed="rId15"/>
          <a:stretch>
            <a:fillRect/>
          </a:stretch>
        </p:blipFill>
        <p:spPr>
          <a:xfrm>
            <a:off x="6100564" y="3434140"/>
            <a:ext cx="6086860" cy="3423858"/>
          </a:xfrm>
          <a:prstGeom prst="rect">
            <a:avLst/>
          </a:prstGeom>
        </p:spPr>
      </p:pic>
      <p:pic>
        <p:nvPicPr>
          <p:cNvPr id="17" name="図 16">
            <a:extLst>
              <a:ext uri="{FF2B5EF4-FFF2-40B4-BE49-F238E27FC236}">
                <a16:creationId xmlns:a16="http://schemas.microsoft.com/office/drawing/2014/main" id="{D656CF89-8FF8-ABDA-7FE3-9A1AFD7F47A9}"/>
              </a:ext>
            </a:extLst>
          </p:cNvPr>
          <p:cNvPicPr>
            <a:picLocks noChangeAspect="1"/>
          </p:cNvPicPr>
          <p:nvPr/>
        </p:nvPicPr>
        <p:blipFill>
          <a:blip r:embed="rId16"/>
          <a:stretch>
            <a:fillRect/>
          </a:stretch>
        </p:blipFill>
        <p:spPr>
          <a:xfrm>
            <a:off x="4568" y="0"/>
            <a:ext cx="6091430" cy="3426429"/>
          </a:xfrm>
          <a:prstGeom prst="rect">
            <a:avLst/>
          </a:prstGeom>
        </p:spPr>
      </p:pic>
    </p:spTree>
    <p:extLst>
      <p:ext uri="{BB962C8B-B14F-4D97-AF65-F5344CB8AC3E}">
        <p14:creationId xmlns:p14="http://schemas.microsoft.com/office/powerpoint/2010/main" val="1855966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1C27A-8467-54DD-8164-82214395B44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162AA39-1BFA-10D2-ABBB-4DD37490473F}"/>
              </a:ext>
            </a:extLst>
          </p:cNvPr>
          <p:cNvSpPr>
            <a:spLocks noGrp="1"/>
          </p:cNvSpPr>
          <p:nvPr>
            <p:ph type="ctrTitle"/>
          </p:nvPr>
        </p:nvSpPr>
        <p:spPr>
          <a:xfrm>
            <a:off x="1816199" y="802298"/>
            <a:ext cx="8559600" cy="2520000"/>
          </a:xfrm>
        </p:spPr>
        <p:txBody>
          <a:bodyPr>
            <a:normAutofit fontScale="90000"/>
          </a:bodyPr>
          <a:lstStyle/>
          <a:p>
            <a:r>
              <a:rPr lang="ja-JP" altLang="en-US" sz="4000"/>
              <a:t>岡山大学　</a:t>
            </a:r>
            <a:r>
              <a:rPr lang="ja-JP" altLang="en-US" sz="4000" cap="none"/>
              <a:t>ソフトウェア設計</a:t>
            </a:r>
            <a:br>
              <a:rPr lang="en-US" altLang="ja-JP" cap="none" dirty="0"/>
            </a:br>
            <a:r>
              <a:rPr lang="ja-JP" altLang="en-US" cap="none"/>
              <a:t>シーケンス図</a:t>
            </a:r>
            <a:br>
              <a:rPr lang="en-US" altLang="ja-JP" cap="none" dirty="0"/>
            </a:br>
            <a:r>
              <a:rPr lang="ja-JP" altLang="en-US"/>
              <a:t>アーキテクチャパターン</a:t>
            </a:r>
            <a:endParaRPr kumimoji="1" lang="ja-JP" altLang="en-US" sz="3600" cap="none" dirty="0"/>
          </a:p>
        </p:txBody>
      </p:sp>
      <p:sp>
        <p:nvSpPr>
          <p:cNvPr id="3" name="サブタイトル 2">
            <a:extLst>
              <a:ext uri="{FF2B5EF4-FFF2-40B4-BE49-F238E27FC236}">
                <a16:creationId xmlns:a16="http://schemas.microsoft.com/office/drawing/2014/main" id="{3E438195-77D6-D802-99CE-D9520D84A121}"/>
              </a:ext>
            </a:extLst>
          </p:cNvPr>
          <p:cNvSpPr>
            <a:spLocks noGrp="1"/>
          </p:cNvSpPr>
          <p:nvPr>
            <p:ph type="subTitle" idx="1"/>
          </p:nvPr>
        </p:nvSpPr>
        <p:spPr>
          <a:xfrm>
            <a:off x="1323753" y="3612671"/>
            <a:ext cx="9544493" cy="1655762"/>
          </a:xfrm>
        </p:spPr>
        <p:txBody>
          <a:bodyPr>
            <a:normAutofit/>
          </a:bodyPr>
          <a:lstStyle/>
          <a:p>
            <a:r>
              <a:rPr lang="ja-JP" altLang="en-US" cap="none" dirty="0"/>
              <a:t>京都産業</a:t>
            </a:r>
            <a:r>
              <a:rPr lang="ja-JP" altLang="en-US" cap="none"/>
              <a:t>大学　教授　</a:t>
            </a:r>
            <a:r>
              <a:rPr lang="ja-JP" altLang="en-US" cap="none" dirty="0"/>
              <a:t>玉田</a:t>
            </a:r>
            <a:r>
              <a:rPr lang="ja-JP" altLang="en-US" cap="none"/>
              <a:t>春昭</a:t>
            </a:r>
            <a:endParaRPr lang="en-US" altLang="ja-JP" cap="none" dirty="0"/>
          </a:p>
        </p:txBody>
      </p:sp>
      <p:sp>
        <p:nvSpPr>
          <p:cNvPr id="5" name="スライド番号プレースホルダー 4">
            <a:extLst>
              <a:ext uri="{FF2B5EF4-FFF2-40B4-BE49-F238E27FC236}">
                <a16:creationId xmlns:a16="http://schemas.microsoft.com/office/drawing/2014/main" id="{72E38785-D289-E5B8-C21E-C40F6EE311D8}"/>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6" name="フッター プレースホルダー 5">
            <a:extLst>
              <a:ext uri="{FF2B5EF4-FFF2-40B4-BE49-F238E27FC236}">
                <a16:creationId xmlns:a16="http://schemas.microsoft.com/office/drawing/2014/main" id="{3807D5AE-8C9E-4216-D339-681C0563F74D}"/>
              </a:ext>
            </a:extLst>
          </p:cNvPr>
          <p:cNvSpPr>
            <a:spLocks noGrp="1"/>
          </p:cNvSpPr>
          <p:nvPr>
            <p:ph type="ftr" sz="quarter" idx="11"/>
          </p:nvPr>
        </p:nvSpPr>
        <p:spPr/>
        <p:txBody>
          <a:bodyPr/>
          <a:lstStyle/>
          <a:p>
            <a:r>
              <a:rPr lang="ja-JP" altLang="en-US"/>
              <a:t>ソフトウェア設計</a:t>
            </a:r>
            <a:endParaRPr lang="en-US" dirty="0"/>
          </a:p>
        </p:txBody>
      </p:sp>
      <p:pic>
        <p:nvPicPr>
          <p:cNvPr id="7" name="グラフィックス 6">
            <a:extLst>
              <a:ext uri="{FF2B5EF4-FFF2-40B4-BE49-F238E27FC236}">
                <a16:creationId xmlns:a16="http://schemas.microsoft.com/office/drawing/2014/main" id="{1FC58BB2-5B4F-974D-689A-87F77BAB30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5588" y="4536399"/>
            <a:ext cx="4471380" cy="1436653"/>
          </a:xfrm>
          <a:prstGeom prst="rect">
            <a:avLst/>
          </a:prstGeom>
        </p:spPr>
      </p:pic>
      <p:sp>
        <p:nvSpPr>
          <p:cNvPr id="8" name="日付プレースホルダー 3">
            <a:extLst>
              <a:ext uri="{FF2B5EF4-FFF2-40B4-BE49-F238E27FC236}">
                <a16:creationId xmlns:a16="http://schemas.microsoft.com/office/drawing/2014/main" id="{A840387B-77C9-8AF7-06D0-9F627779B628}"/>
              </a:ext>
            </a:extLst>
          </p:cNvPr>
          <p:cNvSpPr>
            <a:spLocks noGrp="1"/>
          </p:cNvSpPr>
          <p:nvPr>
            <p:ph type="dt" sz="half" idx="10"/>
          </p:nvPr>
        </p:nvSpPr>
        <p:spPr>
          <a:xfrm>
            <a:off x="838200" y="6356350"/>
            <a:ext cx="2743200" cy="365125"/>
          </a:xfrm>
        </p:spPr>
        <p:txBody>
          <a:bodyPr/>
          <a:lstStyle/>
          <a:p>
            <a:r>
              <a:rPr lang="en-US" altLang="ja-JP" dirty="0"/>
              <a:t>2024-10-28</a:t>
            </a:r>
            <a:endParaRPr lang="en-US" dirty="0"/>
          </a:p>
        </p:txBody>
      </p:sp>
      <p:pic>
        <p:nvPicPr>
          <p:cNvPr id="4" name="図 3">
            <a:extLst>
              <a:ext uri="{FF2B5EF4-FFF2-40B4-BE49-F238E27FC236}">
                <a16:creationId xmlns:a16="http://schemas.microsoft.com/office/drawing/2014/main" id="{0F4BFF9C-4478-2ADB-5A38-065E99C72A17}"/>
              </a:ext>
            </a:extLst>
          </p:cNvPr>
          <p:cNvPicPr>
            <a:picLocks noChangeAspect="1"/>
          </p:cNvPicPr>
          <p:nvPr/>
        </p:nvPicPr>
        <p:blipFill>
          <a:blip r:embed="rId5"/>
          <a:stretch>
            <a:fillRect/>
          </a:stretch>
        </p:blipFill>
        <p:spPr>
          <a:xfrm>
            <a:off x="0" y="1"/>
            <a:ext cx="6096000" cy="3429000"/>
          </a:xfrm>
          <a:prstGeom prst="rect">
            <a:avLst/>
          </a:prstGeom>
        </p:spPr>
      </p:pic>
      <p:pic>
        <p:nvPicPr>
          <p:cNvPr id="9" name="図 8">
            <a:extLst>
              <a:ext uri="{FF2B5EF4-FFF2-40B4-BE49-F238E27FC236}">
                <a16:creationId xmlns:a16="http://schemas.microsoft.com/office/drawing/2014/main" id="{45BBFEDD-8C03-B32D-B660-E1A9F6A8D69C}"/>
              </a:ext>
            </a:extLst>
          </p:cNvPr>
          <p:cNvPicPr>
            <a:picLocks noChangeAspect="1"/>
          </p:cNvPicPr>
          <p:nvPr/>
        </p:nvPicPr>
        <p:blipFill>
          <a:blip r:embed="rId6"/>
          <a:stretch>
            <a:fillRect/>
          </a:stretch>
        </p:blipFill>
        <p:spPr>
          <a:xfrm>
            <a:off x="0" y="3428999"/>
            <a:ext cx="6096000" cy="3429000"/>
          </a:xfrm>
          <a:prstGeom prst="rect">
            <a:avLst/>
          </a:prstGeom>
        </p:spPr>
      </p:pic>
      <p:pic>
        <p:nvPicPr>
          <p:cNvPr id="10" name="図 9">
            <a:extLst>
              <a:ext uri="{FF2B5EF4-FFF2-40B4-BE49-F238E27FC236}">
                <a16:creationId xmlns:a16="http://schemas.microsoft.com/office/drawing/2014/main" id="{AD644CE7-46DD-9264-7384-2A4DF592B8E1}"/>
              </a:ext>
            </a:extLst>
          </p:cNvPr>
          <p:cNvPicPr>
            <a:picLocks noChangeAspect="1"/>
          </p:cNvPicPr>
          <p:nvPr/>
        </p:nvPicPr>
        <p:blipFill>
          <a:blip r:embed="rId7"/>
          <a:stretch>
            <a:fillRect/>
          </a:stretch>
        </p:blipFill>
        <p:spPr>
          <a:xfrm>
            <a:off x="6096000" y="0"/>
            <a:ext cx="6095998" cy="3428999"/>
          </a:xfrm>
          <a:prstGeom prst="rect">
            <a:avLst/>
          </a:prstGeom>
        </p:spPr>
      </p:pic>
      <p:pic>
        <p:nvPicPr>
          <p:cNvPr id="11" name="図 10">
            <a:extLst>
              <a:ext uri="{FF2B5EF4-FFF2-40B4-BE49-F238E27FC236}">
                <a16:creationId xmlns:a16="http://schemas.microsoft.com/office/drawing/2014/main" id="{E4A437B1-264E-AB35-1758-525C2FF662ED}"/>
              </a:ext>
            </a:extLst>
          </p:cNvPr>
          <p:cNvPicPr>
            <a:picLocks noChangeAspect="1"/>
          </p:cNvPicPr>
          <p:nvPr/>
        </p:nvPicPr>
        <p:blipFill>
          <a:blip r:embed="rId8"/>
          <a:stretch>
            <a:fillRect/>
          </a:stretch>
        </p:blipFill>
        <p:spPr>
          <a:xfrm>
            <a:off x="6095998" y="3428997"/>
            <a:ext cx="6096000" cy="3429000"/>
          </a:xfrm>
          <a:prstGeom prst="rect">
            <a:avLst/>
          </a:prstGeom>
        </p:spPr>
      </p:pic>
    </p:spTree>
    <p:extLst>
      <p:ext uri="{BB962C8B-B14F-4D97-AF65-F5344CB8AC3E}">
        <p14:creationId xmlns:p14="http://schemas.microsoft.com/office/powerpoint/2010/main" val="349879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5B253-7A8D-3D5E-CB76-9BB9E92D80F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F844D5B-2241-2627-5852-CE4036D9D08F}"/>
              </a:ext>
            </a:extLst>
          </p:cNvPr>
          <p:cNvSpPr>
            <a:spLocks noGrp="1"/>
          </p:cNvSpPr>
          <p:nvPr>
            <p:ph type="ctrTitle"/>
          </p:nvPr>
        </p:nvSpPr>
        <p:spPr/>
        <p:txBody>
          <a:bodyPr>
            <a:normAutofit/>
          </a:bodyPr>
          <a:lstStyle/>
          <a:p>
            <a:r>
              <a:rPr lang="ja-JP" altLang="en-US" sz="3600"/>
              <a:t>岡山大学　</a:t>
            </a:r>
            <a:r>
              <a:rPr lang="ja-JP" altLang="en-US" sz="3600" cap="none"/>
              <a:t>ソフトウェア設計</a:t>
            </a:r>
            <a:br>
              <a:rPr lang="en-US" altLang="ja-JP" cap="none" dirty="0"/>
            </a:br>
            <a:r>
              <a:rPr lang="ja-JP" altLang="en-US" cap="none"/>
              <a:t>オブジェクト指向と</a:t>
            </a:r>
            <a:r>
              <a:rPr lang="en-US" altLang="ja-JP" cap="none" dirty="0"/>
              <a:t>UML</a:t>
            </a:r>
            <a:r>
              <a:rPr lang="ja-JP" altLang="en-US" cap="none"/>
              <a:t>（</a:t>
            </a:r>
            <a:r>
              <a:rPr lang="en-US" altLang="ja-JP" cap="none" dirty="0"/>
              <a:t>2/2</a:t>
            </a:r>
            <a:r>
              <a:rPr lang="ja-JP" altLang="en-US" cap="none"/>
              <a:t>）</a:t>
            </a:r>
            <a:endParaRPr kumimoji="1" lang="ja-JP" altLang="en-US" cap="none" dirty="0"/>
          </a:p>
        </p:txBody>
      </p:sp>
      <p:sp>
        <p:nvSpPr>
          <p:cNvPr id="3" name="サブタイトル 2">
            <a:extLst>
              <a:ext uri="{FF2B5EF4-FFF2-40B4-BE49-F238E27FC236}">
                <a16:creationId xmlns:a16="http://schemas.microsoft.com/office/drawing/2014/main" id="{8E89FB9C-8C0E-DCC1-1356-9AE0FBE9AE11}"/>
              </a:ext>
            </a:extLst>
          </p:cNvPr>
          <p:cNvSpPr>
            <a:spLocks noGrp="1"/>
          </p:cNvSpPr>
          <p:nvPr>
            <p:ph type="subTitle" idx="1"/>
          </p:nvPr>
        </p:nvSpPr>
        <p:spPr/>
        <p:txBody>
          <a:bodyPr>
            <a:normAutofit/>
          </a:bodyPr>
          <a:lstStyle/>
          <a:p>
            <a:r>
              <a:rPr lang="ja-JP" altLang="en-US" cap="none" dirty="0"/>
              <a:t>京都産業</a:t>
            </a:r>
            <a:r>
              <a:rPr lang="ja-JP" altLang="en-US" cap="none"/>
              <a:t>大学　教授　</a:t>
            </a:r>
            <a:r>
              <a:rPr lang="ja-JP" altLang="en-US" cap="none" dirty="0"/>
              <a:t>玉田</a:t>
            </a:r>
            <a:r>
              <a:rPr lang="ja-JP" altLang="en-US" cap="none"/>
              <a:t>春昭</a:t>
            </a:r>
            <a:endParaRPr lang="en-US" altLang="ja-JP" cap="none" dirty="0"/>
          </a:p>
        </p:txBody>
      </p:sp>
      <p:sp>
        <p:nvSpPr>
          <p:cNvPr id="11" name="日付プレースホルダー 3">
            <a:extLst>
              <a:ext uri="{FF2B5EF4-FFF2-40B4-BE49-F238E27FC236}">
                <a16:creationId xmlns:a16="http://schemas.microsoft.com/office/drawing/2014/main" id="{2568007F-0F89-DD23-A9EF-A87ACA196BBA}"/>
              </a:ext>
            </a:extLst>
          </p:cNvPr>
          <p:cNvSpPr>
            <a:spLocks noGrp="1"/>
          </p:cNvSpPr>
          <p:nvPr>
            <p:ph type="dt" sz="half" idx="10"/>
          </p:nvPr>
        </p:nvSpPr>
        <p:spPr/>
        <p:txBody>
          <a:bodyPr/>
          <a:lstStyle/>
          <a:p>
            <a:r>
              <a:rPr lang="en-US" altLang="ja-JP" dirty="0"/>
              <a:t>2024-10-21</a:t>
            </a:r>
            <a:endParaRPr lang="en-US" dirty="0"/>
          </a:p>
        </p:txBody>
      </p:sp>
      <p:sp>
        <p:nvSpPr>
          <p:cNvPr id="6" name="フッター プレースホルダー 5">
            <a:extLst>
              <a:ext uri="{FF2B5EF4-FFF2-40B4-BE49-F238E27FC236}">
                <a16:creationId xmlns:a16="http://schemas.microsoft.com/office/drawing/2014/main" id="{FB3E5233-6663-2FAB-68BD-446B636BE1A3}"/>
              </a:ext>
            </a:extLst>
          </p:cNvPr>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a:extLst>
              <a:ext uri="{FF2B5EF4-FFF2-40B4-BE49-F238E27FC236}">
                <a16:creationId xmlns:a16="http://schemas.microsoft.com/office/drawing/2014/main" id="{564647A0-E081-8D2B-2469-BF5C880B7D3A}"/>
              </a:ext>
            </a:extLst>
          </p:cNvPr>
          <p:cNvSpPr>
            <a:spLocks noGrp="1"/>
          </p:cNvSpPr>
          <p:nvPr>
            <p:ph type="sldNum" sz="quarter" idx="12"/>
          </p:nvPr>
        </p:nvSpPr>
        <p:spPr/>
        <p:txBody>
          <a:bodyPr/>
          <a:lstStyle/>
          <a:p>
            <a:fld id="{6D22F896-40B5-4ADD-8801-0D06FADFA095}" type="slidenum">
              <a:rPr lang="en-US" smtClean="0"/>
              <a:t>50</a:t>
            </a:fld>
            <a:endParaRPr lang="en-US" dirty="0"/>
          </a:p>
        </p:txBody>
      </p:sp>
      <p:grpSp>
        <p:nvGrpSpPr>
          <p:cNvPr id="8" name="グループ化 7">
            <a:extLst>
              <a:ext uri="{FF2B5EF4-FFF2-40B4-BE49-F238E27FC236}">
                <a16:creationId xmlns:a16="http://schemas.microsoft.com/office/drawing/2014/main" id="{8265F90D-AE48-1228-BEE8-09C3D68F8A26}"/>
              </a:ext>
            </a:extLst>
          </p:cNvPr>
          <p:cNvGrpSpPr/>
          <p:nvPr/>
        </p:nvGrpSpPr>
        <p:grpSpPr>
          <a:xfrm>
            <a:off x="3218028" y="6861645"/>
            <a:ext cx="6858604" cy="1938024"/>
            <a:chOff x="3218028" y="6861645"/>
            <a:chExt cx="6858604" cy="1938024"/>
          </a:xfrm>
        </p:grpSpPr>
        <p:grpSp>
          <p:nvGrpSpPr>
            <p:cNvPr id="32" name="グループ化 31">
              <a:extLst>
                <a:ext uri="{FF2B5EF4-FFF2-40B4-BE49-F238E27FC236}">
                  <a16:creationId xmlns:a16="http://schemas.microsoft.com/office/drawing/2014/main" id="{B13B0F60-7B8B-3B83-A18C-6436D8B33D9C}"/>
                </a:ext>
              </a:extLst>
            </p:cNvPr>
            <p:cNvGrpSpPr/>
            <p:nvPr/>
          </p:nvGrpSpPr>
          <p:grpSpPr>
            <a:xfrm>
              <a:off x="3218028" y="6861645"/>
              <a:ext cx="6858604" cy="1938024"/>
              <a:chOff x="2408356" y="4265490"/>
              <a:chExt cx="6858604" cy="1938024"/>
            </a:xfrm>
          </p:grpSpPr>
          <p:grpSp>
            <p:nvGrpSpPr>
              <p:cNvPr id="29" name="グループ化 28">
                <a:extLst>
                  <a:ext uri="{FF2B5EF4-FFF2-40B4-BE49-F238E27FC236}">
                    <a16:creationId xmlns:a16="http://schemas.microsoft.com/office/drawing/2014/main" id="{3B7C9B1E-65B5-9F06-4A8A-AF09429C95A6}"/>
                  </a:ext>
                </a:extLst>
              </p:cNvPr>
              <p:cNvGrpSpPr/>
              <p:nvPr/>
            </p:nvGrpSpPr>
            <p:grpSpPr>
              <a:xfrm>
                <a:off x="6967296" y="4265490"/>
                <a:ext cx="2299664" cy="646331"/>
                <a:chOff x="6967296" y="4265490"/>
                <a:chExt cx="2299664" cy="646331"/>
              </a:xfrm>
            </p:grpSpPr>
            <p:pic>
              <p:nvPicPr>
                <p:cNvPr id="12" name="グラフィックス 11">
                  <a:extLst>
                    <a:ext uri="{FF2B5EF4-FFF2-40B4-BE49-F238E27FC236}">
                      <a16:creationId xmlns:a16="http://schemas.microsoft.com/office/drawing/2014/main" id="{41FF97D0-A0ED-2597-E9FE-9056016FFC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7296" y="4318655"/>
                  <a:ext cx="540000" cy="540000"/>
                </a:xfrm>
                <a:prstGeom prst="rect">
                  <a:avLst/>
                </a:prstGeom>
              </p:spPr>
            </p:pic>
            <p:sp>
              <p:nvSpPr>
                <p:cNvPr id="15" name="テキスト ボックス 14">
                  <a:extLst>
                    <a:ext uri="{FF2B5EF4-FFF2-40B4-BE49-F238E27FC236}">
                      <a16:creationId xmlns:a16="http://schemas.microsoft.com/office/drawing/2014/main" id="{E31F2463-7D71-1D44-1B9E-E0CB7A92978C}"/>
                    </a:ext>
                  </a:extLst>
                </p:cNvPr>
                <p:cNvSpPr txBox="1"/>
                <p:nvPr/>
              </p:nvSpPr>
              <p:spPr>
                <a:xfrm>
                  <a:off x="7562647" y="4265490"/>
                  <a:ext cx="1704313" cy="646331"/>
                </a:xfrm>
                <a:prstGeom prst="rect">
                  <a:avLst/>
                </a:prstGeom>
                <a:noFill/>
              </p:spPr>
              <p:txBody>
                <a:bodyPr wrap="none" rtlCol="0">
                  <a:spAutoFit/>
                </a:bodyPr>
                <a:lstStyle/>
                <a:p>
                  <a:r>
                    <a:rPr kumimoji="1" lang="en-US" altLang="ja-JP" sz="3600" dirty="0" err="1">
                      <a:latin typeface="Consolas" panose="020B0609020204030204" pitchFamily="49" charset="0"/>
                      <a:cs typeface="Consolas" panose="020B0609020204030204" pitchFamily="49" charset="0"/>
                    </a:rPr>
                    <a:t>tamada</a:t>
                  </a:r>
                  <a:endParaRPr kumimoji="1" lang="ja-JP" altLang="en-US" sz="3600">
                    <a:latin typeface="Consolas" panose="020B0609020204030204" pitchFamily="49" charset="0"/>
                    <a:cs typeface="Consolas" panose="020B0609020204030204" pitchFamily="49" charset="0"/>
                  </a:endParaRPr>
                </a:p>
              </p:txBody>
            </p:sp>
          </p:grpSp>
          <p:sp>
            <p:nvSpPr>
              <p:cNvPr id="16" name="テキスト ボックス 15">
                <a:extLst>
                  <a:ext uri="{FF2B5EF4-FFF2-40B4-BE49-F238E27FC236}">
                    <a16:creationId xmlns:a16="http://schemas.microsoft.com/office/drawing/2014/main" id="{783093BA-022A-68AB-476F-AEFC6B433C95}"/>
                  </a:ext>
                </a:extLst>
              </p:cNvPr>
              <p:cNvSpPr txBox="1"/>
              <p:nvPr/>
            </p:nvSpPr>
            <p:spPr>
              <a:xfrm>
                <a:off x="3003707" y="4265490"/>
                <a:ext cx="1704313" cy="646331"/>
              </a:xfrm>
              <a:prstGeom prst="rect">
                <a:avLst/>
              </a:prstGeom>
              <a:noFill/>
            </p:spPr>
            <p:txBody>
              <a:bodyPr wrap="none" rtlCol="0">
                <a:spAutoFit/>
              </a:bodyPr>
              <a:lstStyle/>
              <a:p>
                <a:r>
                  <a:rPr kumimoji="1" lang="en-US" altLang="ja-JP" sz="3600" dirty="0">
                    <a:latin typeface="Consolas" panose="020B0609020204030204" pitchFamily="49" charset="0"/>
                    <a:cs typeface="Consolas" panose="020B0609020204030204" pitchFamily="49" charset="0"/>
                  </a:rPr>
                  <a:t>@tama5</a:t>
                </a:r>
                <a:endParaRPr kumimoji="1" lang="ja-JP" altLang="en-US" sz="3600">
                  <a:latin typeface="Consolas" panose="020B0609020204030204" pitchFamily="49" charset="0"/>
                  <a:cs typeface="Consolas" panose="020B0609020204030204" pitchFamily="49" charset="0"/>
                </a:endParaRPr>
              </a:p>
            </p:txBody>
          </p:sp>
          <p:grpSp>
            <p:nvGrpSpPr>
              <p:cNvPr id="30" name="グループ化 29">
                <a:extLst>
                  <a:ext uri="{FF2B5EF4-FFF2-40B4-BE49-F238E27FC236}">
                    <a16:creationId xmlns:a16="http://schemas.microsoft.com/office/drawing/2014/main" id="{5E3B0F3C-40E4-6A49-C613-0C81D08D3658}"/>
                  </a:ext>
                </a:extLst>
              </p:cNvPr>
              <p:cNvGrpSpPr/>
              <p:nvPr/>
            </p:nvGrpSpPr>
            <p:grpSpPr>
              <a:xfrm>
                <a:off x="2408356" y="4911336"/>
                <a:ext cx="6858604" cy="646331"/>
                <a:chOff x="2408356" y="4988705"/>
                <a:chExt cx="6858604" cy="646331"/>
              </a:xfrm>
            </p:grpSpPr>
            <p:pic>
              <p:nvPicPr>
                <p:cNvPr id="10" name="グラフィックス 9">
                  <a:extLst>
                    <a:ext uri="{FF2B5EF4-FFF2-40B4-BE49-F238E27FC236}">
                      <a16:creationId xmlns:a16="http://schemas.microsoft.com/office/drawing/2014/main" id="{33487FD5-1548-ED36-C93A-506668DA42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08356" y="5041870"/>
                  <a:ext cx="540000" cy="540000"/>
                </a:xfrm>
                <a:prstGeom prst="rect">
                  <a:avLst/>
                </a:prstGeom>
              </p:spPr>
            </p:pic>
            <p:sp>
              <p:nvSpPr>
                <p:cNvPr id="18" name="テキスト ボックス 17">
                  <a:extLst>
                    <a:ext uri="{FF2B5EF4-FFF2-40B4-BE49-F238E27FC236}">
                      <a16:creationId xmlns:a16="http://schemas.microsoft.com/office/drawing/2014/main" id="{CDD3DC6B-5F2D-881C-4C9A-E1DAB225BC9E}"/>
                    </a:ext>
                  </a:extLst>
                </p:cNvPr>
                <p:cNvSpPr txBox="1"/>
                <p:nvPr/>
              </p:nvSpPr>
              <p:spPr>
                <a:xfrm>
                  <a:off x="3003707" y="4988705"/>
                  <a:ext cx="6263253" cy="646331"/>
                </a:xfrm>
                <a:prstGeom prst="rect">
                  <a:avLst/>
                </a:prstGeom>
                <a:noFill/>
              </p:spPr>
              <p:txBody>
                <a:bodyPr wrap="none" rtlCol="0">
                  <a:spAutoFit/>
                </a:bodyPr>
                <a:lstStyle/>
                <a:p>
                  <a:r>
                    <a:rPr kumimoji="1" lang="en-US" altLang="ja-JP" sz="3600" dirty="0" err="1">
                      <a:latin typeface="Consolas" panose="020B0609020204030204" pitchFamily="49" charset="0"/>
                      <a:cs typeface="Consolas" panose="020B0609020204030204" pitchFamily="49" charset="0"/>
                    </a:rPr>
                    <a:t>tamada@cc.kyoto-su.ac.jp</a:t>
                  </a:r>
                  <a:endParaRPr kumimoji="1" lang="ja-JP" altLang="en-US" sz="3600">
                    <a:latin typeface="Consolas" panose="020B0609020204030204" pitchFamily="49" charset="0"/>
                    <a:cs typeface="Consolas" panose="020B0609020204030204" pitchFamily="49" charset="0"/>
                  </a:endParaRPr>
                </a:p>
              </p:txBody>
            </p:sp>
          </p:grpSp>
          <p:grpSp>
            <p:nvGrpSpPr>
              <p:cNvPr id="31" name="グループ化 30">
                <a:extLst>
                  <a:ext uri="{FF2B5EF4-FFF2-40B4-BE49-F238E27FC236}">
                    <a16:creationId xmlns:a16="http://schemas.microsoft.com/office/drawing/2014/main" id="{7C678152-03E0-D89B-8A4E-96A2FAFF03F9}"/>
                  </a:ext>
                </a:extLst>
              </p:cNvPr>
              <p:cNvGrpSpPr/>
              <p:nvPr/>
            </p:nvGrpSpPr>
            <p:grpSpPr>
              <a:xfrm>
                <a:off x="2408356" y="5557183"/>
                <a:ext cx="6858603" cy="646331"/>
                <a:chOff x="2408356" y="5758888"/>
                <a:chExt cx="6858603" cy="646331"/>
              </a:xfrm>
            </p:grpSpPr>
            <p:pic>
              <p:nvPicPr>
                <p:cNvPr id="23" name="グラフィックス 22">
                  <a:extLst>
                    <a:ext uri="{FF2B5EF4-FFF2-40B4-BE49-F238E27FC236}">
                      <a16:creationId xmlns:a16="http://schemas.microsoft.com/office/drawing/2014/main" id="{F07D1C96-5860-8E6A-1F5A-662B95D314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8356" y="5812054"/>
                  <a:ext cx="540000" cy="540000"/>
                </a:xfrm>
                <a:prstGeom prst="rect">
                  <a:avLst/>
                </a:prstGeom>
              </p:spPr>
            </p:pic>
            <p:sp>
              <p:nvSpPr>
                <p:cNvPr id="24" name="テキスト ボックス 23">
                  <a:extLst>
                    <a:ext uri="{FF2B5EF4-FFF2-40B4-BE49-F238E27FC236}">
                      <a16:creationId xmlns:a16="http://schemas.microsoft.com/office/drawing/2014/main" id="{21E673C4-0F15-405B-D7C0-9C10371D7468}"/>
                    </a:ext>
                  </a:extLst>
                </p:cNvPr>
                <p:cNvSpPr txBox="1"/>
                <p:nvPr/>
              </p:nvSpPr>
              <p:spPr>
                <a:xfrm>
                  <a:off x="3003706" y="5758888"/>
                  <a:ext cx="6263253" cy="646331"/>
                </a:xfrm>
                <a:prstGeom prst="rect">
                  <a:avLst/>
                </a:prstGeom>
                <a:noFill/>
              </p:spPr>
              <p:txBody>
                <a:bodyPr wrap="none" rtlCol="0">
                  <a:spAutoFit/>
                </a:bodyPr>
                <a:lstStyle/>
                <a:p>
                  <a:r>
                    <a:rPr kumimoji="1" lang="en-US" altLang="ja-JP" sz="3600" dirty="0">
                      <a:latin typeface="Consolas" panose="020B0609020204030204" pitchFamily="49" charset="0"/>
                      <a:cs typeface="Consolas" panose="020B0609020204030204" pitchFamily="49" charset="0"/>
                    </a:rPr>
                    <a:t>https://</a:t>
                  </a:r>
                  <a:r>
                    <a:rPr kumimoji="1" lang="en-US" altLang="ja-JP" sz="3600" dirty="0" err="1">
                      <a:latin typeface="Consolas" panose="020B0609020204030204" pitchFamily="49" charset="0"/>
                      <a:cs typeface="Consolas" panose="020B0609020204030204" pitchFamily="49" charset="0"/>
                    </a:rPr>
                    <a:t>tamada.github.io</a:t>
                  </a:r>
                  <a:endParaRPr kumimoji="1" lang="ja-JP" altLang="en-US" sz="3600">
                    <a:latin typeface="Consolas" panose="020B0609020204030204" pitchFamily="49" charset="0"/>
                    <a:cs typeface="Consolas" panose="020B0609020204030204" pitchFamily="49" charset="0"/>
                  </a:endParaRPr>
                </a:p>
              </p:txBody>
            </p:sp>
          </p:grpSp>
        </p:grpSp>
        <p:pic>
          <p:nvPicPr>
            <p:cNvPr id="7" name="グラフィックス 6">
              <a:extLst>
                <a:ext uri="{FF2B5EF4-FFF2-40B4-BE49-F238E27FC236}">
                  <a16:creationId xmlns:a16="http://schemas.microsoft.com/office/drawing/2014/main" id="{714600A4-78EA-8057-5B5C-E9329B4AD4E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18028" y="6914810"/>
              <a:ext cx="540000" cy="540000"/>
            </a:xfrm>
            <a:prstGeom prst="rect">
              <a:avLst/>
            </a:prstGeom>
          </p:spPr>
        </p:pic>
      </p:grpSp>
      <p:pic>
        <p:nvPicPr>
          <p:cNvPr id="9" name="グラフィックス 8">
            <a:extLst>
              <a:ext uri="{FF2B5EF4-FFF2-40B4-BE49-F238E27FC236}">
                <a16:creationId xmlns:a16="http://schemas.microsoft.com/office/drawing/2014/main" id="{4E617242-937B-C0A9-1EA1-7B15AD202E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45588" y="4536399"/>
            <a:ext cx="4471380" cy="1436653"/>
          </a:xfrm>
          <a:prstGeom prst="rect">
            <a:avLst/>
          </a:prstGeom>
        </p:spPr>
      </p:pic>
      <p:pic>
        <p:nvPicPr>
          <p:cNvPr id="4" name="図 3">
            <a:extLst>
              <a:ext uri="{FF2B5EF4-FFF2-40B4-BE49-F238E27FC236}">
                <a16:creationId xmlns:a16="http://schemas.microsoft.com/office/drawing/2014/main" id="{7B959F9F-C5E0-3C6B-A44C-D5ED174D24DF}"/>
              </a:ext>
            </a:extLst>
          </p:cNvPr>
          <p:cNvPicPr>
            <a:picLocks noChangeAspect="1"/>
          </p:cNvPicPr>
          <p:nvPr/>
        </p:nvPicPr>
        <p:blipFill>
          <a:blip r:embed="rId13"/>
          <a:stretch>
            <a:fillRect/>
          </a:stretch>
        </p:blipFill>
        <p:spPr>
          <a:xfrm>
            <a:off x="4568" y="0"/>
            <a:ext cx="6091432" cy="3426431"/>
          </a:xfrm>
          <a:prstGeom prst="rect">
            <a:avLst/>
          </a:prstGeom>
        </p:spPr>
      </p:pic>
      <p:pic>
        <p:nvPicPr>
          <p:cNvPr id="13" name="図 12">
            <a:extLst>
              <a:ext uri="{FF2B5EF4-FFF2-40B4-BE49-F238E27FC236}">
                <a16:creationId xmlns:a16="http://schemas.microsoft.com/office/drawing/2014/main" id="{717A4C01-B193-5D42-9D04-60DB2A3F4CB1}"/>
              </a:ext>
            </a:extLst>
          </p:cNvPr>
          <p:cNvPicPr>
            <a:picLocks noChangeAspect="1"/>
          </p:cNvPicPr>
          <p:nvPr/>
        </p:nvPicPr>
        <p:blipFill>
          <a:blip r:embed="rId14"/>
          <a:stretch>
            <a:fillRect/>
          </a:stretch>
        </p:blipFill>
        <p:spPr>
          <a:xfrm>
            <a:off x="6096000" y="0"/>
            <a:ext cx="6091432" cy="3426431"/>
          </a:xfrm>
          <a:prstGeom prst="rect">
            <a:avLst/>
          </a:prstGeom>
        </p:spPr>
      </p:pic>
      <p:pic>
        <p:nvPicPr>
          <p:cNvPr id="14" name="図 13">
            <a:extLst>
              <a:ext uri="{FF2B5EF4-FFF2-40B4-BE49-F238E27FC236}">
                <a16:creationId xmlns:a16="http://schemas.microsoft.com/office/drawing/2014/main" id="{30AA5615-9043-2A4A-3E94-EC6578F52DBD}"/>
              </a:ext>
            </a:extLst>
          </p:cNvPr>
          <p:cNvPicPr>
            <a:picLocks noChangeAspect="1"/>
          </p:cNvPicPr>
          <p:nvPr/>
        </p:nvPicPr>
        <p:blipFill>
          <a:blip r:embed="rId15"/>
          <a:stretch>
            <a:fillRect/>
          </a:stretch>
        </p:blipFill>
        <p:spPr>
          <a:xfrm>
            <a:off x="0" y="3431569"/>
            <a:ext cx="6091432" cy="3426431"/>
          </a:xfrm>
          <a:prstGeom prst="rect">
            <a:avLst/>
          </a:prstGeom>
        </p:spPr>
      </p:pic>
      <p:pic>
        <p:nvPicPr>
          <p:cNvPr id="17" name="図 16">
            <a:extLst>
              <a:ext uri="{FF2B5EF4-FFF2-40B4-BE49-F238E27FC236}">
                <a16:creationId xmlns:a16="http://schemas.microsoft.com/office/drawing/2014/main" id="{DAC7F038-7F95-C3B2-F0A0-99CEAFCC6BA7}"/>
              </a:ext>
            </a:extLst>
          </p:cNvPr>
          <p:cNvPicPr>
            <a:picLocks noChangeAspect="1"/>
          </p:cNvPicPr>
          <p:nvPr/>
        </p:nvPicPr>
        <p:blipFill>
          <a:blip r:embed="rId16"/>
          <a:stretch>
            <a:fillRect/>
          </a:stretch>
        </p:blipFill>
        <p:spPr>
          <a:xfrm>
            <a:off x="6100566" y="3433391"/>
            <a:ext cx="6091433" cy="3426431"/>
          </a:xfrm>
          <a:prstGeom prst="rect">
            <a:avLst/>
          </a:prstGeom>
        </p:spPr>
      </p:pic>
    </p:spTree>
    <p:extLst>
      <p:ext uri="{BB962C8B-B14F-4D97-AF65-F5344CB8AC3E}">
        <p14:creationId xmlns:p14="http://schemas.microsoft.com/office/powerpoint/2010/main" val="1142620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1C27A-8467-54DD-8164-82214395B44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162AA39-1BFA-10D2-ABBB-4DD37490473F}"/>
              </a:ext>
            </a:extLst>
          </p:cNvPr>
          <p:cNvSpPr>
            <a:spLocks noGrp="1"/>
          </p:cNvSpPr>
          <p:nvPr>
            <p:ph type="ctrTitle"/>
          </p:nvPr>
        </p:nvSpPr>
        <p:spPr>
          <a:xfrm>
            <a:off x="1816199" y="802298"/>
            <a:ext cx="8559600" cy="2520000"/>
          </a:xfrm>
        </p:spPr>
        <p:txBody>
          <a:bodyPr>
            <a:normAutofit fontScale="90000"/>
          </a:bodyPr>
          <a:lstStyle/>
          <a:p>
            <a:r>
              <a:rPr lang="ja-JP" altLang="en-US" sz="4000"/>
              <a:t>岡山大学　</a:t>
            </a:r>
            <a:r>
              <a:rPr lang="ja-JP" altLang="en-US" sz="4000" cap="none"/>
              <a:t>ソフトウェア設計</a:t>
            </a:r>
            <a:br>
              <a:rPr lang="en-US" altLang="ja-JP" cap="none" dirty="0"/>
            </a:br>
            <a:r>
              <a:rPr lang="ja-JP" altLang="en-US" cap="none"/>
              <a:t>シーケンス図</a:t>
            </a:r>
            <a:br>
              <a:rPr lang="en-US" altLang="ja-JP" cap="none" dirty="0"/>
            </a:br>
            <a:r>
              <a:rPr lang="ja-JP" altLang="en-US"/>
              <a:t>アーキテクチャパターン</a:t>
            </a:r>
            <a:endParaRPr kumimoji="1" lang="ja-JP" altLang="en-US" sz="3600" cap="none" dirty="0"/>
          </a:p>
        </p:txBody>
      </p:sp>
      <p:sp>
        <p:nvSpPr>
          <p:cNvPr id="3" name="サブタイトル 2">
            <a:extLst>
              <a:ext uri="{FF2B5EF4-FFF2-40B4-BE49-F238E27FC236}">
                <a16:creationId xmlns:a16="http://schemas.microsoft.com/office/drawing/2014/main" id="{3E438195-77D6-D802-99CE-D9520D84A121}"/>
              </a:ext>
            </a:extLst>
          </p:cNvPr>
          <p:cNvSpPr>
            <a:spLocks noGrp="1"/>
          </p:cNvSpPr>
          <p:nvPr>
            <p:ph type="subTitle" idx="1"/>
          </p:nvPr>
        </p:nvSpPr>
        <p:spPr>
          <a:xfrm>
            <a:off x="1323753" y="3612671"/>
            <a:ext cx="9544493" cy="1655762"/>
          </a:xfrm>
        </p:spPr>
        <p:txBody>
          <a:bodyPr>
            <a:normAutofit/>
          </a:bodyPr>
          <a:lstStyle/>
          <a:p>
            <a:r>
              <a:rPr lang="ja-JP" altLang="en-US" cap="none" dirty="0"/>
              <a:t>京都産業</a:t>
            </a:r>
            <a:r>
              <a:rPr lang="ja-JP" altLang="en-US" cap="none"/>
              <a:t>大学　教授　</a:t>
            </a:r>
            <a:r>
              <a:rPr lang="ja-JP" altLang="en-US" cap="none" dirty="0"/>
              <a:t>玉田</a:t>
            </a:r>
            <a:r>
              <a:rPr lang="ja-JP" altLang="en-US" cap="none"/>
              <a:t>春昭</a:t>
            </a:r>
            <a:endParaRPr lang="en-US" altLang="ja-JP" cap="none" dirty="0"/>
          </a:p>
        </p:txBody>
      </p:sp>
      <p:sp>
        <p:nvSpPr>
          <p:cNvPr id="5" name="スライド番号プレースホルダー 4">
            <a:extLst>
              <a:ext uri="{FF2B5EF4-FFF2-40B4-BE49-F238E27FC236}">
                <a16:creationId xmlns:a16="http://schemas.microsoft.com/office/drawing/2014/main" id="{72E38785-D289-E5B8-C21E-C40F6EE311D8}"/>
              </a:ext>
            </a:extLst>
          </p:cNvPr>
          <p:cNvSpPr>
            <a:spLocks noGrp="1"/>
          </p:cNvSpPr>
          <p:nvPr>
            <p:ph type="sldNum" sz="quarter" idx="12"/>
          </p:nvPr>
        </p:nvSpPr>
        <p:spPr/>
        <p:txBody>
          <a:bodyPr/>
          <a:lstStyle/>
          <a:p>
            <a:fld id="{6D22F896-40B5-4ADD-8801-0D06FADFA095}" type="slidenum">
              <a:rPr lang="en-US" smtClean="0"/>
              <a:t>51</a:t>
            </a:fld>
            <a:endParaRPr lang="en-US" dirty="0"/>
          </a:p>
        </p:txBody>
      </p:sp>
      <p:sp>
        <p:nvSpPr>
          <p:cNvPr id="6" name="フッター プレースホルダー 5">
            <a:extLst>
              <a:ext uri="{FF2B5EF4-FFF2-40B4-BE49-F238E27FC236}">
                <a16:creationId xmlns:a16="http://schemas.microsoft.com/office/drawing/2014/main" id="{3807D5AE-8C9E-4216-D339-681C0563F74D}"/>
              </a:ext>
            </a:extLst>
          </p:cNvPr>
          <p:cNvSpPr>
            <a:spLocks noGrp="1"/>
          </p:cNvSpPr>
          <p:nvPr>
            <p:ph type="ftr" sz="quarter" idx="11"/>
          </p:nvPr>
        </p:nvSpPr>
        <p:spPr/>
        <p:txBody>
          <a:bodyPr/>
          <a:lstStyle/>
          <a:p>
            <a:r>
              <a:rPr lang="ja-JP" altLang="en-US"/>
              <a:t>ソフトウェア設計</a:t>
            </a:r>
            <a:endParaRPr lang="en-US" dirty="0"/>
          </a:p>
        </p:txBody>
      </p:sp>
      <p:pic>
        <p:nvPicPr>
          <p:cNvPr id="7" name="グラフィックス 6">
            <a:extLst>
              <a:ext uri="{FF2B5EF4-FFF2-40B4-BE49-F238E27FC236}">
                <a16:creationId xmlns:a16="http://schemas.microsoft.com/office/drawing/2014/main" id="{1FC58BB2-5B4F-974D-689A-87F77BAB30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5588" y="4536399"/>
            <a:ext cx="4471380" cy="1436653"/>
          </a:xfrm>
          <a:prstGeom prst="rect">
            <a:avLst/>
          </a:prstGeom>
        </p:spPr>
      </p:pic>
      <p:sp>
        <p:nvSpPr>
          <p:cNvPr id="8" name="日付プレースホルダー 3">
            <a:extLst>
              <a:ext uri="{FF2B5EF4-FFF2-40B4-BE49-F238E27FC236}">
                <a16:creationId xmlns:a16="http://schemas.microsoft.com/office/drawing/2014/main" id="{A840387B-77C9-8AF7-06D0-9F627779B628}"/>
              </a:ext>
            </a:extLst>
          </p:cNvPr>
          <p:cNvSpPr>
            <a:spLocks noGrp="1"/>
          </p:cNvSpPr>
          <p:nvPr>
            <p:ph type="dt" sz="half" idx="10"/>
          </p:nvPr>
        </p:nvSpPr>
        <p:spPr>
          <a:xfrm>
            <a:off x="838200" y="6356350"/>
            <a:ext cx="2743200" cy="365125"/>
          </a:xfrm>
        </p:spPr>
        <p:txBody>
          <a:bodyPr/>
          <a:lstStyle/>
          <a:p>
            <a:r>
              <a:rPr lang="en-US" altLang="ja-JP" dirty="0"/>
              <a:t>2024-10-28</a:t>
            </a:r>
            <a:endParaRPr lang="en-US" dirty="0"/>
          </a:p>
        </p:txBody>
      </p:sp>
      <p:pic>
        <p:nvPicPr>
          <p:cNvPr id="4" name="図 3">
            <a:extLst>
              <a:ext uri="{FF2B5EF4-FFF2-40B4-BE49-F238E27FC236}">
                <a16:creationId xmlns:a16="http://schemas.microsoft.com/office/drawing/2014/main" id="{0F4BFF9C-4478-2ADB-5A38-065E99C72A17}"/>
              </a:ext>
            </a:extLst>
          </p:cNvPr>
          <p:cNvPicPr>
            <a:picLocks noChangeAspect="1"/>
          </p:cNvPicPr>
          <p:nvPr/>
        </p:nvPicPr>
        <p:blipFill>
          <a:blip r:embed="rId5"/>
          <a:stretch>
            <a:fillRect/>
          </a:stretch>
        </p:blipFill>
        <p:spPr>
          <a:xfrm>
            <a:off x="0" y="1"/>
            <a:ext cx="6096000" cy="3429000"/>
          </a:xfrm>
          <a:prstGeom prst="rect">
            <a:avLst/>
          </a:prstGeom>
        </p:spPr>
      </p:pic>
      <p:pic>
        <p:nvPicPr>
          <p:cNvPr id="9" name="図 8">
            <a:extLst>
              <a:ext uri="{FF2B5EF4-FFF2-40B4-BE49-F238E27FC236}">
                <a16:creationId xmlns:a16="http://schemas.microsoft.com/office/drawing/2014/main" id="{45BBFEDD-8C03-B32D-B660-E1A9F6A8D69C}"/>
              </a:ext>
            </a:extLst>
          </p:cNvPr>
          <p:cNvPicPr>
            <a:picLocks noChangeAspect="1"/>
          </p:cNvPicPr>
          <p:nvPr/>
        </p:nvPicPr>
        <p:blipFill>
          <a:blip r:embed="rId6"/>
          <a:stretch>
            <a:fillRect/>
          </a:stretch>
        </p:blipFill>
        <p:spPr>
          <a:xfrm>
            <a:off x="0" y="3428999"/>
            <a:ext cx="6096000" cy="3429000"/>
          </a:xfrm>
          <a:prstGeom prst="rect">
            <a:avLst/>
          </a:prstGeom>
        </p:spPr>
      </p:pic>
      <p:pic>
        <p:nvPicPr>
          <p:cNvPr id="10" name="図 9">
            <a:extLst>
              <a:ext uri="{FF2B5EF4-FFF2-40B4-BE49-F238E27FC236}">
                <a16:creationId xmlns:a16="http://schemas.microsoft.com/office/drawing/2014/main" id="{AD644CE7-46DD-9264-7384-2A4DF592B8E1}"/>
              </a:ext>
            </a:extLst>
          </p:cNvPr>
          <p:cNvPicPr>
            <a:picLocks noChangeAspect="1"/>
          </p:cNvPicPr>
          <p:nvPr/>
        </p:nvPicPr>
        <p:blipFill>
          <a:blip r:embed="rId7"/>
          <a:stretch>
            <a:fillRect/>
          </a:stretch>
        </p:blipFill>
        <p:spPr>
          <a:xfrm>
            <a:off x="6096000" y="0"/>
            <a:ext cx="6095998" cy="3428999"/>
          </a:xfrm>
          <a:prstGeom prst="rect">
            <a:avLst/>
          </a:prstGeom>
        </p:spPr>
      </p:pic>
      <p:pic>
        <p:nvPicPr>
          <p:cNvPr id="11" name="図 10">
            <a:extLst>
              <a:ext uri="{FF2B5EF4-FFF2-40B4-BE49-F238E27FC236}">
                <a16:creationId xmlns:a16="http://schemas.microsoft.com/office/drawing/2014/main" id="{E4A437B1-264E-AB35-1758-525C2FF662ED}"/>
              </a:ext>
            </a:extLst>
          </p:cNvPr>
          <p:cNvPicPr>
            <a:picLocks noChangeAspect="1"/>
          </p:cNvPicPr>
          <p:nvPr/>
        </p:nvPicPr>
        <p:blipFill>
          <a:blip r:embed="rId8"/>
          <a:stretch>
            <a:fillRect/>
          </a:stretch>
        </p:blipFill>
        <p:spPr>
          <a:xfrm>
            <a:off x="6095998" y="3428997"/>
            <a:ext cx="6096000" cy="3429000"/>
          </a:xfrm>
          <a:prstGeom prst="rect">
            <a:avLst/>
          </a:prstGeom>
        </p:spPr>
      </p:pic>
    </p:spTree>
    <p:extLst>
      <p:ext uri="{BB962C8B-B14F-4D97-AF65-F5344CB8AC3E}">
        <p14:creationId xmlns:p14="http://schemas.microsoft.com/office/powerpoint/2010/main" val="346330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設計</a:t>
            </a:r>
            <a:r>
              <a:rPr lang="ja-JP" altLang="en-US" dirty="0"/>
              <a:t>とは何のために行うか</a:t>
            </a:r>
            <a:endParaRPr kumimoji="1" lang="ja-JP" altLang="en-US" dirty="0"/>
          </a:p>
        </p:txBody>
      </p:sp>
      <p:sp>
        <p:nvSpPr>
          <p:cNvPr id="3" name="コンテンツ プレースホルダー 2"/>
          <p:cNvSpPr>
            <a:spLocks noGrp="1"/>
          </p:cNvSpPr>
          <p:nvPr>
            <p:ph idx="1"/>
          </p:nvPr>
        </p:nvSpPr>
        <p:spPr/>
        <p:txBody>
          <a:bodyPr>
            <a:normAutofit fontScale="77500" lnSpcReduction="20000"/>
          </a:bodyPr>
          <a:lstStyle/>
          <a:p>
            <a:pPr>
              <a:lnSpc>
                <a:spcPct val="120000"/>
              </a:lnSpc>
            </a:pPr>
            <a:r>
              <a:rPr kumimoji="1" lang="ja-JP" altLang="en-US" dirty="0"/>
              <a:t>情報を共有するため．</a:t>
            </a:r>
            <a:endParaRPr kumimoji="1" lang="en-US" altLang="ja-JP" dirty="0"/>
          </a:p>
          <a:p>
            <a:pPr lvl="1">
              <a:lnSpc>
                <a:spcPct val="120000"/>
              </a:lnSpc>
            </a:pPr>
            <a:r>
              <a:rPr lang="ja-JP" altLang="en-US" dirty="0"/>
              <a:t>設計図（</a:t>
            </a:r>
            <a:r>
              <a:rPr lang="en-US" altLang="ja-JP" dirty="0"/>
              <a:t>UML</a:t>
            </a:r>
            <a:r>
              <a:rPr lang="ja-JP" altLang="en-US" dirty="0"/>
              <a:t>）はその一手段に過ぎない．</a:t>
            </a:r>
            <a:endParaRPr lang="en-US" altLang="ja-JP" dirty="0"/>
          </a:p>
          <a:p>
            <a:pPr>
              <a:lnSpc>
                <a:spcPct val="120000"/>
              </a:lnSpc>
            </a:pPr>
            <a:r>
              <a:rPr lang="ja-JP" altLang="en-US" dirty="0"/>
              <a:t>世界中の人と情報を共有するために．</a:t>
            </a:r>
            <a:endParaRPr lang="en-US" altLang="ja-JP" dirty="0"/>
          </a:p>
          <a:p>
            <a:pPr lvl="1">
              <a:lnSpc>
                <a:spcPct val="120000"/>
              </a:lnSpc>
            </a:pPr>
            <a:r>
              <a:rPr kumimoji="1" lang="ja-JP" altLang="en-US" dirty="0"/>
              <a:t>情報を発信しよう．</a:t>
            </a:r>
            <a:endParaRPr kumimoji="1" lang="en-US" altLang="ja-JP" dirty="0"/>
          </a:p>
          <a:p>
            <a:pPr lvl="2">
              <a:lnSpc>
                <a:spcPct val="120000"/>
              </a:lnSpc>
            </a:pPr>
            <a:r>
              <a:rPr kumimoji="1" lang="ja-JP" altLang="en-US" dirty="0"/>
              <a:t>発信されない情報は存在しないのと同じ．</a:t>
            </a:r>
            <a:endParaRPr kumimoji="1" lang="en-US" altLang="ja-JP" dirty="0"/>
          </a:p>
          <a:p>
            <a:pPr lvl="1">
              <a:lnSpc>
                <a:spcPct val="120000"/>
              </a:lnSpc>
            </a:pPr>
            <a:r>
              <a:rPr lang="ja-JP" altLang="en-US" dirty="0"/>
              <a:t>相手を尊重しよう．</a:t>
            </a:r>
            <a:endParaRPr lang="en-US" altLang="ja-JP" dirty="0"/>
          </a:p>
          <a:p>
            <a:pPr lvl="2">
              <a:lnSpc>
                <a:spcPct val="120000"/>
              </a:lnSpc>
            </a:pPr>
            <a:r>
              <a:rPr kumimoji="1" lang="ja-JP" altLang="en-US"/>
              <a:t>誰しも尊重</a:t>
            </a:r>
            <a:r>
              <a:rPr kumimoji="1" lang="ja-JP" altLang="en-US" dirty="0"/>
              <a:t>されない相手には共有したくないのは</a:t>
            </a:r>
            <a:r>
              <a:rPr kumimoji="1" lang="ja-JP" altLang="en-US"/>
              <a:t>当然．</a:t>
            </a:r>
            <a:endParaRPr kumimoji="1" lang="en-US" altLang="ja-JP" dirty="0"/>
          </a:p>
          <a:p>
            <a:pPr lvl="2">
              <a:lnSpc>
                <a:spcPct val="120000"/>
              </a:lnSpc>
            </a:pPr>
            <a:r>
              <a:rPr lang="en-US" altLang="ja-JP" dirty="0"/>
              <a:t>XP</a:t>
            </a:r>
            <a:r>
              <a:rPr lang="ja-JP" altLang="en-US"/>
              <a:t>の価値の一つ．</a:t>
            </a:r>
            <a:endParaRPr kumimoji="1" lang="en-US" altLang="ja-JP" dirty="0"/>
          </a:p>
        </p:txBody>
      </p:sp>
      <p:sp>
        <p:nvSpPr>
          <p:cNvPr id="6" name="フッター プレースホルダー 5"/>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52</a:t>
            </a:fld>
            <a:endParaRPr lang="en-US" dirty="0"/>
          </a:p>
        </p:txBody>
      </p:sp>
    </p:spTree>
    <p:custDataLst>
      <p:tags r:id="rId1"/>
    </p:custDataLst>
    <p:extLst>
      <p:ext uri="{BB962C8B-B14F-4D97-AF65-F5344CB8AC3E}">
        <p14:creationId xmlns:p14="http://schemas.microsoft.com/office/powerpoint/2010/main" val="135464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dissolv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dissolve">
                                      <p:cBhvr>
                                        <p:cTn id="31" dur="500"/>
                                        <p:tgtEl>
                                          <p:spTgt spid="3">
                                            <p:txEl>
                                              <p:pRg st="5" end="5"/>
                                            </p:txEl>
                                          </p:spTgt>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dissolve">
                                      <p:cBhvr>
                                        <p:cTn id="35" dur="500"/>
                                        <p:tgtEl>
                                          <p:spTgt spid="3">
                                            <p:txEl>
                                              <p:pRg st="6" end="6"/>
                                            </p:txEl>
                                          </p:spTgt>
                                        </p:tgtEl>
                                      </p:cBhvr>
                                    </p:animEffect>
                                  </p:childTnLst>
                                </p:cTn>
                              </p:par>
                            </p:childTnLst>
                          </p:cTn>
                        </p:par>
                        <p:par>
                          <p:cTn id="36" fill="hold">
                            <p:stCondLst>
                              <p:cond delay="1000"/>
                            </p:stCondLst>
                            <p:childTnLst>
                              <p:par>
                                <p:cTn id="37" presetID="9" presetClass="entr" presetSubtype="0" fill="hold"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dissolve">
                                      <p:cBhvr>
                                        <p:cTn id="3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A83D4-CE11-EB47-A0F4-A5A5003208E3}"/>
              </a:ext>
            </a:extLst>
          </p:cNvPr>
          <p:cNvSpPr>
            <a:spLocks noGrp="1"/>
          </p:cNvSpPr>
          <p:nvPr>
            <p:ph type="title"/>
          </p:nvPr>
        </p:nvSpPr>
        <p:spPr/>
        <p:txBody>
          <a:bodyPr>
            <a:normAutofit fontScale="90000"/>
          </a:bodyPr>
          <a:lstStyle/>
          <a:p>
            <a:r>
              <a:rPr lang="ja-JP" altLang="en-US"/>
              <a:t>心あるコミュニケーションのガイドライン</a:t>
            </a:r>
            <a:r>
              <a:rPr lang="en-US" altLang="ja-JP" baseline="30000" dirty="0"/>
              <a:t>[1]</a:t>
            </a:r>
            <a:endParaRPr kumimoji="1" lang="ja-JP" altLang="en-US" baseline="30000"/>
          </a:p>
        </p:txBody>
      </p:sp>
      <p:sp>
        <p:nvSpPr>
          <p:cNvPr id="3" name="コンテンツ プレースホルダー 2">
            <a:extLst>
              <a:ext uri="{FF2B5EF4-FFF2-40B4-BE49-F238E27FC236}">
                <a16:creationId xmlns:a16="http://schemas.microsoft.com/office/drawing/2014/main" id="{9957E80B-1CD4-0748-805D-D15B7467819E}"/>
              </a:ext>
            </a:extLst>
          </p:cNvPr>
          <p:cNvSpPr>
            <a:spLocks noGrp="1"/>
          </p:cNvSpPr>
          <p:nvPr>
            <p:ph idx="1"/>
          </p:nvPr>
        </p:nvSpPr>
        <p:spPr>
          <a:xfrm>
            <a:off x="838200" y="1825625"/>
            <a:ext cx="10515600" cy="3607395"/>
          </a:xfrm>
        </p:spPr>
        <p:txBody>
          <a:bodyPr>
            <a:normAutofit fontScale="55000" lnSpcReduction="20000"/>
          </a:bodyPr>
          <a:lstStyle/>
          <a:p>
            <a:pPr marL="742950" indent="-742950">
              <a:lnSpc>
                <a:spcPct val="120000"/>
              </a:lnSpc>
              <a:buFont typeface="+mj-lt"/>
              <a:buAutoNum type="arabicPeriod"/>
            </a:pPr>
            <a:r>
              <a:rPr kumimoji="1" lang="ja-JP" altLang="en-US"/>
              <a:t>他人の「仕事」に敬意を払う．</a:t>
            </a:r>
            <a:endParaRPr kumimoji="1" lang="en-US" altLang="ja-JP" dirty="0"/>
          </a:p>
          <a:p>
            <a:pPr marL="742950" indent="-742950">
              <a:lnSpc>
                <a:spcPct val="120000"/>
              </a:lnSpc>
              <a:buFont typeface="+mj-lt"/>
              <a:buAutoNum type="arabicPeriod"/>
            </a:pPr>
            <a:r>
              <a:rPr lang="ja-JP" altLang="en-US"/>
              <a:t>その人自身に敬意を払う．</a:t>
            </a:r>
            <a:endParaRPr lang="en-US" altLang="ja-JP" dirty="0"/>
          </a:p>
          <a:p>
            <a:pPr marL="742950" indent="-742950">
              <a:lnSpc>
                <a:spcPct val="120000"/>
              </a:lnSpc>
              <a:buFont typeface="+mj-lt"/>
              <a:buAutoNum type="arabicPeriod"/>
            </a:pPr>
            <a:r>
              <a:rPr kumimoji="1" lang="ja-JP" altLang="en-US"/>
              <a:t>批判にも敬意を払う．</a:t>
            </a:r>
            <a:endParaRPr kumimoji="1" lang="en-US" altLang="ja-JP" dirty="0"/>
          </a:p>
          <a:p>
            <a:pPr marL="742950" indent="-742950">
              <a:lnSpc>
                <a:spcPct val="120000"/>
              </a:lnSpc>
              <a:buFont typeface="+mj-lt"/>
              <a:buAutoNum type="arabicPeriod"/>
            </a:pPr>
            <a:r>
              <a:rPr lang="ja-JP" altLang="en-US"/>
              <a:t>間違った人（問題を起こした人）をフォロー（手助け）する．</a:t>
            </a:r>
            <a:endParaRPr lang="en-US" altLang="ja-JP" dirty="0"/>
          </a:p>
          <a:p>
            <a:pPr marL="742950" indent="-742950">
              <a:lnSpc>
                <a:spcPct val="120000"/>
              </a:lnSpc>
              <a:buFont typeface="+mj-lt"/>
              <a:buAutoNum type="arabicPeriod"/>
            </a:pPr>
            <a:r>
              <a:rPr kumimoji="1" lang="ja-JP" altLang="en-US"/>
              <a:t>テーマから外れない．</a:t>
            </a:r>
            <a:endParaRPr kumimoji="1" lang="en-US" altLang="ja-JP" dirty="0"/>
          </a:p>
          <a:p>
            <a:pPr marL="742950" indent="-742950">
              <a:lnSpc>
                <a:spcPct val="120000"/>
              </a:lnSpc>
              <a:buFont typeface="+mj-lt"/>
              <a:buAutoNum type="arabicPeriod"/>
            </a:pPr>
            <a:r>
              <a:rPr lang="ja-JP" altLang="en-US"/>
              <a:t>終わりを明確にする必要はない．</a:t>
            </a:r>
            <a:endParaRPr lang="en-US" altLang="ja-JP" dirty="0"/>
          </a:p>
          <a:p>
            <a:pPr marL="742950" indent="-742950">
              <a:lnSpc>
                <a:spcPct val="120000"/>
              </a:lnSpc>
              <a:buFont typeface="+mj-lt"/>
              <a:buAutoNum type="arabicPeriod"/>
            </a:pPr>
            <a:r>
              <a:rPr kumimoji="1" lang="ja-JP" altLang="en-US"/>
              <a:t>不快にさせないよう考えることは説得につなが</a:t>
            </a:r>
            <a:r>
              <a:rPr lang="ja-JP" altLang="en-US"/>
              <a:t>る</a:t>
            </a:r>
            <a:r>
              <a:rPr kumimoji="1" lang="ja-JP" altLang="en-US"/>
              <a:t>．</a:t>
            </a:r>
          </a:p>
        </p:txBody>
      </p:sp>
      <p:sp>
        <p:nvSpPr>
          <p:cNvPr id="5" name="フッター プレースホルダー 4">
            <a:extLst>
              <a:ext uri="{FF2B5EF4-FFF2-40B4-BE49-F238E27FC236}">
                <a16:creationId xmlns:a16="http://schemas.microsoft.com/office/drawing/2014/main" id="{1573700F-A1ED-4F47-84DC-6B5A56F2AECC}"/>
              </a:ext>
            </a:extLst>
          </p:cNvPr>
          <p:cNvSpPr>
            <a:spLocks noGrp="1"/>
          </p:cNvSpPr>
          <p:nvPr>
            <p:ph type="ftr" sz="quarter" idx="11"/>
          </p:nvPr>
        </p:nvSpPr>
        <p:spPr/>
        <p:txBody>
          <a:bodyPr/>
          <a:lstStyle/>
          <a:p>
            <a:r>
              <a:rPr kumimoji="1" lang="ja-JP" altLang="en-US"/>
              <a:t>ソフトウェア設計</a:t>
            </a:r>
          </a:p>
        </p:txBody>
      </p:sp>
      <p:sp>
        <p:nvSpPr>
          <p:cNvPr id="6" name="スライド番号プレースホルダー 5">
            <a:extLst>
              <a:ext uri="{FF2B5EF4-FFF2-40B4-BE49-F238E27FC236}">
                <a16:creationId xmlns:a16="http://schemas.microsoft.com/office/drawing/2014/main" id="{0054E3D7-4789-DC4B-B275-05B87AA27BC4}"/>
              </a:ext>
            </a:extLst>
          </p:cNvPr>
          <p:cNvSpPr>
            <a:spLocks noGrp="1"/>
          </p:cNvSpPr>
          <p:nvPr>
            <p:ph type="sldNum" sz="quarter" idx="12"/>
          </p:nvPr>
        </p:nvSpPr>
        <p:spPr/>
        <p:txBody>
          <a:bodyPr/>
          <a:lstStyle/>
          <a:p>
            <a:fld id="{24785B65-FD71-8B41-B484-67B8C90169D7}" type="slidenum">
              <a:rPr kumimoji="1" lang="ja-JP" altLang="en-US" smtClean="0"/>
              <a:t>53</a:t>
            </a:fld>
            <a:endParaRPr kumimoji="1" lang="ja-JP" altLang="en-US"/>
          </a:p>
        </p:txBody>
      </p:sp>
      <p:sp>
        <p:nvSpPr>
          <p:cNvPr id="7" name="正方形/長方形 6">
            <a:extLst>
              <a:ext uri="{FF2B5EF4-FFF2-40B4-BE49-F238E27FC236}">
                <a16:creationId xmlns:a16="http://schemas.microsoft.com/office/drawing/2014/main" id="{55886939-18CD-7C43-AE63-F0E3BAE68075}"/>
              </a:ext>
            </a:extLst>
          </p:cNvPr>
          <p:cNvSpPr/>
          <p:nvPr/>
        </p:nvSpPr>
        <p:spPr>
          <a:xfrm>
            <a:off x="838200" y="5433020"/>
            <a:ext cx="10515600" cy="923330"/>
          </a:xfrm>
          <a:prstGeom prst="rect">
            <a:avLst/>
          </a:prstGeom>
        </p:spPr>
        <p:txBody>
          <a:bodyPr wrap="square">
            <a:spAutoFit/>
          </a:bodyPr>
          <a:lstStyle/>
          <a:p>
            <a:r>
              <a:rPr lang="en-US" altLang="ja-JP" dirty="0">
                <a:solidFill>
                  <a:srgbClr val="000000"/>
                </a:solidFill>
                <a:latin typeface="+mn-ea"/>
              </a:rPr>
              <a:t>GNU</a:t>
            </a:r>
            <a:r>
              <a:rPr lang="ja-JP" altLang="en-US">
                <a:solidFill>
                  <a:srgbClr val="000000"/>
                </a:solidFill>
                <a:latin typeface="+mn-ea"/>
              </a:rPr>
              <a:t>プロジェクト提唱者のリチャード・ストールマンによる「心あるコミュニケーションのガイドライン」が発表される</a:t>
            </a:r>
            <a:r>
              <a:rPr lang="en-US" altLang="ja-JP" dirty="0">
                <a:solidFill>
                  <a:srgbClr val="000000"/>
                </a:solidFill>
                <a:latin typeface="+mn-ea"/>
              </a:rPr>
              <a:t>, 2018/10/23 13:00, </a:t>
            </a:r>
            <a:r>
              <a:rPr lang="en-US" altLang="ja-JP" dirty="0">
                <a:solidFill>
                  <a:srgbClr val="000000"/>
                </a:solidFill>
                <a:latin typeface="+mn-ea"/>
                <a:hlinkClick r:id="rId2"/>
              </a:rPr>
              <a:t>https://gigazine.net/news/20181023-gnu-kind-communications-guidelines/</a:t>
            </a:r>
            <a:endParaRPr lang="en-US" altLang="ja-JP" dirty="0">
              <a:solidFill>
                <a:srgbClr val="000000"/>
              </a:solidFill>
              <a:latin typeface="+mn-ea"/>
            </a:endParaRPr>
          </a:p>
        </p:txBody>
      </p:sp>
    </p:spTree>
    <p:extLst>
      <p:ext uri="{BB962C8B-B14F-4D97-AF65-F5344CB8AC3E}">
        <p14:creationId xmlns:p14="http://schemas.microsoft.com/office/powerpoint/2010/main" val="158825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AD76DD-A586-6440-BDCF-33BA04E07F42}"/>
              </a:ext>
            </a:extLst>
          </p:cNvPr>
          <p:cNvSpPr>
            <a:spLocks noGrp="1"/>
          </p:cNvSpPr>
          <p:nvPr>
            <p:ph type="title"/>
          </p:nvPr>
        </p:nvSpPr>
        <p:spPr/>
        <p:txBody>
          <a:bodyPr>
            <a:normAutofit fontScale="90000"/>
          </a:bodyPr>
          <a:lstStyle/>
          <a:p>
            <a:r>
              <a:rPr lang="en-US" altLang="ja-JP" dirty="0"/>
              <a:t>GitHub</a:t>
            </a:r>
            <a:r>
              <a:rPr lang="ja-JP" altLang="en-US"/>
              <a:t>「完璧なプルリクの書き方を教えるぜ」</a:t>
            </a:r>
            <a:r>
              <a:rPr lang="en-US" altLang="ja-JP" baseline="30000" dirty="0"/>
              <a:t>[2]</a:t>
            </a:r>
            <a:endParaRPr kumimoji="1" lang="ja-JP" altLang="en-US" baseline="30000"/>
          </a:p>
        </p:txBody>
      </p:sp>
      <p:sp>
        <p:nvSpPr>
          <p:cNvPr id="3" name="コンテンツ プレースホルダー 2">
            <a:extLst>
              <a:ext uri="{FF2B5EF4-FFF2-40B4-BE49-F238E27FC236}">
                <a16:creationId xmlns:a16="http://schemas.microsoft.com/office/drawing/2014/main" id="{017EF1CF-338C-844D-AE0F-4B9A1B61E723}"/>
              </a:ext>
            </a:extLst>
          </p:cNvPr>
          <p:cNvSpPr>
            <a:spLocks noGrp="1"/>
          </p:cNvSpPr>
          <p:nvPr>
            <p:ph idx="1"/>
          </p:nvPr>
        </p:nvSpPr>
        <p:spPr>
          <a:xfrm>
            <a:off x="838200" y="1825625"/>
            <a:ext cx="10515600" cy="3705007"/>
          </a:xfrm>
        </p:spPr>
        <p:txBody>
          <a:bodyPr>
            <a:normAutofit fontScale="47500" lnSpcReduction="20000"/>
          </a:bodyPr>
          <a:lstStyle/>
          <a:p>
            <a:pPr>
              <a:lnSpc>
                <a:spcPct val="120000"/>
              </a:lnSpc>
            </a:pPr>
            <a:r>
              <a:rPr lang="ja-JP" altLang="en-US"/>
              <a:t>プルリクエストへのコメント</a:t>
            </a:r>
            <a:endParaRPr lang="en-US" altLang="ja-JP" dirty="0"/>
          </a:p>
          <a:p>
            <a:pPr lvl="1">
              <a:lnSpc>
                <a:spcPct val="120000"/>
              </a:lnSpc>
            </a:pPr>
            <a:r>
              <a:rPr lang="ja-JP" altLang="en-US"/>
              <a:t>プルリクエストには目的を明記しましょう．</a:t>
            </a:r>
            <a:endParaRPr lang="en-US" altLang="ja-JP" dirty="0"/>
          </a:p>
          <a:p>
            <a:pPr lvl="1">
              <a:lnSpc>
                <a:spcPct val="120000"/>
              </a:lnSpc>
            </a:pPr>
            <a:r>
              <a:rPr lang="ja-JP" altLang="en-US"/>
              <a:t>プルリクを読む人々が経緯に精通していると思い込まず，なぜその仕事が発生したのか概要を提供するように努めましょう．</a:t>
            </a:r>
            <a:endParaRPr lang="en-US" altLang="ja-JP" dirty="0"/>
          </a:p>
          <a:p>
            <a:pPr>
              <a:lnSpc>
                <a:spcPct val="120000"/>
              </a:lnSpc>
            </a:pPr>
            <a:r>
              <a:rPr lang="ja-JP" altLang="en-US"/>
              <a:t>フィードバックの書き方</a:t>
            </a:r>
            <a:endParaRPr lang="en-US" altLang="ja-JP" dirty="0"/>
          </a:p>
          <a:p>
            <a:pPr lvl="1">
              <a:lnSpc>
                <a:spcPct val="120000"/>
              </a:lnSpc>
            </a:pPr>
            <a:r>
              <a:rPr lang="ja-JP" altLang="en-US"/>
              <a:t>全く同意できない場合は，反応する前に数分自分の意見を検討しましょう．</a:t>
            </a:r>
          </a:p>
          <a:p>
            <a:pPr lvl="1">
              <a:lnSpc>
                <a:spcPct val="120000"/>
              </a:lnSpc>
            </a:pPr>
            <a:r>
              <a:rPr lang="ja-JP" altLang="en-US"/>
              <a:t>命令するのではなく，質問しましょう．</a:t>
            </a:r>
            <a:endParaRPr lang="en-US" altLang="ja-JP" dirty="0"/>
          </a:p>
          <a:p>
            <a:pPr lvl="2">
              <a:lnSpc>
                <a:spcPct val="120000"/>
              </a:lnSpc>
            </a:pPr>
            <a:r>
              <a:rPr lang="ja-JP" altLang="en-US"/>
              <a:t>「</a:t>
            </a:r>
            <a:r>
              <a:rPr lang="en-US" altLang="ja-JP" dirty="0"/>
              <a:t>…</a:t>
            </a:r>
            <a:r>
              <a:rPr lang="ja-JP" altLang="en-US"/>
              <a:t>しないでください」よりも「</a:t>
            </a:r>
            <a:r>
              <a:rPr lang="en-US" altLang="ja-JP" dirty="0"/>
              <a:t>…</a:t>
            </a:r>
            <a:r>
              <a:rPr lang="ja-JP" altLang="en-US"/>
              <a:t>についてどう思いますか？」</a:t>
            </a:r>
            <a:endParaRPr lang="en-US" altLang="ja-JP" dirty="0"/>
          </a:p>
          <a:p>
            <a:pPr>
              <a:lnSpc>
                <a:spcPct val="120000"/>
              </a:lnSpc>
            </a:pPr>
            <a:r>
              <a:rPr lang="ja-JP" altLang="en-US"/>
              <a:t>フィードバックへの対応</a:t>
            </a:r>
            <a:endParaRPr lang="en-US" altLang="ja-JP" dirty="0"/>
          </a:p>
          <a:p>
            <a:pPr lvl="1">
              <a:lnSpc>
                <a:spcPct val="120000"/>
              </a:lnSpc>
            </a:pPr>
            <a:r>
              <a:rPr lang="ja-JP" altLang="en-US"/>
              <a:t>とにかくまず感謝を表明してください．</a:t>
            </a:r>
          </a:p>
        </p:txBody>
      </p:sp>
      <p:sp>
        <p:nvSpPr>
          <p:cNvPr id="5" name="フッター プレースホルダー 4">
            <a:extLst>
              <a:ext uri="{FF2B5EF4-FFF2-40B4-BE49-F238E27FC236}">
                <a16:creationId xmlns:a16="http://schemas.microsoft.com/office/drawing/2014/main" id="{4ABFB933-E0A9-A748-A170-E6C1ADFF2F7B}"/>
              </a:ext>
            </a:extLst>
          </p:cNvPr>
          <p:cNvSpPr>
            <a:spLocks noGrp="1"/>
          </p:cNvSpPr>
          <p:nvPr>
            <p:ph type="ftr" sz="quarter" idx="11"/>
          </p:nvPr>
        </p:nvSpPr>
        <p:spPr/>
        <p:txBody>
          <a:bodyPr/>
          <a:lstStyle/>
          <a:p>
            <a:r>
              <a:rPr kumimoji="1" lang="ja-JP" altLang="en-US"/>
              <a:t>ソフトウェア設計</a:t>
            </a:r>
          </a:p>
        </p:txBody>
      </p:sp>
      <p:sp>
        <p:nvSpPr>
          <p:cNvPr id="6" name="スライド番号プレースホルダー 5">
            <a:extLst>
              <a:ext uri="{FF2B5EF4-FFF2-40B4-BE49-F238E27FC236}">
                <a16:creationId xmlns:a16="http://schemas.microsoft.com/office/drawing/2014/main" id="{6EEA3951-C24E-B34E-80A6-C56D06F7F70C}"/>
              </a:ext>
            </a:extLst>
          </p:cNvPr>
          <p:cNvSpPr>
            <a:spLocks noGrp="1"/>
          </p:cNvSpPr>
          <p:nvPr>
            <p:ph type="sldNum" sz="quarter" idx="12"/>
          </p:nvPr>
        </p:nvSpPr>
        <p:spPr/>
        <p:txBody>
          <a:bodyPr/>
          <a:lstStyle/>
          <a:p>
            <a:fld id="{24785B65-FD71-8B41-B484-67B8C90169D7}" type="slidenum">
              <a:rPr kumimoji="1" lang="ja-JP" altLang="en-US" smtClean="0"/>
              <a:t>54</a:t>
            </a:fld>
            <a:endParaRPr kumimoji="1" lang="ja-JP" altLang="en-US"/>
          </a:p>
        </p:txBody>
      </p:sp>
      <p:sp>
        <p:nvSpPr>
          <p:cNvPr id="7" name="正方形/長方形 6">
            <a:extLst>
              <a:ext uri="{FF2B5EF4-FFF2-40B4-BE49-F238E27FC236}">
                <a16:creationId xmlns:a16="http://schemas.microsoft.com/office/drawing/2014/main" id="{EAD8E6F9-63E7-9B47-B4A7-8F8507EB8BB9}"/>
              </a:ext>
            </a:extLst>
          </p:cNvPr>
          <p:cNvSpPr/>
          <p:nvPr/>
        </p:nvSpPr>
        <p:spPr>
          <a:xfrm>
            <a:off x="838200" y="5530632"/>
            <a:ext cx="10515600" cy="646331"/>
          </a:xfrm>
          <a:prstGeom prst="rect">
            <a:avLst/>
          </a:prstGeom>
        </p:spPr>
        <p:txBody>
          <a:bodyPr wrap="square">
            <a:spAutoFit/>
          </a:bodyPr>
          <a:lstStyle/>
          <a:p>
            <a:pPr marL="314325" indent="-314325"/>
            <a:r>
              <a:rPr lang="en-US" altLang="ja-JP" dirty="0">
                <a:solidFill>
                  <a:schemeClr val="bg2">
                    <a:lumMod val="10000"/>
                  </a:schemeClr>
                </a:solidFill>
                <a:latin typeface="-apple-system"/>
              </a:rPr>
              <a:t>[2]	GitHub, How to write the perfect pull request, </a:t>
            </a:r>
            <a:r>
              <a:rPr lang="en-US" altLang="ja-JP" dirty="0">
                <a:solidFill>
                  <a:schemeClr val="bg2">
                    <a:lumMod val="10000"/>
                  </a:schemeClr>
                </a:solidFill>
                <a:latin typeface="-apple-system"/>
                <a:hlinkClick r:id="rId2"/>
              </a:rPr>
              <a:t>https://github.com/blog/1943-how-to-write-the-perfect-pull-request</a:t>
            </a:r>
            <a:r>
              <a:rPr lang="en-US" altLang="ja-JP" dirty="0">
                <a:solidFill>
                  <a:schemeClr val="bg2">
                    <a:lumMod val="10000"/>
                  </a:schemeClr>
                </a:solidFill>
                <a:latin typeface="-apple-system"/>
              </a:rPr>
              <a:t>, </a:t>
            </a:r>
            <a:r>
              <a:rPr lang="ja-JP" altLang="en-US">
                <a:solidFill>
                  <a:schemeClr val="bg2">
                    <a:lumMod val="10000"/>
                  </a:schemeClr>
                </a:solidFill>
                <a:latin typeface="-apple-system"/>
              </a:rPr>
              <a:t>日本語訳</a:t>
            </a:r>
            <a:r>
              <a:rPr lang="en-US" altLang="ja-JP" dirty="0">
                <a:solidFill>
                  <a:schemeClr val="bg2">
                    <a:lumMod val="10000"/>
                  </a:schemeClr>
                </a:solidFill>
                <a:latin typeface="-apple-system"/>
              </a:rPr>
              <a:t> </a:t>
            </a:r>
            <a:r>
              <a:rPr lang="en-US" altLang="ja-JP" dirty="0">
                <a:solidFill>
                  <a:schemeClr val="bg2">
                    <a:lumMod val="10000"/>
                  </a:schemeClr>
                </a:solidFill>
                <a:latin typeface="-apple-system"/>
                <a:hlinkClick r:id="rId3"/>
              </a:rPr>
              <a:t>https://qiita.com/umanoda/items/93aec41213f8e3ce14c8</a:t>
            </a:r>
            <a:endParaRPr lang="en-US" altLang="ja-JP" dirty="0">
              <a:solidFill>
                <a:schemeClr val="bg2">
                  <a:lumMod val="10000"/>
                </a:schemeClr>
              </a:solidFill>
              <a:latin typeface="-apple-system"/>
            </a:endParaRPr>
          </a:p>
        </p:txBody>
      </p:sp>
    </p:spTree>
    <p:extLst>
      <p:ext uri="{BB962C8B-B14F-4D97-AF65-F5344CB8AC3E}">
        <p14:creationId xmlns:p14="http://schemas.microsoft.com/office/powerpoint/2010/main" val="141181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余談：</a:t>
            </a:r>
            <a:r>
              <a:rPr lang="ja-JP" altLang="en-US" dirty="0"/>
              <a:t>バグを減らすために</a:t>
            </a:r>
            <a:endParaRPr kumimoji="1" lang="ja-JP" altLang="en-US" dirty="0"/>
          </a:p>
        </p:txBody>
      </p:sp>
      <p:sp>
        <p:nvSpPr>
          <p:cNvPr id="3" name="コンテンツ プレースホルダー 2"/>
          <p:cNvSpPr>
            <a:spLocks noGrp="1"/>
          </p:cNvSpPr>
          <p:nvPr>
            <p:ph idx="1"/>
          </p:nvPr>
        </p:nvSpPr>
        <p:spPr/>
        <p:txBody>
          <a:bodyPr>
            <a:normAutofit fontScale="70000" lnSpcReduction="20000"/>
          </a:bodyPr>
          <a:lstStyle/>
          <a:p>
            <a:pPr>
              <a:lnSpc>
                <a:spcPct val="120000"/>
              </a:lnSpc>
            </a:pPr>
            <a:r>
              <a:rPr lang="ja-JP" altLang="en-US" dirty="0"/>
              <a:t>疎結合，</a:t>
            </a:r>
            <a:endParaRPr lang="en-US" altLang="ja-JP" dirty="0"/>
          </a:p>
          <a:p>
            <a:pPr>
              <a:lnSpc>
                <a:spcPct val="120000"/>
              </a:lnSpc>
            </a:pPr>
            <a:r>
              <a:rPr kumimoji="1" lang="ja-JP" altLang="en-US" dirty="0"/>
              <a:t>高凝集度，</a:t>
            </a:r>
            <a:endParaRPr kumimoji="1" lang="en-US" altLang="ja-JP" dirty="0"/>
          </a:p>
          <a:p>
            <a:pPr>
              <a:lnSpc>
                <a:spcPct val="120000"/>
              </a:lnSpc>
            </a:pPr>
            <a:r>
              <a:rPr lang="ja-JP" altLang="en-US" dirty="0"/>
              <a:t>処理をシンプルに，</a:t>
            </a:r>
            <a:endParaRPr lang="en-US" altLang="ja-JP" dirty="0"/>
          </a:p>
          <a:p>
            <a:pPr>
              <a:lnSpc>
                <a:spcPct val="120000"/>
              </a:lnSpc>
            </a:pPr>
            <a:r>
              <a:rPr kumimoji="1" lang="ja-JP" altLang="en-US" dirty="0"/>
              <a:t>処理を短く，</a:t>
            </a:r>
            <a:endParaRPr kumimoji="1" lang="en-US" altLang="ja-JP" dirty="0"/>
          </a:p>
          <a:p>
            <a:pPr>
              <a:lnSpc>
                <a:spcPct val="120000"/>
              </a:lnSpc>
            </a:pPr>
            <a:r>
              <a:rPr lang="ja-JP" altLang="en-US" dirty="0"/>
              <a:t>．．．</a:t>
            </a:r>
            <a:endParaRPr lang="en-US" altLang="ja-JP" dirty="0"/>
          </a:p>
          <a:p>
            <a:pPr>
              <a:lnSpc>
                <a:spcPct val="120000"/>
              </a:lnSpc>
            </a:pPr>
            <a:endParaRPr kumimoji="1" lang="en-US" altLang="ja-JP" dirty="0"/>
          </a:p>
          <a:p>
            <a:pPr>
              <a:lnSpc>
                <a:spcPct val="120000"/>
              </a:lnSpc>
            </a:pPr>
            <a:r>
              <a:rPr kumimoji="1" lang="ja-JP" altLang="en-US" dirty="0"/>
              <a:t>できていますか？</a:t>
            </a:r>
          </a:p>
        </p:txBody>
      </p:sp>
      <p:sp>
        <p:nvSpPr>
          <p:cNvPr id="6" name="フッター プレースホルダー 5"/>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55</a:t>
            </a:fld>
            <a:endParaRPr lang="en-US" dirty="0"/>
          </a:p>
        </p:txBody>
      </p:sp>
    </p:spTree>
    <p:custDataLst>
      <p:tags r:id="rId1"/>
    </p:custDataLst>
    <p:extLst>
      <p:ext uri="{BB962C8B-B14F-4D97-AF65-F5344CB8AC3E}">
        <p14:creationId xmlns:p14="http://schemas.microsoft.com/office/powerpoint/2010/main" val="134040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100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2" fill="hold" nodeType="afterEffect">
                                  <p:stCondLst>
                                    <p:cond delay="100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3500"/>
                            </p:stCondLst>
                            <p:childTnLst>
                              <p:par>
                                <p:cTn id="20" presetID="2" presetClass="entr" presetSubtype="2" fill="hold" nodeType="afterEffect">
                                  <p:stCondLst>
                                    <p:cond delay="100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5000"/>
                            </p:stCondLst>
                            <p:childTnLst>
                              <p:par>
                                <p:cTn id="25" presetID="2" presetClass="entr" presetSubtype="2" fill="hold" nodeType="afterEffect">
                                  <p:stCondLst>
                                    <p:cond delay="100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dissolv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Small Object Programming</a:t>
            </a:r>
            <a:endParaRPr kumimoji="1" lang="ja-JP" altLang="en-US" dirty="0"/>
          </a:p>
        </p:txBody>
      </p:sp>
      <p:sp>
        <p:nvSpPr>
          <p:cNvPr id="3" name="コンテンツ プレースホルダー 2"/>
          <p:cNvSpPr>
            <a:spLocks noGrp="1"/>
          </p:cNvSpPr>
          <p:nvPr>
            <p:ph idx="1"/>
          </p:nvPr>
        </p:nvSpPr>
        <p:spPr/>
        <p:txBody>
          <a:bodyPr>
            <a:normAutofit fontScale="47500" lnSpcReduction="20000"/>
          </a:bodyPr>
          <a:lstStyle/>
          <a:p>
            <a:pPr marL="446088" indent="-446088">
              <a:lnSpc>
                <a:spcPct val="120000"/>
              </a:lnSpc>
              <a:buFont typeface="+mj-lt"/>
              <a:buAutoNum type="arabicPeriod"/>
            </a:pPr>
            <a:r>
              <a:rPr lang="en-US" altLang="ja-JP" dirty="0"/>
              <a:t>1</a:t>
            </a:r>
            <a:r>
              <a:rPr lang="ja-JP" altLang="en-US" dirty="0"/>
              <a:t>つのメソッドにつき，インデントは一段階とすること．</a:t>
            </a:r>
            <a:endParaRPr lang="en-US" altLang="ja-JP" dirty="0"/>
          </a:p>
          <a:p>
            <a:pPr marL="446088" indent="-446088">
              <a:lnSpc>
                <a:spcPct val="120000"/>
              </a:lnSpc>
              <a:buFont typeface="+mj-lt"/>
              <a:buAutoNum type="arabicPeriod"/>
            </a:pPr>
            <a:r>
              <a:rPr lang="en-US" altLang="ja-JP" dirty="0"/>
              <a:t>else</a:t>
            </a:r>
            <a:r>
              <a:rPr lang="ja-JP" altLang="en-US" dirty="0"/>
              <a:t>句を使用しないこと．</a:t>
            </a:r>
            <a:endParaRPr lang="en-US" altLang="ja-JP" dirty="0"/>
          </a:p>
          <a:p>
            <a:pPr marL="446088" indent="-446088">
              <a:lnSpc>
                <a:spcPct val="120000"/>
              </a:lnSpc>
              <a:buFont typeface="+mj-lt"/>
              <a:buAutoNum type="arabicPeriod"/>
            </a:pPr>
            <a:r>
              <a:rPr lang="ja-JP" altLang="en-US" dirty="0"/>
              <a:t>すべてのプリイティブ型と文字列型をラップすること．</a:t>
            </a:r>
            <a:endParaRPr lang="en-US" altLang="ja-JP" dirty="0"/>
          </a:p>
          <a:p>
            <a:pPr marL="446088" indent="-446088">
              <a:lnSpc>
                <a:spcPct val="120000"/>
              </a:lnSpc>
              <a:buFont typeface="+mj-lt"/>
              <a:buAutoNum type="arabicPeriod"/>
            </a:pPr>
            <a:r>
              <a:rPr lang="en-US" altLang="ja-JP" dirty="0"/>
              <a:t>1</a:t>
            </a:r>
            <a:r>
              <a:rPr lang="ja-JP" altLang="en-US" dirty="0"/>
              <a:t>行につき，ドットは１つまでにすること．</a:t>
            </a:r>
            <a:endParaRPr lang="en-US" altLang="ja-JP" dirty="0"/>
          </a:p>
          <a:p>
            <a:pPr marL="446088" indent="-446088">
              <a:lnSpc>
                <a:spcPct val="120000"/>
              </a:lnSpc>
              <a:buFont typeface="+mj-lt"/>
              <a:buAutoNum type="arabicPeriod"/>
            </a:pPr>
            <a:r>
              <a:rPr lang="ja-JP" altLang="en-US" dirty="0"/>
              <a:t>名前を省略しないこと．</a:t>
            </a:r>
            <a:endParaRPr lang="en-US" altLang="ja-JP" dirty="0"/>
          </a:p>
          <a:p>
            <a:pPr marL="446088" indent="-446088">
              <a:lnSpc>
                <a:spcPct val="120000"/>
              </a:lnSpc>
              <a:buFont typeface="+mj-lt"/>
              <a:buAutoNum type="arabicPeriod"/>
            </a:pPr>
            <a:r>
              <a:rPr lang="ja-JP" altLang="en-US" dirty="0"/>
              <a:t>１パッケージ</a:t>
            </a:r>
            <a:r>
              <a:rPr lang="en-US" altLang="ja-JP" dirty="0"/>
              <a:t>10</a:t>
            </a:r>
            <a:r>
              <a:rPr lang="ja-JP" altLang="en-US" dirty="0"/>
              <a:t>ファイルまで，１クラス</a:t>
            </a:r>
            <a:r>
              <a:rPr lang="en-US" altLang="ja-JP" dirty="0"/>
              <a:t>50</a:t>
            </a:r>
            <a:r>
              <a:rPr lang="ja-JP" altLang="en-US" dirty="0"/>
              <a:t>行</a:t>
            </a:r>
            <a:r>
              <a:rPr lang="ja-JP" altLang="en-US"/>
              <a:t>まで，</a:t>
            </a:r>
            <a:br>
              <a:rPr lang="en-US" altLang="ja-JP" dirty="0"/>
            </a:br>
            <a:r>
              <a:rPr lang="ja-JP" altLang="en-US"/>
              <a:t>１</a:t>
            </a:r>
            <a:r>
              <a:rPr lang="ja-JP" altLang="en-US" dirty="0"/>
              <a:t>メソッド</a:t>
            </a:r>
            <a:r>
              <a:rPr lang="en-US" altLang="ja-JP" dirty="0"/>
              <a:t>3</a:t>
            </a:r>
            <a:r>
              <a:rPr lang="ja-JP" altLang="en-US" dirty="0"/>
              <a:t>行まで．</a:t>
            </a:r>
            <a:endParaRPr lang="en-US" altLang="ja-JP" dirty="0"/>
          </a:p>
          <a:p>
            <a:pPr marL="446088" indent="-446088">
              <a:lnSpc>
                <a:spcPct val="120000"/>
              </a:lnSpc>
              <a:buFont typeface="+mj-lt"/>
              <a:buAutoNum type="arabicPeriod"/>
            </a:pPr>
            <a:r>
              <a:rPr lang="ja-JP" altLang="en-US" dirty="0"/>
              <a:t>１つのクラスにつき，インスタンス変数は２つまでにすること．</a:t>
            </a:r>
            <a:endParaRPr lang="en-US" altLang="ja-JP" dirty="0"/>
          </a:p>
          <a:p>
            <a:pPr marL="446088" indent="-446088">
              <a:lnSpc>
                <a:spcPct val="120000"/>
              </a:lnSpc>
              <a:buFont typeface="+mj-lt"/>
              <a:buAutoNum type="arabicPeriod"/>
            </a:pPr>
            <a:r>
              <a:rPr lang="ja-JP" altLang="en-US" dirty="0"/>
              <a:t>ファーストクラスコレクションを使用すること．</a:t>
            </a:r>
            <a:endParaRPr lang="en-US" altLang="ja-JP" dirty="0"/>
          </a:p>
          <a:p>
            <a:pPr marL="446088" indent="-446088">
              <a:lnSpc>
                <a:spcPct val="120000"/>
              </a:lnSpc>
              <a:buFont typeface="+mj-lt"/>
              <a:buAutoNum type="arabicPeriod"/>
            </a:pPr>
            <a:r>
              <a:rPr lang="en-US" altLang="ja-JP" dirty="0"/>
              <a:t>Getter</a:t>
            </a:r>
            <a:r>
              <a:rPr lang="ja-JP" altLang="en-US" dirty="0"/>
              <a:t>，</a:t>
            </a:r>
            <a:r>
              <a:rPr lang="en-US" altLang="ja-JP" dirty="0"/>
              <a:t>Setter</a:t>
            </a:r>
            <a:r>
              <a:rPr lang="ja-JP" altLang="en-US" dirty="0"/>
              <a:t>，プロパティを使用しないこと．</a:t>
            </a:r>
            <a:endParaRPr kumimoji="1" lang="ja-JP" altLang="en-US" dirty="0"/>
          </a:p>
        </p:txBody>
      </p:sp>
      <p:sp>
        <p:nvSpPr>
          <p:cNvPr id="8" name="フッター プレースホルダー 7"/>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56</a:t>
            </a:fld>
            <a:endParaRPr lang="en-US" dirty="0"/>
          </a:p>
        </p:txBody>
      </p:sp>
      <p:sp>
        <p:nvSpPr>
          <p:cNvPr id="6" name="テキスト ボックス 5"/>
          <p:cNvSpPr txBox="1"/>
          <p:nvPr/>
        </p:nvSpPr>
        <p:spPr>
          <a:xfrm>
            <a:off x="9138348" y="4317578"/>
            <a:ext cx="2821440" cy="923330"/>
          </a:xfrm>
          <a:prstGeom prst="rect">
            <a:avLst/>
          </a:prstGeom>
          <a:noFill/>
        </p:spPr>
        <p:txBody>
          <a:bodyPr wrap="square" rtlCol="0">
            <a:spAutoFit/>
          </a:bodyPr>
          <a:lstStyle/>
          <a:p>
            <a:r>
              <a:rPr lang="en-US" altLang="ja-JP" dirty="0" err="1"/>
              <a:t>ThoughtWorks</a:t>
            </a:r>
            <a:r>
              <a:rPr lang="en-US" altLang="ja-JP" dirty="0"/>
              <a:t> </a:t>
            </a:r>
            <a:r>
              <a:rPr lang="ja-JP" altLang="en-US" dirty="0"/>
              <a:t>アンソロジー　第５章「オブジェクト指向アンソロジー」</a:t>
            </a:r>
          </a:p>
        </p:txBody>
      </p:sp>
      <p:pic>
        <p:nvPicPr>
          <p:cNvPr id="7" name="図 6"/>
          <p:cNvPicPr>
            <a:picLocks noChangeAspect="1"/>
          </p:cNvPicPr>
          <p:nvPr/>
        </p:nvPicPr>
        <p:blipFill>
          <a:blip r:embed="rId3"/>
          <a:stretch>
            <a:fillRect/>
          </a:stretch>
        </p:blipFill>
        <p:spPr>
          <a:xfrm>
            <a:off x="9626268" y="1690688"/>
            <a:ext cx="1845601" cy="2614165"/>
          </a:xfrm>
          <a:prstGeom prst="rect">
            <a:avLst/>
          </a:prstGeom>
        </p:spPr>
      </p:pic>
    </p:spTree>
    <p:custDataLst>
      <p:tags r:id="rId1"/>
    </p:custDataLst>
    <p:extLst>
      <p:ext uri="{BB962C8B-B14F-4D97-AF65-F5344CB8AC3E}">
        <p14:creationId xmlns:p14="http://schemas.microsoft.com/office/powerpoint/2010/main" val="143301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par>
                                <p:cTn id="37" presetID="9"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本日</a:t>
            </a:r>
            <a:r>
              <a:rPr kumimoji="1" lang="ja-JP" altLang="en-US" dirty="0"/>
              <a:t>の内容</a:t>
            </a:r>
          </a:p>
        </p:txBody>
      </p:sp>
      <p:sp>
        <p:nvSpPr>
          <p:cNvPr id="3" name="コンテンツ プレースホルダー 2"/>
          <p:cNvSpPr>
            <a:spLocks noGrp="1"/>
          </p:cNvSpPr>
          <p:nvPr>
            <p:ph idx="1"/>
          </p:nvPr>
        </p:nvSpPr>
        <p:spPr>
          <a:xfrm>
            <a:off x="838200" y="1825625"/>
            <a:ext cx="10776858" cy="4351338"/>
          </a:xfrm>
        </p:spPr>
        <p:txBody>
          <a:bodyPr>
            <a:normAutofit fontScale="92500" lnSpcReduction="20000"/>
          </a:bodyPr>
          <a:lstStyle/>
          <a:p>
            <a:pPr>
              <a:lnSpc>
                <a:spcPct val="120000"/>
              </a:lnSpc>
            </a:pPr>
            <a:r>
              <a:rPr kumimoji="1" lang="ja-JP" altLang="en-US"/>
              <a:t>前回の復習</a:t>
            </a:r>
            <a:endParaRPr kumimoji="1" lang="en-US" altLang="ja-JP" dirty="0"/>
          </a:p>
          <a:p>
            <a:pPr>
              <a:lnSpc>
                <a:spcPct val="120000"/>
              </a:lnSpc>
            </a:pPr>
            <a:r>
              <a:rPr kumimoji="1" lang="ja-JP" altLang="en-US"/>
              <a:t>デザインパターン</a:t>
            </a:r>
            <a:endParaRPr kumimoji="1" lang="en-US" altLang="ja-JP" dirty="0"/>
          </a:p>
          <a:p>
            <a:pPr lvl="1">
              <a:lnSpc>
                <a:spcPct val="120000"/>
              </a:lnSpc>
            </a:pPr>
            <a:r>
              <a:rPr kumimoji="1" lang="ja-JP" altLang="en-US"/>
              <a:t>デザインパターンとは</a:t>
            </a:r>
            <a:endParaRPr kumimoji="1" lang="en-US" altLang="ja-JP" dirty="0"/>
          </a:p>
          <a:p>
            <a:pPr lvl="1">
              <a:lnSpc>
                <a:spcPct val="120000"/>
              </a:lnSpc>
            </a:pPr>
            <a:r>
              <a:rPr lang="en-US" altLang="ja-JP" dirty="0" err="1"/>
              <a:t>GoF</a:t>
            </a:r>
            <a:r>
              <a:rPr lang="en-US" altLang="ja-JP" dirty="0"/>
              <a:t> (Gang of Four)</a:t>
            </a:r>
            <a:r>
              <a:rPr lang="ja-JP" altLang="en-US"/>
              <a:t>の</a:t>
            </a:r>
            <a:r>
              <a:rPr lang="en-US" altLang="ja-JP" dirty="0"/>
              <a:t>23</a:t>
            </a:r>
            <a:r>
              <a:rPr lang="ja-JP" altLang="en-US"/>
              <a:t>のデザインパターン</a:t>
            </a:r>
            <a:endParaRPr lang="en-US" altLang="ja-JP" dirty="0"/>
          </a:p>
          <a:p>
            <a:pPr lvl="1">
              <a:lnSpc>
                <a:spcPct val="120000"/>
              </a:lnSpc>
            </a:pPr>
            <a:r>
              <a:rPr kumimoji="1" lang="ja-JP" altLang="en-US"/>
              <a:t>その他のデザインパターン</a:t>
            </a:r>
            <a:endParaRPr kumimoji="1" lang="en-US" altLang="ja-JP" dirty="0"/>
          </a:p>
          <a:p>
            <a:pPr>
              <a:lnSpc>
                <a:spcPct val="120000"/>
              </a:lnSpc>
            </a:pPr>
            <a:r>
              <a:rPr lang="ja-JP" altLang="en-US"/>
              <a:t>これまでのまとめ</a:t>
            </a:r>
            <a:endParaRPr kumimoji="1" lang="ja-JP" altLang="en-US"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6</a:t>
            </a:fld>
            <a:endParaRPr lang="en-US" dirty="0"/>
          </a:p>
        </p:txBody>
      </p:sp>
      <p:sp>
        <p:nvSpPr>
          <p:cNvPr id="7" name="正方形/長方形 6">
            <a:extLst>
              <a:ext uri="{FF2B5EF4-FFF2-40B4-BE49-F238E27FC236}">
                <a16:creationId xmlns:a16="http://schemas.microsoft.com/office/drawing/2014/main" id="{4E51B83D-DB51-D71D-8B61-83230F39D5A4}"/>
              </a:ext>
            </a:extLst>
          </p:cNvPr>
          <p:cNvSpPr/>
          <p:nvPr/>
        </p:nvSpPr>
        <p:spPr>
          <a:xfrm>
            <a:off x="576942" y="1784530"/>
            <a:ext cx="9100457" cy="72236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0E8FA18-6CA8-99FA-A09E-C80C830F4D92}"/>
              </a:ext>
            </a:extLst>
          </p:cNvPr>
          <p:cNvSpPr/>
          <p:nvPr/>
        </p:nvSpPr>
        <p:spPr>
          <a:xfrm>
            <a:off x="576942" y="4472490"/>
            <a:ext cx="11192271" cy="147483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5063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プログラマの生産性</a:t>
            </a:r>
          </a:p>
        </p:txBody>
      </p:sp>
      <p:sp>
        <p:nvSpPr>
          <p:cNvPr id="3" name="コンテンツ プレースホルダ 2"/>
          <p:cNvSpPr>
            <a:spLocks noGrp="1"/>
          </p:cNvSpPr>
          <p:nvPr>
            <p:ph idx="1"/>
          </p:nvPr>
        </p:nvSpPr>
        <p:spPr/>
        <p:txBody>
          <a:bodyPr>
            <a:normAutofit fontScale="92500"/>
          </a:bodyPr>
          <a:lstStyle/>
          <a:p>
            <a:pPr>
              <a:lnSpc>
                <a:spcPct val="100000"/>
              </a:lnSpc>
            </a:pPr>
            <a:r>
              <a:rPr kumimoji="1" lang="ja-JP" altLang="en-US" dirty="0"/>
              <a:t>素人と玄人では生産性が</a:t>
            </a:r>
            <a:r>
              <a:rPr kumimoji="1" lang="ja-JP" altLang="en-US"/>
              <a:t>何百何千倍</a:t>
            </a:r>
            <a:r>
              <a:rPr kumimoji="1" lang="ja-JP" altLang="en-US" dirty="0"/>
              <a:t>も違う．</a:t>
            </a:r>
            <a:endParaRPr kumimoji="1" lang="en-US" altLang="ja-JP" dirty="0"/>
          </a:p>
          <a:p>
            <a:pPr lvl="1">
              <a:lnSpc>
                <a:spcPct val="100000"/>
              </a:lnSpc>
            </a:pPr>
            <a:r>
              <a:rPr kumimoji="1" lang="ja-JP" altLang="en-US" dirty="0"/>
              <a:t>大部分は経験の差からきている．</a:t>
            </a:r>
            <a:endParaRPr kumimoji="1" lang="en-US" altLang="ja-JP" dirty="0"/>
          </a:p>
          <a:p>
            <a:pPr lvl="1">
              <a:lnSpc>
                <a:spcPct val="100000"/>
              </a:lnSpc>
            </a:pPr>
            <a:r>
              <a:rPr kumimoji="1" lang="ja-JP" altLang="en-US" dirty="0"/>
              <a:t>玄人は多くの経験から，自分なりのノウハウを持っている．</a:t>
            </a:r>
            <a:endParaRPr kumimoji="1" lang="en-US" altLang="ja-JP" dirty="0"/>
          </a:p>
          <a:p>
            <a:pPr>
              <a:lnSpc>
                <a:spcPct val="100000"/>
              </a:lnSpc>
            </a:pPr>
            <a:r>
              <a:rPr lang="ja-JP" altLang="en-US" dirty="0"/>
              <a:t>多くの玄人が行き着いた典型的なパターンを抜き出した定石がデザインパターン．</a:t>
            </a:r>
            <a:endParaRPr lang="en-US" altLang="ja-JP"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 5"/>
          <p:cNvSpPr>
            <a:spLocks noGrp="1"/>
          </p:cNvSpPr>
          <p:nvPr>
            <p:ph type="sldNum" sz="quarter" idx="12"/>
          </p:nvPr>
        </p:nvSpPr>
        <p:spPr/>
        <p:txBody>
          <a:bodyPr/>
          <a:lstStyle/>
          <a:p>
            <a:fld id="{1AA0F90A-C14B-4763-A506-BB86F6EA3743}" type="slidenum">
              <a:rPr kumimoji="1" lang="ja-JP" altLang="en-US" smtClean="0"/>
              <a:pPr/>
              <a:t>7</a:t>
            </a:fld>
            <a:endParaRPr kumimoji="1" lang="ja-JP" altLang="en-US"/>
          </a:p>
        </p:txBody>
      </p:sp>
      <p:pic>
        <p:nvPicPr>
          <p:cNvPr id="2050" name="Picture 2" descr="C:\Documents and Settings\tamada\Local Settings\Temporary Internet Files\Content.IE5\0PN7C8K1\MCj00787350000[1].wmf"/>
          <p:cNvPicPr>
            <a:picLocks noChangeAspect="1" noChangeArrowheads="1"/>
          </p:cNvPicPr>
          <p:nvPr/>
        </p:nvPicPr>
        <p:blipFill>
          <a:blip r:embed="rId3" cstate="print"/>
          <a:srcRect/>
          <a:stretch>
            <a:fillRect/>
          </a:stretch>
        </p:blipFill>
        <p:spPr bwMode="auto">
          <a:xfrm flipH="1">
            <a:off x="10249686" y="0"/>
            <a:ext cx="1942314" cy="1927474"/>
          </a:xfrm>
          <a:prstGeom prst="rect">
            <a:avLst/>
          </a:prstGeom>
          <a:noFill/>
        </p:spPr>
      </p:pic>
    </p:spTree>
    <p:custDataLst>
      <p:tags r:id="rId1"/>
    </p:custDataLst>
    <p:extLst>
      <p:ext uri="{BB962C8B-B14F-4D97-AF65-F5344CB8AC3E}">
        <p14:creationId xmlns:p14="http://schemas.microsoft.com/office/powerpoint/2010/main" val="51452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B79CC6-C4CC-E661-6432-1FA8C8C33370}"/>
              </a:ext>
            </a:extLst>
          </p:cNvPr>
          <p:cNvSpPr>
            <a:spLocks noGrp="1"/>
          </p:cNvSpPr>
          <p:nvPr>
            <p:ph type="title"/>
          </p:nvPr>
        </p:nvSpPr>
        <p:spPr/>
        <p:txBody>
          <a:bodyPr/>
          <a:lstStyle/>
          <a:p>
            <a:r>
              <a:rPr kumimoji="1" lang="ja-JP" altLang="en-US"/>
              <a:t>デザインパターン</a:t>
            </a:r>
          </a:p>
        </p:txBody>
      </p:sp>
      <p:sp>
        <p:nvSpPr>
          <p:cNvPr id="3" name="コンテンツ プレースホルダー 2">
            <a:extLst>
              <a:ext uri="{FF2B5EF4-FFF2-40B4-BE49-F238E27FC236}">
                <a16:creationId xmlns:a16="http://schemas.microsoft.com/office/drawing/2014/main" id="{8444CA66-3DF7-556E-10FB-CAC611E664DA}"/>
              </a:ext>
            </a:extLst>
          </p:cNvPr>
          <p:cNvSpPr>
            <a:spLocks noGrp="1"/>
          </p:cNvSpPr>
          <p:nvPr>
            <p:ph idx="1"/>
          </p:nvPr>
        </p:nvSpPr>
        <p:spPr/>
        <p:txBody>
          <a:bodyPr>
            <a:normAutofit fontScale="62500" lnSpcReduction="20000"/>
          </a:bodyPr>
          <a:lstStyle/>
          <a:p>
            <a:pPr>
              <a:lnSpc>
                <a:spcPct val="120000"/>
              </a:lnSpc>
            </a:pPr>
            <a:r>
              <a:rPr lang="ja-JP" altLang="en-US"/>
              <a:t>アーキテクチャパターン</a:t>
            </a:r>
            <a:endParaRPr lang="en-US" altLang="ja-JP" dirty="0"/>
          </a:p>
          <a:p>
            <a:pPr lvl="1">
              <a:lnSpc>
                <a:spcPct val="120000"/>
              </a:lnSpc>
            </a:pPr>
            <a:r>
              <a:rPr lang="ja-JP" altLang="en-US"/>
              <a:t>アーキテクチャを設計する際のカタログ．</a:t>
            </a:r>
            <a:endParaRPr lang="en-US" altLang="ja-JP" dirty="0"/>
          </a:p>
          <a:p>
            <a:pPr>
              <a:lnSpc>
                <a:spcPct val="120000"/>
              </a:lnSpc>
            </a:pPr>
            <a:r>
              <a:rPr kumimoji="1" lang="ja-JP" altLang="en-US"/>
              <a:t>デザインパターン</a:t>
            </a:r>
            <a:endParaRPr kumimoji="1" lang="en-US" altLang="ja-JP" dirty="0"/>
          </a:p>
          <a:p>
            <a:pPr lvl="1">
              <a:lnSpc>
                <a:spcPct val="120000"/>
              </a:lnSpc>
            </a:pPr>
            <a:r>
              <a:rPr kumimoji="1" lang="ja-JP" altLang="en-US"/>
              <a:t>より実装を意識してモデルを洗練させるときに利用可能なカタログ．</a:t>
            </a:r>
            <a:endParaRPr kumimoji="1" lang="en-US" altLang="ja-JP" dirty="0"/>
          </a:p>
          <a:p>
            <a:pPr lvl="1">
              <a:lnSpc>
                <a:spcPct val="120000"/>
              </a:lnSpc>
            </a:pPr>
            <a:r>
              <a:rPr lang="en-US" altLang="ja-JP" dirty="0" err="1"/>
              <a:t>GoF</a:t>
            </a:r>
            <a:r>
              <a:rPr lang="en-US" altLang="ja-JP" dirty="0"/>
              <a:t> (Gang of Four) </a:t>
            </a:r>
            <a:r>
              <a:rPr lang="ja-JP" altLang="en-US"/>
              <a:t>のデザインパターンが初出（</a:t>
            </a:r>
            <a:r>
              <a:rPr lang="en-US" altLang="ja-JP" dirty="0"/>
              <a:t>1995</a:t>
            </a:r>
            <a:r>
              <a:rPr lang="ja-JP" altLang="en-US"/>
              <a:t>年）．</a:t>
            </a:r>
            <a:endParaRPr lang="en-US" altLang="ja-JP" dirty="0"/>
          </a:p>
          <a:p>
            <a:pPr lvl="2">
              <a:lnSpc>
                <a:spcPct val="120000"/>
              </a:lnSpc>
            </a:pPr>
            <a:r>
              <a:rPr kumimoji="1" lang="en-US" altLang="ja-JP" dirty="0"/>
              <a:t>Erich Gamma, Richard Helm, Ralph Johnson, John </a:t>
            </a:r>
            <a:r>
              <a:rPr kumimoji="1" lang="en-US" altLang="ja-JP" dirty="0" err="1"/>
              <a:t>Vlissides</a:t>
            </a:r>
            <a:endParaRPr kumimoji="1" lang="en-US" altLang="ja-JP" dirty="0"/>
          </a:p>
          <a:p>
            <a:pPr lvl="1">
              <a:lnSpc>
                <a:spcPct val="120000"/>
              </a:lnSpc>
            </a:pPr>
            <a:r>
              <a:rPr kumimoji="1" lang="ja-JP" altLang="en-US"/>
              <a:t>これまでに蓄積されてきた設計ノウハウの中で，特に優れたものに名前をつけてカタログ化したもの．</a:t>
            </a:r>
            <a:endParaRPr kumimoji="1" lang="en-US" altLang="ja-JP" dirty="0"/>
          </a:p>
          <a:p>
            <a:pPr lvl="2">
              <a:lnSpc>
                <a:spcPct val="120000"/>
              </a:lnSpc>
            </a:pPr>
            <a:r>
              <a:rPr lang="en-US" altLang="ja-JP" dirty="0"/>
              <a:t>3</a:t>
            </a:r>
            <a:r>
              <a:rPr lang="ja-JP" altLang="en-US"/>
              <a:t>つのカテゴリ，</a:t>
            </a:r>
            <a:r>
              <a:rPr lang="en-US" altLang="ja-JP" dirty="0"/>
              <a:t>23</a:t>
            </a:r>
            <a:r>
              <a:rPr lang="ja-JP" altLang="en-US"/>
              <a:t>のパターンに分けられている．</a:t>
            </a:r>
            <a:endParaRPr kumimoji="1" lang="en-US" altLang="ja-JP" dirty="0"/>
          </a:p>
          <a:p>
            <a:pPr lvl="3">
              <a:lnSpc>
                <a:spcPct val="120000"/>
              </a:lnSpc>
            </a:pPr>
            <a:endParaRPr kumimoji="1" lang="en-US" altLang="ja-JP" dirty="0"/>
          </a:p>
        </p:txBody>
      </p:sp>
      <p:sp>
        <p:nvSpPr>
          <p:cNvPr id="5" name="フッター プレースホルダー 4">
            <a:extLst>
              <a:ext uri="{FF2B5EF4-FFF2-40B4-BE49-F238E27FC236}">
                <a16:creationId xmlns:a16="http://schemas.microsoft.com/office/drawing/2014/main" id="{91FD2614-40A3-5CCE-0FAF-B63C7B3453EB}"/>
              </a:ext>
            </a:extLst>
          </p:cNvPr>
          <p:cNvSpPr>
            <a:spLocks noGrp="1"/>
          </p:cNvSpPr>
          <p:nvPr>
            <p:ph type="ftr" sz="quarter" idx="11"/>
          </p:nvPr>
        </p:nvSpPr>
        <p:spPr/>
        <p:txBody>
          <a:bodyPr/>
          <a:lstStyle/>
          <a:p>
            <a:r>
              <a:rPr lang="ja-JP" altLang="en-US"/>
              <a:t>ソフトウェア設計</a:t>
            </a:r>
            <a:endParaRPr lang="ja-JP" altLang="en-US" sz="1800"/>
          </a:p>
        </p:txBody>
      </p:sp>
      <p:sp>
        <p:nvSpPr>
          <p:cNvPr id="6" name="スライド番号プレースホルダー 5">
            <a:extLst>
              <a:ext uri="{FF2B5EF4-FFF2-40B4-BE49-F238E27FC236}">
                <a16:creationId xmlns:a16="http://schemas.microsoft.com/office/drawing/2014/main" id="{4E6FAD8D-5B96-9360-5B8D-E31188AA2A7B}"/>
              </a:ext>
            </a:extLst>
          </p:cNvPr>
          <p:cNvSpPr>
            <a:spLocks noGrp="1"/>
          </p:cNvSpPr>
          <p:nvPr>
            <p:ph type="sldNum" sz="quarter" idx="12"/>
          </p:nvPr>
        </p:nvSpPr>
        <p:spPr/>
        <p:txBody>
          <a:bodyPr/>
          <a:lstStyle/>
          <a:p>
            <a:fld id="{D2D8002D-B5B0-4BAC-B1F6-782DDCCE6D9C}" type="slidenum">
              <a:rPr lang="ja-JP" altLang="en-US" smtClean="0"/>
              <a:pPr/>
              <a:t>8</a:t>
            </a:fld>
            <a:endParaRPr lang="ja-JP" altLang="en-US" sz="1800"/>
          </a:p>
        </p:txBody>
      </p:sp>
      <p:pic>
        <p:nvPicPr>
          <p:cNvPr id="2050" name="Picture 2">
            <a:extLst>
              <a:ext uri="{FF2B5EF4-FFF2-40B4-BE49-F238E27FC236}">
                <a16:creationId xmlns:a16="http://schemas.microsoft.com/office/drawing/2014/main" id="{D746F170-AC6C-F072-CCEC-854EF39C5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048" y="432860"/>
            <a:ext cx="1550500" cy="2160000"/>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3FAD3B8B-8B75-D42A-F0F1-775D5A65DDB0}"/>
              </a:ext>
            </a:extLst>
          </p:cNvPr>
          <p:cNvSpPr/>
          <p:nvPr/>
        </p:nvSpPr>
        <p:spPr>
          <a:xfrm>
            <a:off x="7451874" y="2660595"/>
            <a:ext cx="2202847" cy="307777"/>
          </a:xfrm>
          <a:prstGeom prst="rect">
            <a:avLst/>
          </a:prstGeom>
        </p:spPr>
        <p:txBody>
          <a:bodyPr wrap="none">
            <a:spAutoFit/>
          </a:bodyPr>
          <a:lstStyle/>
          <a:p>
            <a:r>
              <a:rPr lang="cs-CZ" altLang="ja-JP" sz="1400" dirty="0">
                <a:solidFill>
                  <a:srgbClr val="333333"/>
                </a:solidFill>
                <a:latin typeface="verdana" charset="0"/>
              </a:rPr>
              <a:t>ISBN978-4797311129</a:t>
            </a:r>
            <a:endParaRPr lang="ja-JP" altLang="en-US" sz="1400" dirty="0"/>
          </a:p>
        </p:txBody>
      </p:sp>
      <p:pic>
        <p:nvPicPr>
          <p:cNvPr id="1026" name="Picture 2">
            <a:extLst>
              <a:ext uri="{FF2B5EF4-FFF2-40B4-BE49-F238E27FC236}">
                <a16:creationId xmlns:a16="http://schemas.microsoft.com/office/drawing/2014/main" id="{C5E4510B-E213-DD24-3443-F877CDA64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2200" y="432860"/>
            <a:ext cx="1697500" cy="216000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40EFE318-8F62-6406-A99C-7607A60A8483}"/>
              </a:ext>
            </a:extLst>
          </p:cNvPr>
          <p:cNvSpPr txBox="1"/>
          <p:nvPr/>
        </p:nvSpPr>
        <p:spPr>
          <a:xfrm>
            <a:off x="9729526" y="2660594"/>
            <a:ext cx="2202847" cy="307777"/>
          </a:xfrm>
          <a:prstGeom prst="rect">
            <a:avLst/>
          </a:prstGeom>
          <a:noFill/>
        </p:spPr>
        <p:txBody>
          <a:bodyPr wrap="square">
            <a:spAutoFit/>
          </a:bodyPr>
          <a:lstStyle/>
          <a:p>
            <a:pPr algn="ctr"/>
            <a:r>
              <a:rPr lang="en-US" altLang="ja-JP" sz="1400" b="0" i="0" u="none" strike="noStrike" dirty="0">
                <a:solidFill>
                  <a:srgbClr val="0F1111"/>
                </a:solidFill>
                <a:effectLst/>
                <a:latin typeface="Consolas" panose="020B0609020204030204" pitchFamily="49" charset="0"/>
                <a:ea typeface="Hiragino Kaku Gothic ProN" panose="020B0300000000000000" pitchFamily="34" charset="-128"/>
                <a:cs typeface="Consolas" panose="020B0609020204030204" pitchFamily="49" charset="0"/>
              </a:rPr>
              <a:t>ISBN978-4815609801</a:t>
            </a:r>
            <a:endParaRPr lang="ja-JP" altLang="en-US" sz="1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05150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デザインパターンの</a:t>
            </a:r>
            <a:br>
              <a:rPr kumimoji="1" lang="en-US" altLang="ja-JP" dirty="0"/>
            </a:br>
            <a:r>
              <a:rPr kumimoji="1" lang="ja-JP" altLang="en-US" dirty="0"/>
              <a:t>勘違いされやすい点</a:t>
            </a:r>
          </a:p>
        </p:txBody>
      </p:sp>
      <p:sp>
        <p:nvSpPr>
          <p:cNvPr id="3" name="コンテンツ プレースホルダー 2"/>
          <p:cNvSpPr>
            <a:spLocks noGrp="1"/>
          </p:cNvSpPr>
          <p:nvPr>
            <p:ph idx="1"/>
          </p:nvPr>
        </p:nvSpPr>
        <p:spPr/>
        <p:txBody>
          <a:bodyPr>
            <a:normAutofit fontScale="85000" lnSpcReduction="10000"/>
          </a:bodyPr>
          <a:lstStyle/>
          <a:p>
            <a:pPr>
              <a:lnSpc>
                <a:spcPct val="110000"/>
              </a:lnSpc>
            </a:pPr>
            <a:r>
              <a:rPr lang="ja-JP" altLang="en-US" dirty="0"/>
              <a:t>デザインパターンは新しいプログラムの書き方である．</a:t>
            </a:r>
            <a:endParaRPr lang="en-US" altLang="ja-JP" dirty="0"/>
          </a:p>
          <a:p>
            <a:pPr lvl="1">
              <a:lnSpc>
                <a:spcPct val="110000"/>
              </a:lnSpc>
            </a:pPr>
            <a:r>
              <a:rPr lang="ja-JP" altLang="en-US" dirty="0"/>
              <a:t>決して，目新しいものではない．</a:t>
            </a:r>
            <a:endParaRPr lang="en-US" altLang="ja-JP" dirty="0"/>
          </a:p>
          <a:p>
            <a:pPr lvl="2">
              <a:lnSpc>
                <a:spcPct val="110000"/>
              </a:lnSpc>
            </a:pPr>
            <a:r>
              <a:rPr lang="ja-JP" altLang="en-US" dirty="0"/>
              <a:t>名前を付けて整理したことが評価されている．</a:t>
            </a:r>
            <a:endParaRPr lang="en-US" altLang="ja-JP" dirty="0"/>
          </a:p>
          <a:p>
            <a:pPr>
              <a:lnSpc>
                <a:spcPct val="110000"/>
              </a:lnSpc>
            </a:pPr>
            <a:r>
              <a:rPr lang="ja-JP" altLang="en-US" dirty="0"/>
              <a:t>特定の問題に対する最善の方法である．</a:t>
            </a:r>
            <a:endParaRPr lang="en-US" altLang="ja-JP" dirty="0"/>
          </a:p>
          <a:p>
            <a:pPr lvl="1">
              <a:lnSpc>
                <a:spcPct val="110000"/>
              </a:lnSpc>
            </a:pPr>
            <a:r>
              <a:rPr lang="ja-JP" altLang="en-US" dirty="0"/>
              <a:t>最善の方法ではないかもしれない．</a:t>
            </a:r>
            <a:endParaRPr lang="en-US" altLang="ja-JP" dirty="0"/>
          </a:p>
          <a:p>
            <a:pPr lvl="2">
              <a:lnSpc>
                <a:spcPct val="110000"/>
              </a:lnSpc>
            </a:pPr>
            <a:r>
              <a:rPr lang="ja-JP" altLang="en-US" dirty="0"/>
              <a:t>欠点やトレードオフも考慮された典型的な解決策．</a:t>
            </a:r>
            <a:endParaRPr lang="en-US" altLang="ja-JP" dirty="0"/>
          </a:p>
        </p:txBody>
      </p:sp>
      <p:sp>
        <p:nvSpPr>
          <p:cNvPr id="8" name="フッター プレースホルダー 7"/>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9</a:t>
            </a:fld>
            <a:endParaRPr lang="en-US" dirty="0"/>
          </a:p>
        </p:txBody>
      </p:sp>
      <p:sp>
        <p:nvSpPr>
          <p:cNvPr id="6" name="乗算記号 5"/>
          <p:cNvSpPr/>
          <p:nvPr/>
        </p:nvSpPr>
        <p:spPr>
          <a:xfrm>
            <a:off x="34289" y="1453598"/>
            <a:ext cx="1312273" cy="1312273"/>
          </a:xfrm>
          <a:prstGeom prst="mathMultiply">
            <a:avLst>
              <a:gd name="adj1" fmla="val 12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乗算記号 6"/>
          <p:cNvSpPr/>
          <p:nvPr/>
        </p:nvSpPr>
        <p:spPr>
          <a:xfrm>
            <a:off x="0" y="3815280"/>
            <a:ext cx="1312273" cy="1312273"/>
          </a:xfrm>
          <a:prstGeom prst="mathMultiply">
            <a:avLst>
              <a:gd name="adj1" fmla="val 12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custDataLst>
      <p:tags r:id="rId1"/>
    </p:custDataLst>
    <p:extLst>
      <p:ext uri="{BB962C8B-B14F-4D97-AF65-F5344CB8AC3E}">
        <p14:creationId xmlns:p14="http://schemas.microsoft.com/office/powerpoint/2010/main" val="1275727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par>
                                <p:cTn id="12" presetID="9"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dissolve">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par>
                          <p:cTn id="20" fill="hold">
                            <p:stCondLst>
                              <p:cond delay="500"/>
                            </p:stCondLst>
                            <p:childTnLst>
                              <p:par>
                                <p:cTn id="21" presetID="9"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par>
                          <p:cTn id="24" fill="hold">
                            <p:stCondLst>
                              <p:cond delay="1000"/>
                            </p:stCondLst>
                            <p:childTnLst>
                              <p:par>
                                <p:cTn id="25" presetID="9"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7"/>
</p:tagLst>
</file>

<file path=ppt/tags/tag10.xml><?xml version="1.0" encoding="utf-8"?>
<p:tagLst xmlns:a="http://schemas.openxmlformats.org/drawingml/2006/main" xmlns:r="http://schemas.openxmlformats.org/officeDocument/2006/relationships" xmlns:p="http://schemas.openxmlformats.org/presentationml/2006/main">
  <p:tag name="TIMING" val="|3.7|15.3|8.6|8.3|10.1"/>
</p:tagLst>
</file>

<file path=ppt/tags/tag11.xml><?xml version="1.0" encoding="utf-8"?>
<p:tagLst xmlns:a="http://schemas.openxmlformats.org/drawingml/2006/main" xmlns:r="http://schemas.openxmlformats.org/officeDocument/2006/relationships" xmlns:p="http://schemas.openxmlformats.org/presentationml/2006/main">
  <p:tag name="TIMING" val="|7|10.3"/>
</p:tagLst>
</file>

<file path=ppt/tags/tag12.xml><?xml version="1.0" encoding="utf-8"?>
<p:tagLst xmlns:a="http://schemas.openxmlformats.org/drawingml/2006/main" xmlns:r="http://schemas.openxmlformats.org/officeDocument/2006/relationships" xmlns:p="http://schemas.openxmlformats.org/presentationml/2006/main">
  <p:tag name="TIMING" val="|5.6|32.1"/>
</p:tagLst>
</file>

<file path=ppt/tags/tag2.xml><?xml version="1.0" encoding="utf-8"?>
<p:tagLst xmlns:a="http://schemas.openxmlformats.org/drawingml/2006/main" xmlns:r="http://schemas.openxmlformats.org/officeDocument/2006/relationships" xmlns:p="http://schemas.openxmlformats.org/presentationml/2006/main">
  <p:tag name="TIMING" val="|35.3"/>
</p:tagLst>
</file>

<file path=ppt/tags/tag3.xml><?xml version="1.0" encoding="utf-8"?>
<p:tagLst xmlns:a="http://schemas.openxmlformats.org/drawingml/2006/main" xmlns:r="http://schemas.openxmlformats.org/officeDocument/2006/relationships" xmlns:p="http://schemas.openxmlformats.org/presentationml/2006/main">
  <p:tag name="TIMING" val="|18|19.9"/>
</p:tagLst>
</file>

<file path=ppt/tags/tag4.xml><?xml version="1.0" encoding="utf-8"?>
<p:tagLst xmlns:a="http://schemas.openxmlformats.org/drawingml/2006/main" xmlns:r="http://schemas.openxmlformats.org/officeDocument/2006/relationships" xmlns:p="http://schemas.openxmlformats.org/presentationml/2006/main">
  <p:tag name="TIMING" val="|48.9|10.6|23.6|6"/>
</p:tagLst>
</file>

<file path=ppt/tags/tag5.xml><?xml version="1.0" encoding="utf-8"?>
<p:tagLst xmlns:a="http://schemas.openxmlformats.org/drawingml/2006/main" xmlns:r="http://schemas.openxmlformats.org/officeDocument/2006/relationships" xmlns:p="http://schemas.openxmlformats.org/presentationml/2006/main">
  <p:tag name="TIMING" val="|2.6|34.4|17.8|2.1"/>
</p:tagLst>
</file>

<file path=ppt/tags/tag6.xml><?xml version="1.0" encoding="utf-8"?>
<p:tagLst xmlns:a="http://schemas.openxmlformats.org/drawingml/2006/main" xmlns:r="http://schemas.openxmlformats.org/officeDocument/2006/relationships" xmlns:p="http://schemas.openxmlformats.org/presentationml/2006/main">
  <p:tag name="TIMING" val="|25.6|8.4|4.6"/>
</p:tagLst>
</file>

<file path=ppt/tags/tag7.xml><?xml version="1.0" encoding="utf-8"?>
<p:tagLst xmlns:a="http://schemas.openxmlformats.org/drawingml/2006/main" xmlns:r="http://schemas.openxmlformats.org/officeDocument/2006/relationships" xmlns:p="http://schemas.openxmlformats.org/presentationml/2006/main">
  <p:tag name="TIMING" val="|35"/>
</p:tagLst>
</file>

<file path=ppt/tags/tag8.xml><?xml version="1.0" encoding="utf-8"?>
<p:tagLst xmlns:a="http://schemas.openxmlformats.org/drawingml/2006/main" xmlns:r="http://schemas.openxmlformats.org/officeDocument/2006/relationships" xmlns:p="http://schemas.openxmlformats.org/presentationml/2006/main">
  <p:tag name="TIMING" val="|12.1"/>
</p:tagLst>
</file>

<file path=ppt/tags/tag9.xml><?xml version="1.0" encoding="utf-8"?>
<p:tagLst xmlns:a="http://schemas.openxmlformats.org/drawingml/2006/main" xmlns:r="http://schemas.openxmlformats.org/officeDocument/2006/relationships" xmlns:p="http://schemas.openxmlformats.org/presentationml/2006/main">
  <p:tag name="TIMING" val="|7|71|16.4"/>
</p:tagLst>
</file>

<file path=ppt/theme/theme1.xml><?xml version="1.0" encoding="utf-8"?>
<a:theme xmlns:a="http://schemas.openxmlformats.org/drawingml/2006/main" name="Office テーマ">
  <a:themeElements>
    <a:clrScheme name="ユーザー定義 1">
      <a:dk1>
        <a:srgbClr val="3E4157"/>
      </a:dk1>
      <a:lt1>
        <a:srgbClr val="FFF5E3"/>
      </a:lt1>
      <a:dk2>
        <a:srgbClr val="44546A"/>
      </a:dk2>
      <a:lt2>
        <a:srgbClr val="E7E6E6"/>
      </a:lt2>
      <a:accent1>
        <a:srgbClr val="2699DA"/>
      </a:accent1>
      <a:accent2>
        <a:srgbClr val="00BE9D"/>
      </a:accent2>
      <a:accent3>
        <a:srgbClr val="2BD780"/>
      </a:accent3>
      <a:accent4>
        <a:srgbClr val="9D56B5"/>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406CBE00-10E7-AD44-961D-8E3673CA1A02}" vid="{BB3F1743-A522-8145-ABCB-32A34418F75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1435</TotalTime>
  <Words>7696</Words>
  <Application>Microsoft Macintosh PowerPoint</Application>
  <PresentationFormat>ワイド画面</PresentationFormat>
  <Paragraphs>1037</Paragraphs>
  <Slides>56</Slides>
  <Notes>19</Notes>
  <HiddenSlides>1</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56</vt:i4>
      </vt:variant>
    </vt:vector>
  </HeadingPairs>
  <TitlesOfParts>
    <vt:vector size="65" baseType="lpstr">
      <vt:lpstr>-apple-system</vt:lpstr>
      <vt:lpstr>Meiryo</vt:lpstr>
      <vt:lpstr>游ゴシック</vt:lpstr>
      <vt:lpstr>Arial</vt:lpstr>
      <vt:lpstr>Consolas</vt:lpstr>
      <vt:lpstr>Courier New</vt:lpstr>
      <vt:lpstr>verdana</vt:lpstr>
      <vt:lpstr>Wingdings</vt:lpstr>
      <vt:lpstr>Office テーマ</vt:lpstr>
      <vt:lpstr>岡山大学 ソフトウェア設計 デザインパターン</vt:lpstr>
      <vt:lpstr>授業内容（玉田担当部分）</vt:lpstr>
      <vt:lpstr>玉田の担当回</vt:lpstr>
      <vt:lpstr>本日の内容</vt:lpstr>
      <vt:lpstr>岡山大学　ソフトウェア設計 シーケンス図 アーキテクチャパターン</vt:lpstr>
      <vt:lpstr>本日の内容</vt:lpstr>
      <vt:lpstr>プログラマの生産性</vt:lpstr>
      <vt:lpstr>デザインパターン</vt:lpstr>
      <vt:lpstr>デザインパターンの 勘違いされやすい点</vt:lpstr>
      <vt:lpstr>デザインパターンの 勘違いされやすい点</vt:lpstr>
      <vt:lpstr>デザインパターンの目的 綺麗なプログラムを書く</vt:lpstr>
      <vt:lpstr>本日の内容</vt:lpstr>
      <vt:lpstr>デザインパターン一覧</vt:lpstr>
      <vt:lpstr>デザインパターン一覧</vt:lpstr>
      <vt:lpstr>デザインパターン一覧</vt:lpstr>
      <vt:lpstr>Iteratorパターン</vt:lpstr>
      <vt:lpstr>Iteratorパターン</vt:lpstr>
      <vt:lpstr>Iteratorパターンのクラス図</vt:lpstr>
      <vt:lpstr>デザインパターン一覧</vt:lpstr>
      <vt:lpstr>状態が変化したら 通知して欲しい</vt:lpstr>
      <vt:lpstr>Observerパターン</vt:lpstr>
      <vt:lpstr>Javaでの実装</vt:lpstr>
      <vt:lpstr>Observerパターンのメリット</vt:lpstr>
      <vt:lpstr>デザインパターン一覧</vt:lpstr>
      <vt:lpstr>戦略を切り替える</vt:lpstr>
      <vt:lpstr>もっと柔軟に戦略を切り替える</vt:lpstr>
      <vt:lpstr>Strategyパターン</vt:lpstr>
      <vt:lpstr>Strategyパターンのメリット</vt:lpstr>
      <vt:lpstr>デザインパターン一覧</vt:lpstr>
      <vt:lpstr>入れ子構造を扱いたい</vt:lpstr>
      <vt:lpstr>Compositeパターン</vt:lpstr>
      <vt:lpstr>最初の例をクラス図で表す</vt:lpstr>
      <vt:lpstr>Compositeパターンのメリット</vt:lpstr>
      <vt:lpstr>デザインパターン一覧</vt:lpstr>
      <vt:lpstr>オブジェクトの構築処理を 分離させよう</vt:lpstr>
      <vt:lpstr>HttpRequestを作成する</vt:lpstr>
      <vt:lpstr>java.net.http HttpRequest.Builder</vt:lpstr>
      <vt:lpstr>Builderパターンのクラス図</vt:lpstr>
      <vt:lpstr>流れるようなインターフェース Fluent interface</vt:lpstr>
      <vt:lpstr>本日の内容</vt:lpstr>
      <vt:lpstr>GoF以外のデザインパターン</vt:lpstr>
      <vt:lpstr>NullObjectパターン</vt:lpstr>
      <vt:lpstr>NullObjectパターン</vt:lpstr>
      <vt:lpstr>NullObjectパターン</vt:lpstr>
      <vt:lpstr>デザインパターンの必要性(1/2)</vt:lpstr>
      <vt:lpstr>デザインパターンの必要性(2/2)</vt:lpstr>
      <vt:lpstr>参考文献</vt:lpstr>
      <vt:lpstr>本日の内容</vt:lpstr>
      <vt:lpstr>岡山大学　ソフトウェア設計 オブジェクト指向とUML（1/2）</vt:lpstr>
      <vt:lpstr>岡山大学　ソフトウェア設計 オブジェクト指向とUML（2/2）</vt:lpstr>
      <vt:lpstr>岡山大学　ソフトウェア設計 シーケンス図 アーキテクチャパターン</vt:lpstr>
      <vt:lpstr>設計とは何のために行うか</vt:lpstr>
      <vt:lpstr>心あるコミュニケーションのガイドライン[1]</vt:lpstr>
      <vt:lpstr>GitHub「完璧なプルリクの書き方を教えるぜ」[2]</vt:lpstr>
      <vt:lpstr>余談：バグを減らすために</vt:lpstr>
      <vt:lpstr>Small Object Programming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岡山大学 ソフトウェア設計 第07講</dc:title>
  <dc:creator>玉田春昭</dc:creator>
  <cp:lastModifiedBy>TAMADA HARUAKI</cp:lastModifiedBy>
  <cp:revision>117</cp:revision>
  <cp:lastPrinted>2019-10-29T05:25:49Z</cp:lastPrinted>
  <dcterms:created xsi:type="dcterms:W3CDTF">2018-10-20T06:41:58Z</dcterms:created>
  <dcterms:modified xsi:type="dcterms:W3CDTF">2024-10-27T05:36:08Z</dcterms:modified>
</cp:coreProperties>
</file>